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8" r:id="rId3"/>
  </p:sldMasterIdLst>
  <p:notesMasterIdLst>
    <p:notesMasterId r:id="rId46"/>
  </p:notesMasterIdLst>
  <p:sldIdLst>
    <p:sldId id="256" r:id="rId4"/>
    <p:sldId id="258" r:id="rId5"/>
    <p:sldId id="262" r:id="rId6"/>
    <p:sldId id="263" r:id="rId7"/>
    <p:sldId id="327" r:id="rId8"/>
    <p:sldId id="449" r:id="rId9"/>
    <p:sldId id="426" r:id="rId10"/>
    <p:sldId id="406" r:id="rId11"/>
    <p:sldId id="431" r:id="rId12"/>
    <p:sldId id="443" r:id="rId13"/>
    <p:sldId id="435" r:id="rId14"/>
    <p:sldId id="447" r:id="rId15"/>
    <p:sldId id="433" r:id="rId16"/>
    <p:sldId id="444" r:id="rId17"/>
    <p:sldId id="452" r:id="rId18"/>
    <p:sldId id="434" r:id="rId19"/>
    <p:sldId id="408" r:id="rId20"/>
    <p:sldId id="407" r:id="rId21"/>
    <p:sldId id="409" r:id="rId22"/>
    <p:sldId id="430" r:id="rId23"/>
    <p:sldId id="410" r:id="rId24"/>
    <p:sldId id="422" r:id="rId25"/>
    <p:sldId id="411" r:id="rId26"/>
    <p:sldId id="450" r:id="rId27"/>
    <p:sldId id="412" r:id="rId28"/>
    <p:sldId id="423" r:id="rId29"/>
    <p:sldId id="413" r:id="rId30"/>
    <p:sldId id="414" r:id="rId31"/>
    <p:sldId id="415" r:id="rId32"/>
    <p:sldId id="424" r:id="rId33"/>
    <p:sldId id="420" r:id="rId34"/>
    <p:sldId id="425" r:id="rId35"/>
    <p:sldId id="448" r:id="rId36"/>
    <p:sldId id="446" r:id="rId37"/>
    <p:sldId id="451" r:id="rId38"/>
    <p:sldId id="453" r:id="rId39"/>
    <p:sldId id="454" r:id="rId40"/>
    <p:sldId id="455" r:id="rId41"/>
    <p:sldId id="456" r:id="rId42"/>
    <p:sldId id="457" r:id="rId43"/>
    <p:sldId id="458" r:id="rId44"/>
    <p:sldId id="38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 Pedersen" initials="JP" lastIdx="1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2F01"/>
    <a:srgbClr val="76B0C0"/>
    <a:srgbClr val="78A2BE"/>
    <a:srgbClr val="9437FF"/>
    <a:srgbClr val="D883FF"/>
    <a:srgbClr val="7A81FF"/>
    <a:srgbClr val="941651"/>
    <a:srgbClr val="FF2600"/>
    <a:srgbClr val="F1F0F2"/>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04" autoAdjust="0"/>
    <p:restoredTop sz="90123" autoAdjust="0"/>
  </p:normalViewPr>
  <p:slideViewPr>
    <p:cSldViewPr snapToGrid="0">
      <p:cViewPr>
        <p:scale>
          <a:sx n="120" d="100"/>
          <a:sy n="120" d="100"/>
        </p:scale>
        <p:origin x="-96" y="-108"/>
      </p:cViewPr>
      <p:guideLst>
        <p:guide orient="horz" pos="2160"/>
        <p:guide pos="3840"/>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1" Type="http://schemas.openxmlformats.org/officeDocument/2006/relationships/image" Target="../media/image7.jpg"/></Relationships>
</file>

<file path=ppt/diagrams/_rels/data4.xml.rels><?xml version="1.0" encoding="UTF-8" standalone="yes"?>
<Relationships xmlns="http://schemas.openxmlformats.org/package/2006/relationships"><Relationship Id="rId1" Type="http://schemas.openxmlformats.org/officeDocument/2006/relationships/image" Target="../media/image8.emf"/></Relationships>
</file>

<file path=ppt/diagrams/_rels/drawing3.xml.rels><?xml version="1.0" encoding="UTF-8" standalone="yes"?>
<Relationships xmlns="http://schemas.openxmlformats.org/package/2006/relationships"><Relationship Id="rId1" Type="http://schemas.openxmlformats.org/officeDocument/2006/relationships/image" Target="../media/image7.jpg"/></Relationships>
</file>

<file path=ppt/diagrams/_rels/drawing4.xml.rels><?xml version="1.0" encoding="UTF-8" standalone="yes"?>
<Relationships xmlns="http://schemas.openxmlformats.org/package/2006/relationships"><Relationship Id="rId1" Type="http://schemas.openxmlformats.org/officeDocument/2006/relationships/image" Target="../media/image8.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B4E3E7-92BD-4BA3-8C93-826D98F65609}" type="doc">
      <dgm:prSet loTypeId="urn:microsoft.com/office/officeart/2011/layout/ThemePictureAlternatingAccent" loCatId="picture" qsTypeId="urn:microsoft.com/office/officeart/2005/8/quickstyle/simple1" qsCatId="simple" csTypeId="urn:microsoft.com/office/officeart/2005/8/colors/accent1_2" csCatId="accent1" phldr="1"/>
      <dgm:spPr/>
      <dgm:t>
        <a:bodyPr/>
        <a:lstStyle/>
        <a:p>
          <a:endParaRPr lang="en-US"/>
        </a:p>
      </dgm:t>
    </dgm:pt>
    <dgm:pt modelId="{EF85E227-2C46-46B0-8C25-15ED58A3377E}">
      <dgm:prSet phldrT="[Text]"/>
      <dgm:spPr/>
      <dgm:t>
        <a:bodyPr/>
        <a:lstStyle/>
        <a:p>
          <a:endParaRPr lang="en-US" dirty="0"/>
        </a:p>
      </dgm:t>
    </dgm:pt>
    <dgm:pt modelId="{7F9D886D-9CFA-4563-A162-D72A4054237D}" type="parTrans" cxnId="{A19CA0E6-55BD-4F0C-8CDC-0110F4AD5309}">
      <dgm:prSet/>
      <dgm:spPr/>
      <dgm:t>
        <a:bodyPr/>
        <a:lstStyle/>
        <a:p>
          <a:endParaRPr lang="en-US"/>
        </a:p>
      </dgm:t>
    </dgm:pt>
    <dgm:pt modelId="{1136A496-F399-4DBF-9A3B-5C59A41A4C20}" type="sibTrans" cxnId="{A19CA0E6-55BD-4F0C-8CDC-0110F4AD5309}">
      <dgm:prSet/>
      <dgm:spPr/>
      <dgm:t>
        <a:bodyPr/>
        <a:lstStyle/>
        <a:p>
          <a:endParaRPr lang="en-US"/>
        </a:p>
      </dgm:t>
    </dgm:pt>
    <dgm:pt modelId="{402BF6D5-BC22-4BEB-9027-2D822CD0A19A}" type="pres">
      <dgm:prSet presAssocID="{70B4E3E7-92BD-4BA3-8C93-826D98F65609}" presName="Name0" presStyleCnt="0">
        <dgm:presLayoutVars>
          <dgm:chMax val="9"/>
          <dgm:chPref val="9"/>
        </dgm:presLayoutVars>
      </dgm:prSet>
      <dgm:spPr/>
      <dgm:t>
        <a:bodyPr/>
        <a:lstStyle/>
        <a:p>
          <a:endParaRPr lang="en-US"/>
        </a:p>
      </dgm:t>
    </dgm:pt>
    <dgm:pt modelId="{7F383395-A406-466B-9E8C-672150081A67}" type="pres">
      <dgm:prSet presAssocID="{EF85E227-2C46-46B0-8C25-15ED58A3377E}" presName="picture1" presStyleCnt="0"/>
      <dgm:spPr/>
    </dgm:pt>
    <dgm:pt modelId="{63E8F094-BB29-4F1C-8DE8-869308440306}" type="pres">
      <dgm:prSet presAssocID="{EF85E227-2C46-46B0-8C25-15ED58A3377E}" presName="picture" presStyleLbl="alignImgPlace1" presStyleIdx="0" presStyleCnt="1" custScaleX="283809" custScaleY="100000" custLinFactNeighborX="0" custLinFactNeighborY="10776"/>
      <dgm:spPr>
        <a:ln>
          <a:noFill/>
        </a:ln>
      </dgm:spPr>
    </dgm:pt>
    <dgm:pt modelId="{BF7C867C-0ECC-4DC7-8F13-5617889C754B}" type="pres">
      <dgm:prSet presAssocID="{EF85E227-2C46-46B0-8C25-15ED58A3377E}" presName="parent1" presStyleLbl="node1" presStyleIdx="0" presStyleCnt="0">
        <dgm:presLayoutVars>
          <dgm:chMax val="0"/>
          <dgm:chPref val="0"/>
          <dgm:bulletEnabled val="1"/>
        </dgm:presLayoutVars>
      </dgm:prSet>
      <dgm:spPr/>
      <dgm:t>
        <a:bodyPr/>
        <a:lstStyle/>
        <a:p>
          <a:endParaRPr lang="en-US"/>
        </a:p>
      </dgm:t>
    </dgm:pt>
  </dgm:ptLst>
  <dgm:cxnLst>
    <dgm:cxn modelId="{11EEF0B4-F3B7-45D1-A186-7E9DD3A74369}" type="presOf" srcId="{EF85E227-2C46-46B0-8C25-15ED58A3377E}" destId="{BF7C867C-0ECC-4DC7-8F13-5617889C754B}" srcOrd="0" destOrd="0" presId="urn:microsoft.com/office/officeart/2011/layout/ThemePictureAlternatingAccent"/>
    <dgm:cxn modelId="{B8872005-EB02-4799-923F-328EC4EA7BA2}" type="presOf" srcId="{70B4E3E7-92BD-4BA3-8C93-826D98F65609}" destId="{402BF6D5-BC22-4BEB-9027-2D822CD0A19A}" srcOrd="0" destOrd="0" presId="urn:microsoft.com/office/officeart/2011/layout/ThemePictureAlternatingAccent"/>
    <dgm:cxn modelId="{A19CA0E6-55BD-4F0C-8CDC-0110F4AD5309}" srcId="{70B4E3E7-92BD-4BA3-8C93-826D98F65609}" destId="{EF85E227-2C46-46B0-8C25-15ED58A3377E}" srcOrd="0" destOrd="0" parTransId="{7F9D886D-9CFA-4563-A162-D72A4054237D}" sibTransId="{1136A496-F399-4DBF-9A3B-5C59A41A4C20}"/>
    <dgm:cxn modelId="{0E966D87-5186-4993-9BE0-F8C9477E7048}" type="presParOf" srcId="{402BF6D5-BC22-4BEB-9027-2D822CD0A19A}" destId="{7F383395-A406-466B-9E8C-672150081A67}" srcOrd="0" destOrd="0" presId="urn:microsoft.com/office/officeart/2011/layout/ThemePictureAlternatingAccent"/>
    <dgm:cxn modelId="{16A8AB2E-CF78-4596-B8E7-860D6F72D26F}" type="presParOf" srcId="{7F383395-A406-466B-9E8C-672150081A67}" destId="{63E8F094-BB29-4F1C-8DE8-869308440306}" srcOrd="0" destOrd="0" presId="urn:microsoft.com/office/officeart/2011/layout/ThemePictureAlternatingAccent"/>
    <dgm:cxn modelId="{4022CA20-80B8-4000-9295-B06D29B5F59C}" type="presParOf" srcId="{402BF6D5-BC22-4BEB-9027-2D822CD0A19A}" destId="{BF7C867C-0ECC-4DC7-8F13-5617889C754B}" srcOrd="1" destOrd="0" presId="urn:microsoft.com/office/officeart/2011/layout/ThemePictureAlternatingAccen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B3C642-6C0E-41CF-BEC3-B8343F2DB8D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5263B05-C8D1-44A7-83B5-D8A032268598}">
      <dgm:prSet phldrT="[Text]" custT="1"/>
      <dgm:spPr>
        <a:solidFill>
          <a:srgbClr val="A12F01"/>
        </a:solidFill>
      </dgm:spPr>
      <dgm:t>
        <a:bodyPr/>
        <a:lstStyle/>
        <a:p>
          <a:r>
            <a:rPr lang="en-US" sz="4000" dirty="0"/>
            <a:t>Evaluation</a:t>
          </a:r>
        </a:p>
      </dgm:t>
    </dgm:pt>
    <dgm:pt modelId="{8348115D-783B-4B21-BE2E-C250E605B76D}" type="parTrans" cxnId="{428E8B67-7EE7-4190-AB8E-34380677D611}">
      <dgm:prSet/>
      <dgm:spPr/>
      <dgm:t>
        <a:bodyPr/>
        <a:lstStyle/>
        <a:p>
          <a:endParaRPr lang="en-US"/>
        </a:p>
      </dgm:t>
    </dgm:pt>
    <dgm:pt modelId="{554B45FA-8FF1-407E-BB8C-331240E3C073}" type="sibTrans" cxnId="{428E8B67-7EE7-4190-AB8E-34380677D611}">
      <dgm:prSet/>
      <dgm:spPr/>
      <dgm:t>
        <a:bodyPr/>
        <a:lstStyle/>
        <a:p>
          <a:endParaRPr lang="en-US"/>
        </a:p>
      </dgm:t>
    </dgm:pt>
    <dgm:pt modelId="{77DA9473-F45B-4207-970D-3DF8DBA7870C}">
      <dgm:prSet phldrT="[Text]"/>
      <dgm:spPr/>
      <dgm:t>
        <a:bodyPr/>
        <a:lstStyle/>
        <a:p>
          <a:endParaRPr lang="en-US" sz="2200" dirty="0"/>
        </a:p>
      </dgm:t>
    </dgm:pt>
    <dgm:pt modelId="{B712CDEF-FB0C-4ED6-A48F-86777794AD37}" type="parTrans" cxnId="{E7D772D5-8A64-4E6B-A750-ED93EFA5B2EB}">
      <dgm:prSet/>
      <dgm:spPr/>
      <dgm:t>
        <a:bodyPr/>
        <a:lstStyle/>
        <a:p>
          <a:endParaRPr lang="en-US"/>
        </a:p>
      </dgm:t>
    </dgm:pt>
    <dgm:pt modelId="{53033283-3C1E-44F4-888D-5981E6719B9D}" type="sibTrans" cxnId="{E7D772D5-8A64-4E6B-A750-ED93EFA5B2EB}">
      <dgm:prSet/>
      <dgm:spPr/>
      <dgm:t>
        <a:bodyPr/>
        <a:lstStyle/>
        <a:p>
          <a:endParaRPr lang="en-US"/>
        </a:p>
      </dgm:t>
    </dgm:pt>
    <dgm:pt modelId="{357DFE5E-9DA3-49AF-BB86-13CD4696E310}">
      <dgm:prSet phldrT="[Text]" custT="1"/>
      <dgm:spPr/>
      <dgm:t>
        <a:bodyPr/>
        <a:lstStyle/>
        <a:p>
          <a:r>
            <a:rPr lang="en-US" sz="2100" dirty="0"/>
            <a:t>Evaluate your programs after they occur using questionnaires, written examinations, performance test and/or observation</a:t>
          </a:r>
        </a:p>
      </dgm:t>
    </dgm:pt>
    <dgm:pt modelId="{581326A8-46BA-4A7F-AE55-C9A8E5E108C6}" type="parTrans" cxnId="{3510E4DE-BB71-442A-8DCD-2CB0452E76CF}">
      <dgm:prSet/>
      <dgm:spPr/>
      <dgm:t>
        <a:bodyPr/>
        <a:lstStyle/>
        <a:p>
          <a:endParaRPr lang="en-US"/>
        </a:p>
      </dgm:t>
    </dgm:pt>
    <dgm:pt modelId="{EE186562-24BA-49B6-87D7-B2CC34852406}" type="sibTrans" cxnId="{3510E4DE-BB71-442A-8DCD-2CB0452E76CF}">
      <dgm:prSet/>
      <dgm:spPr/>
      <dgm:t>
        <a:bodyPr/>
        <a:lstStyle/>
        <a:p>
          <a:endParaRPr lang="en-US"/>
        </a:p>
      </dgm:t>
    </dgm:pt>
    <dgm:pt modelId="{F91592F3-84E2-4629-AA63-9DE826CF5CB8}">
      <dgm:prSet phldrT="[Text]" custT="1"/>
      <dgm:spPr/>
      <dgm:t>
        <a:bodyPr/>
        <a:lstStyle/>
        <a:p>
          <a:r>
            <a:rPr lang="en-US" sz="2100" dirty="0"/>
            <a:t>Sample speaker evaluation forms may be obtained from NAHU</a:t>
          </a:r>
        </a:p>
      </dgm:t>
    </dgm:pt>
    <dgm:pt modelId="{74CB6992-7271-4432-A3CF-DEB22C4E56D6}" type="parTrans" cxnId="{30A3DA4B-24C7-45F8-8734-9E0BAE7B03F3}">
      <dgm:prSet/>
      <dgm:spPr/>
      <dgm:t>
        <a:bodyPr/>
        <a:lstStyle/>
        <a:p>
          <a:endParaRPr lang="en-US"/>
        </a:p>
      </dgm:t>
    </dgm:pt>
    <dgm:pt modelId="{8D3EF66B-0A93-4CF4-BB1F-BF87D5444C14}" type="sibTrans" cxnId="{30A3DA4B-24C7-45F8-8734-9E0BAE7B03F3}">
      <dgm:prSet/>
      <dgm:spPr/>
      <dgm:t>
        <a:bodyPr/>
        <a:lstStyle/>
        <a:p>
          <a:endParaRPr lang="en-US"/>
        </a:p>
      </dgm:t>
    </dgm:pt>
    <dgm:pt modelId="{78E5FB41-4B3D-42CF-8038-9BE555913D7C}">
      <dgm:prSet phldrT="[Text]" custT="1"/>
      <dgm:spPr/>
      <dgm:t>
        <a:bodyPr/>
        <a:lstStyle/>
        <a:p>
          <a:r>
            <a:rPr lang="en-US" sz="2100" dirty="0"/>
            <a:t>Collect surveys as soon as possible after the program</a:t>
          </a:r>
        </a:p>
      </dgm:t>
    </dgm:pt>
    <dgm:pt modelId="{CB0A0311-D0C3-4377-A7E0-EC9E08880741}" type="parTrans" cxnId="{91E55CF7-B5C8-4157-9965-9AD19DFB27A2}">
      <dgm:prSet/>
      <dgm:spPr/>
      <dgm:t>
        <a:bodyPr/>
        <a:lstStyle/>
        <a:p>
          <a:endParaRPr lang="en-US"/>
        </a:p>
      </dgm:t>
    </dgm:pt>
    <dgm:pt modelId="{0C6EF31C-5AF4-41B3-8D26-459E96294480}" type="sibTrans" cxnId="{91E55CF7-B5C8-4157-9965-9AD19DFB27A2}">
      <dgm:prSet/>
      <dgm:spPr/>
      <dgm:t>
        <a:bodyPr/>
        <a:lstStyle/>
        <a:p>
          <a:endParaRPr lang="en-US"/>
        </a:p>
      </dgm:t>
    </dgm:pt>
    <dgm:pt modelId="{E9ECE05F-0BC2-49B4-ABB1-D4072CC4A566}" type="pres">
      <dgm:prSet presAssocID="{0CB3C642-6C0E-41CF-BEC3-B8343F2DB8DF}" presName="Name0" presStyleCnt="0">
        <dgm:presLayoutVars>
          <dgm:dir/>
          <dgm:animLvl val="lvl"/>
          <dgm:resizeHandles val="exact"/>
        </dgm:presLayoutVars>
      </dgm:prSet>
      <dgm:spPr/>
      <dgm:t>
        <a:bodyPr/>
        <a:lstStyle/>
        <a:p>
          <a:endParaRPr lang="en-US"/>
        </a:p>
      </dgm:t>
    </dgm:pt>
    <dgm:pt modelId="{83C9556B-17A6-490E-8A43-4F03EB84218E}" type="pres">
      <dgm:prSet presAssocID="{E5263B05-C8D1-44A7-83B5-D8A032268598}" presName="linNode" presStyleCnt="0"/>
      <dgm:spPr/>
    </dgm:pt>
    <dgm:pt modelId="{3C8D561F-70B1-4E9D-9373-B01AECB5A1C2}" type="pres">
      <dgm:prSet presAssocID="{E5263B05-C8D1-44A7-83B5-D8A032268598}" presName="parentText" presStyleLbl="node1" presStyleIdx="0" presStyleCnt="1">
        <dgm:presLayoutVars>
          <dgm:chMax val="1"/>
          <dgm:bulletEnabled val="1"/>
        </dgm:presLayoutVars>
      </dgm:prSet>
      <dgm:spPr/>
      <dgm:t>
        <a:bodyPr/>
        <a:lstStyle/>
        <a:p>
          <a:endParaRPr lang="en-US"/>
        </a:p>
      </dgm:t>
    </dgm:pt>
    <dgm:pt modelId="{8E30BF85-28B1-453E-A6F7-6FC75794325F}" type="pres">
      <dgm:prSet presAssocID="{E5263B05-C8D1-44A7-83B5-D8A032268598}" presName="descendantText" presStyleLbl="alignAccFollowNode1" presStyleIdx="0" presStyleCnt="1">
        <dgm:presLayoutVars>
          <dgm:bulletEnabled val="1"/>
        </dgm:presLayoutVars>
      </dgm:prSet>
      <dgm:spPr/>
      <dgm:t>
        <a:bodyPr/>
        <a:lstStyle/>
        <a:p>
          <a:endParaRPr lang="en-US"/>
        </a:p>
      </dgm:t>
    </dgm:pt>
  </dgm:ptLst>
  <dgm:cxnLst>
    <dgm:cxn modelId="{91E55CF7-B5C8-4157-9965-9AD19DFB27A2}" srcId="{E5263B05-C8D1-44A7-83B5-D8A032268598}" destId="{78E5FB41-4B3D-42CF-8038-9BE555913D7C}" srcOrd="2" destOrd="0" parTransId="{CB0A0311-D0C3-4377-A7E0-EC9E08880741}" sibTransId="{0C6EF31C-5AF4-41B3-8D26-459E96294480}"/>
    <dgm:cxn modelId="{E7D772D5-8A64-4E6B-A750-ED93EFA5B2EB}" srcId="{E5263B05-C8D1-44A7-83B5-D8A032268598}" destId="{77DA9473-F45B-4207-970D-3DF8DBA7870C}" srcOrd="3" destOrd="0" parTransId="{B712CDEF-FB0C-4ED6-A48F-86777794AD37}" sibTransId="{53033283-3C1E-44F4-888D-5981E6719B9D}"/>
    <dgm:cxn modelId="{428E8B67-7EE7-4190-AB8E-34380677D611}" srcId="{0CB3C642-6C0E-41CF-BEC3-B8343F2DB8DF}" destId="{E5263B05-C8D1-44A7-83B5-D8A032268598}" srcOrd="0" destOrd="0" parTransId="{8348115D-783B-4B21-BE2E-C250E605B76D}" sibTransId="{554B45FA-8FF1-407E-BB8C-331240E3C073}"/>
    <dgm:cxn modelId="{547CB2F6-8575-4AAD-B048-376A3EAFF6E8}" type="presOf" srcId="{78E5FB41-4B3D-42CF-8038-9BE555913D7C}" destId="{8E30BF85-28B1-453E-A6F7-6FC75794325F}" srcOrd="0" destOrd="2" presId="urn:microsoft.com/office/officeart/2005/8/layout/vList5"/>
    <dgm:cxn modelId="{30A3DA4B-24C7-45F8-8734-9E0BAE7B03F3}" srcId="{E5263B05-C8D1-44A7-83B5-D8A032268598}" destId="{F91592F3-84E2-4629-AA63-9DE826CF5CB8}" srcOrd="1" destOrd="0" parTransId="{74CB6992-7271-4432-A3CF-DEB22C4E56D6}" sibTransId="{8D3EF66B-0A93-4CF4-BB1F-BF87D5444C14}"/>
    <dgm:cxn modelId="{56D74F68-50ED-49D1-B478-5820382BDB18}" type="presOf" srcId="{0CB3C642-6C0E-41CF-BEC3-B8343F2DB8DF}" destId="{E9ECE05F-0BC2-49B4-ABB1-D4072CC4A566}" srcOrd="0" destOrd="0" presId="urn:microsoft.com/office/officeart/2005/8/layout/vList5"/>
    <dgm:cxn modelId="{3510E4DE-BB71-442A-8DCD-2CB0452E76CF}" srcId="{E5263B05-C8D1-44A7-83B5-D8A032268598}" destId="{357DFE5E-9DA3-49AF-BB86-13CD4696E310}" srcOrd="0" destOrd="0" parTransId="{581326A8-46BA-4A7F-AE55-C9A8E5E108C6}" sibTransId="{EE186562-24BA-49B6-87D7-B2CC34852406}"/>
    <dgm:cxn modelId="{DAB2DE3F-3D6D-453F-ADA1-1E51B1B11859}" type="presOf" srcId="{E5263B05-C8D1-44A7-83B5-D8A032268598}" destId="{3C8D561F-70B1-4E9D-9373-B01AECB5A1C2}" srcOrd="0" destOrd="0" presId="urn:microsoft.com/office/officeart/2005/8/layout/vList5"/>
    <dgm:cxn modelId="{33D32288-6F4D-4BB8-812A-AA552A2D9E24}" type="presOf" srcId="{77DA9473-F45B-4207-970D-3DF8DBA7870C}" destId="{8E30BF85-28B1-453E-A6F7-6FC75794325F}" srcOrd="0" destOrd="3" presId="urn:microsoft.com/office/officeart/2005/8/layout/vList5"/>
    <dgm:cxn modelId="{F93AF52A-BE14-4E0E-B985-7AAEFB2B6AE3}" type="presOf" srcId="{F91592F3-84E2-4629-AA63-9DE826CF5CB8}" destId="{8E30BF85-28B1-453E-A6F7-6FC75794325F}" srcOrd="0" destOrd="1" presId="urn:microsoft.com/office/officeart/2005/8/layout/vList5"/>
    <dgm:cxn modelId="{C2A5CDB5-ED1F-41A8-807B-2F543D5C046C}" type="presOf" srcId="{357DFE5E-9DA3-49AF-BB86-13CD4696E310}" destId="{8E30BF85-28B1-453E-A6F7-6FC75794325F}" srcOrd="0" destOrd="0" presId="urn:microsoft.com/office/officeart/2005/8/layout/vList5"/>
    <dgm:cxn modelId="{32A81CE3-C2E0-4DF2-9F1E-894999553D57}" type="presParOf" srcId="{E9ECE05F-0BC2-49B4-ABB1-D4072CC4A566}" destId="{83C9556B-17A6-490E-8A43-4F03EB84218E}" srcOrd="0" destOrd="0" presId="urn:microsoft.com/office/officeart/2005/8/layout/vList5"/>
    <dgm:cxn modelId="{A6F89105-A6A8-4E87-917C-465C63DF8D0B}" type="presParOf" srcId="{83C9556B-17A6-490E-8A43-4F03EB84218E}" destId="{3C8D561F-70B1-4E9D-9373-B01AECB5A1C2}" srcOrd="0" destOrd="0" presId="urn:microsoft.com/office/officeart/2005/8/layout/vList5"/>
    <dgm:cxn modelId="{3EF9288D-1B12-43D7-B3DB-BF42E546FA86}" type="presParOf" srcId="{83C9556B-17A6-490E-8A43-4F03EB84218E}" destId="{8E30BF85-28B1-453E-A6F7-6FC75794325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1E3B9F-4EEB-4C2D-929A-85BC8E638A4A}" type="doc">
      <dgm:prSet loTypeId="urn:microsoft.com/office/officeart/2011/layout/ThemePictureAlternatingAccent" loCatId="picture" qsTypeId="urn:microsoft.com/office/officeart/2005/8/quickstyle/simple1" qsCatId="simple" csTypeId="urn:microsoft.com/office/officeart/2005/8/colors/accent1_2" csCatId="accent1" phldr="1"/>
      <dgm:spPr/>
      <dgm:t>
        <a:bodyPr/>
        <a:lstStyle/>
        <a:p>
          <a:endParaRPr lang="en-US"/>
        </a:p>
      </dgm:t>
    </dgm:pt>
    <dgm:pt modelId="{7B94AA45-897B-448F-B1BA-376B160BF57C}">
      <dgm:prSet phldrT="[Text]"/>
      <dgm:spPr/>
      <dgm:t>
        <a:bodyPr/>
        <a:lstStyle/>
        <a:p>
          <a:endParaRPr lang="en-US" dirty="0"/>
        </a:p>
      </dgm:t>
    </dgm:pt>
    <dgm:pt modelId="{62F8D14B-0009-4B3D-B2FC-D87B21B0C4CA}" type="sibTrans" cxnId="{6136F00E-3D84-4E37-8B35-3689D74A20D3}">
      <dgm:prSet/>
      <dgm:spPr/>
      <dgm:t>
        <a:bodyPr/>
        <a:lstStyle/>
        <a:p>
          <a:endParaRPr lang="en-US"/>
        </a:p>
      </dgm:t>
    </dgm:pt>
    <dgm:pt modelId="{5B044F15-6DD9-4407-9EA7-1F5439B27D7C}" type="parTrans" cxnId="{6136F00E-3D84-4E37-8B35-3689D74A20D3}">
      <dgm:prSet/>
      <dgm:spPr/>
      <dgm:t>
        <a:bodyPr/>
        <a:lstStyle/>
        <a:p>
          <a:endParaRPr lang="en-US"/>
        </a:p>
      </dgm:t>
    </dgm:pt>
    <dgm:pt modelId="{94DA54E1-0ED4-47F0-912C-8F4BC5815E21}" type="pres">
      <dgm:prSet presAssocID="{811E3B9F-4EEB-4C2D-929A-85BC8E638A4A}" presName="Name0" presStyleCnt="0">
        <dgm:presLayoutVars>
          <dgm:chMax val="9"/>
          <dgm:chPref val="9"/>
        </dgm:presLayoutVars>
      </dgm:prSet>
      <dgm:spPr/>
      <dgm:t>
        <a:bodyPr/>
        <a:lstStyle/>
        <a:p>
          <a:endParaRPr lang="en-US"/>
        </a:p>
      </dgm:t>
    </dgm:pt>
    <dgm:pt modelId="{84262F90-E6B6-4C35-B1D0-0C1F7895E0E2}" type="pres">
      <dgm:prSet presAssocID="{7B94AA45-897B-448F-B1BA-376B160BF57C}" presName="picture1" presStyleCnt="0"/>
      <dgm:spPr/>
    </dgm:pt>
    <dgm:pt modelId="{6945A5F6-A01B-499F-997B-3CBC982D696C}" type="pres">
      <dgm:prSet presAssocID="{7B94AA45-897B-448F-B1BA-376B160BF57C}" presName="picture" presStyleLbl="alignImgPlace1" presStyleIdx="0" presStyleCnt="1" custAng="0" custScaleX="109124" custScaleY="100000" custLinFactNeighborX="-4371"/>
      <dgm:spPr/>
    </dgm:pt>
    <dgm:pt modelId="{47EE3406-3670-4D59-8022-61224C33A7B8}" type="pres">
      <dgm:prSet presAssocID="{7B94AA45-897B-448F-B1BA-376B160BF57C}" presName="parent1" presStyleLbl="node1" presStyleIdx="0" presStyleCnt="0">
        <dgm:presLayoutVars>
          <dgm:chMax val="0"/>
          <dgm:chPref val="0"/>
          <dgm:bulletEnabled val="1"/>
        </dgm:presLayoutVars>
      </dgm:prSet>
      <dgm:spPr/>
      <dgm:t>
        <a:bodyPr/>
        <a:lstStyle/>
        <a:p>
          <a:endParaRPr lang="en-US"/>
        </a:p>
      </dgm:t>
    </dgm:pt>
  </dgm:ptLst>
  <dgm:cxnLst>
    <dgm:cxn modelId="{6136F00E-3D84-4E37-8B35-3689D74A20D3}" srcId="{811E3B9F-4EEB-4C2D-929A-85BC8E638A4A}" destId="{7B94AA45-897B-448F-B1BA-376B160BF57C}" srcOrd="0" destOrd="0" parTransId="{5B044F15-6DD9-4407-9EA7-1F5439B27D7C}" sibTransId="{62F8D14B-0009-4B3D-B2FC-D87B21B0C4CA}"/>
    <dgm:cxn modelId="{D3B111FC-E56C-4B94-9D2B-72BCE1E97E17}" type="presOf" srcId="{7B94AA45-897B-448F-B1BA-376B160BF57C}" destId="{47EE3406-3670-4D59-8022-61224C33A7B8}" srcOrd="0" destOrd="0" presId="urn:microsoft.com/office/officeart/2011/layout/ThemePictureAlternatingAccent"/>
    <dgm:cxn modelId="{2F01F239-78CD-4005-A88F-CEFDCB6CC586}" type="presOf" srcId="{811E3B9F-4EEB-4C2D-929A-85BC8E638A4A}" destId="{94DA54E1-0ED4-47F0-912C-8F4BC5815E21}" srcOrd="0" destOrd="0" presId="urn:microsoft.com/office/officeart/2011/layout/ThemePictureAlternatingAccent"/>
    <dgm:cxn modelId="{2A827280-80C3-48E6-90A7-E52D37C46F4B}" type="presParOf" srcId="{94DA54E1-0ED4-47F0-912C-8F4BC5815E21}" destId="{84262F90-E6B6-4C35-B1D0-0C1F7895E0E2}" srcOrd="0" destOrd="0" presId="urn:microsoft.com/office/officeart/2011/layout/ThemePictureAlternatingAccent"/>
    <dgm:cxn modelId="{6D3265F8-D620-4681-B05D-F51194A80605}" type="presParOf" srcId="{84262F90-E6B6-4C35-B1D0-0C1F7895E0E2}" destId="{6945A5F6-A01B-499F-997B-3CBC982D696C}" srcOrd="0" destOrd="0" presId="urn:microsoft.com/office/officeart/2011/layout/ThemePictureAlternatingAccent"/>
    <dgm:cxn modelId="{F7B3BACB-4B7D-45EE-916A-3565A497DC01}" type="presParOf" srcId="{94DA54E1-0ED4-47F0-912C-8F4BC5815E21}" destId="{47EE3406-3670-4D59-8022-61224C33A7B8}" srcOrd="1" destOrd="0" presId="urn:microsoft.com/office/officeart/2011/layout/ThemePictureAlternatingAccen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B4E3E7-92BD-4BA3-8C93-826D98F65609}" type="doc">
      <dgm:prSet loTypeId="urn:microsoft.com/office/officeart/2011/layout/ThemePictureAlternatingAccent" loCatId="picture" qsTypeId="urn:microsoft.com/office/officeart/2005/8/quickstyle/simple1" qsCatId="simple" csTypeId="urn:microsoft.com/office/officeart/2005/8/colors/accent1_2" csCatId="accent1" phldr="1"/>
      <dgm:spPr/>
      <dgm:t>
        <a:bodyPr/>
        <a:lstStyle/>
        <a:p>
          <a:endParaRPr lang="en-US"/>
        </a:p>
      </dgm:t>
    </dgm:pt>
    <dgm:pt modelId="{0043A045-715A-0747-8933-338D4936A91C}">
      <dgm:prSet/>
      <dgm:spPr/>
      <dgm:t>
        <a:bodyPr/>
        <a:lstStyle/>
        <a:p>
          <a:endParaRPr lang="en-US"/>
        </a:p>
      </dgm:t>
    </dgm:pt>
    <dgm:pt modelId="{257B214D-3278-2F47-AC39-A7A583ED5DB6}" type="parTrans" cxnId="{2B955521-24D6-E642-A69D-35A770EB86E9}">
      <dgm:prSet/>
      <dgm:spPr/>
      <dgm:t>
        <a:bodyPr/>
        <a:lstStyle/>
        <a:p>
          <a:endParaRPr lang="en-US"/>
        </a:p>
      </dgm:t>
    </dgm:pt>
    <dgm:pt modelId="{0909B154-5CFF-3442-8E2A-97B749383F6B}" type="sibTrans" cxnId="{2B955521-24D6-E642-A69D-35A770EB86E9}">
      <dgm:prSet/>
      <dgm:spPr/>
      <dgm:t>
        <a:bodyPr/>
        <a:lstStyle/>
        <a:p>
          <a:endParaRPr lang="en-US"/>
        </a:p>
      </dgm:t>
    </dgm:pt>
    <dgm:pt modelId="{402BF6D5-BC22-4BEB-9027-2D822CD0A19A}" type="pres">
      <dgm:prSet presAssocID="{70B4E3E7-92BD-4BA3-8C93-826D98F65609}" presName="Name0" presStyleCnt="0">
        <dgm:presLayoutVars>
          <dgm:chMax val="9"/>
          <dgm:chPref val="9"/>
        </dgm:presLayoutVars>
      </dgm:prSet>
      <dgm:spPr/>
      <dgm:t>
        <a:bodyPr/>
        <a:lstStyle/>
        <a:p>
          <a:endParaRPr lang="en-US"/>
        </a:p>
      </dgm:t>
    </dgm:pt>
    <dgm:pt modelId="{A61FDB0C-8A14-0342-97E5-D7A8832E09BF}" type="pres">
      <dgm:prSet presAssocID="{0043A045-715A-0747-8933-338D4936A91C}" presName="picture1" presStyleCnt="0"/>
      <dgm:spPr/>
    </dgm:pt>
    <dgm:pt modelId="{3709C706-673A-1A4D-B2BF-498908D5998D}" type="pres">
      <dgm:prSet presAssocID="{0043A045-715A-0747-8933-338D4936A91C}" presName="picture" presStyleLbl="alignImgPlace1" presStyleIdx="0" presStyleCnt="1" custScaleX="99309" custScaleY="153688" custLinFactNeighborX="3109" custLinFactNeighborY="1788"/>
      <dgm:spPr>
        <a:ln>
          <a:solidFill>
            <a:schemeClr val="tx1"/>
          </a:solidFill>
        </a:ln>
        <a:effectLst>
          <a:outerShdw blurRad="50800" dist="76200" dir="2700000" algn="tl" rotWithShape="0">
            <a:prstClr val="black">
              <a:alpha val="40000"/>
            </a:prstClr>
          </a:outerShdw>
        </a:effectLst>
      </dgm:spPr>
    </dgm:pt>
    <dgm:pt modelId="{E7BF139E-D3D4-BB4A-A811-586836BAF9CA}" type="pres">
      <dgm:prSet presAssocID="{0043A045-715A-0747-8933-338D4936A91C}" presName="parent1" presStyleLbl="node1" presStyleIdx="0" presStyleCnt="0">
        <dgm:presLayoutVars>
          <dgm:chMax val="0"/>
          <dgm:chPref val="0"/>
          <dgm:bulletEnabled val="1"/>
        </dgm:presLayoutVars>
      </dgm:prSet>
      <dgm:spPr/>
      <dgm:t>
        <a:bodyPr/>
        <a:lstStyle/>
        <a:p>
          <a:endParaRPr lang="en-US"/>
        </a:p>
      </dgm:t>
    </dgm:pt>
  </dgm:ptLst>
  <dgm:cxnLst>
    <dgm:cxn modelId="{2B955521-24D6-E642-A69D-35A770EB86E9}" srcId="{70B4E3E7-92BD-4BA3-8C93-826D98F65609}" destId="{0043A045-715A-0747-8933-338D4936A91C}" srcOrd="0" destOrd="0" parTransId="{257B214D-3278-2F47-AC39-A7A583ED5DB6}" sibTransId="{0909B154-5CFF-3442-8E2A-97B749383F6B}"/>
    <dgm:cxn modelId="{DB413A7C-72DC-C44C-B555-A52DE9D03AC9}" type="presOf" srcId="{0043A045-715A-0747-8933-338D4936A91C}" destId="{E7BF139E-D3D4-BB4A-A811-586836BAF9CA}" srcOrd="0" destOrd="0" presId="urn:microsoft.com/office/officeart/2011/layout/ThemePictureAlternatingAccent"/>
    <dgm:cxn modelId="{4DA0D67C-65BF-6640-9E5C-0AF9DCE5803C}" type="presOf" srcId="{70B4E3E7-92BD-4BA3-8C93-826D98F65609}" destId="{402BF6D5-BC22-4BEB-9027-2D822CD0A19A}" srcOrd="0" destOrd="0" presId="urn:microsoft.com/office/officeart/2011/layout/ThemePictureAlternatingAccent"/>
    <dgm:cxn modelId="{A7419AF0-6767-9A48-8A6A-834AFE334E89}" type="presParOf" srcId="{402BF6D5-BC22-4BEB-9027-2D822CD0A19A}" destId="{A61FDB0C-8A14-0342-97E5-D7A8832E09BF}" srcOrd="0" destOrd="0" presId="urn:microsoft.com/office/officeart/2011/layout/ThemePictureAlternatingAccent"/>
    <dgm:cxn modelId="{3E088294-194E-8E4C-93B0-B10A8E8F1C32}" type="presParOf" srcId="{A61FDB0C-8A14-0342-97E5-D7A8832E09BF}" destId="{3709C706-673A-1A4D-B2BF-498908D5998D}" srcOrd="0" destOrd="0" presId="urn:microsoft.com/office/officeart/2011/layout/ThemePictureAlternatingAccent"/>
    <dgm:cxn modelId="{7824EF88-1B19-424E-BF67-7FE2F56A562C}" type="presParOf" srcId="{402BF6D5-BC22-4BEB-9027-2D822CD0A19A}" destId="{E7BF139E-D3D4-BB4A-A811-586836BAF9CA}" srcOrd="1" destOrd="0" presId="urn:microsoft.com/office/officeart/2011/layout/ThemePictureAlternatingAccen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B4E3E7-92BD-4BA3-8C93-826D98F65609}" type="doc">
      <dgm:prSet loTypeId="urn:microsoft.com/office/officeart/2011/layout/ThemePictureAlternatingAccent" loCatId="picture" qsTypeId="urn:microsoft.com/office/officeart/2005/8/quickstyle/simple1" qsCatId="simple" csTypeId="urn:microsoft.com/office/officeart/2005/8/colors/accent1_2" csCatId="accent1" phldr="1"/>
      <dgm:spPr/>
      <dgm:t>
        <a:bodyPr/>
        <a:lstStyle/>
        <a:p>
          <a:endParaRPr lang="en-US"/>
        </a:p>
      </dgm:t>
    </dgm:pt>
    <dgm:pt modelId="{EF85E227-2C46-46B0-8C25-15ED58A3377E}">
      <dgm:prSet phldrT="[Text]"/>
      <dgm:spPr/>
      <dgm:t>
        <a:bodyPr/>
        <a:lstStyle/>
        <a:p>
          <a:endParaRPr lang="en-US" dirty="0"/>
        </a:p>
      </dgm:t>
    </dgm:pt>
    <dgm:pt modelId="{7F9D886D-9CFA-4563-A162-D72A4054237D}" type="parTrans" cxnId="{A19CA0E6-55BD-4F0C-8CDC-0110F4AD5309}">
      <dgm:prSet/>
      <dgm:spPr/>
      <dgm:t>
        <a:bodyPr/>
        <a:lstStyle/>
        <a:p>
          <a:endParaRPr lang="en-US"/>
        </a:p>
      </dgm:t>
    </dgm:pt>
    <dgm:pt modelId="{1136A496-F399-4DBF-9A3B-5C59A41A4C20}" type="sibTrans" cxnId="{A19CA0E6-55BD-4F0C-8CDC-0110F4AD5309}">
      <dgm:prSet/>
      <dgm:spPr/>
      <dgm:t>
        <a:bodyPr/>
        <a:lstStyle/>
        <a:p>
          <a:endParaRPr lang="en-US"/>
        </a:p>
      </dgm:t>
    </dgm:pt>
    <dgm:pt modelId="{402BF6D5-BC22-4BEB-9027-2D822CD0A19A}" type="pres">
      <dgm:prSet presAssocID="{70B4E3E7-92BD-4BA3-8C93-826D98F65609}" presName="Name0" presStyleCnt="0">
        <dgm:presLayoutVars>
          <dgm:chMax val="9"/>
          <dgm:chPref val="9"/>
        </dgm:presLayoutVars>
      </dgm:prSet>
      <dgm:spPr/>
      <dgm:t>
        <a:bodyPr/>
        <a:lstStyle/>
        <a:p>
          <a:endParaRPr lang="en-US"/>
        </a:p>
      </dgm:t>
    </dgm:pt>
    <dgm:pt modelId="{7F383395-A406-466B-9E8C-672150081A67}" type="pres">
      <dgm:prSet presAssocID="{EF85E227-2C46-46B0-8C25-15ED58A3377E}" presName="picture1" presStyleCnt="0"/>
      <dgm:spPr/>
    </dgm:pt>
    <dgm:pt modelId="{63E8F094-BB29-4F1C-8DE8-869308440306}" type="pres">
      <dgm:prSet presAssocID="{EF85E227-2C46-46B0-8C25-15ED58A3377E}" presName="picture" presStyleLbl="alignImgPlace1" presStyleIdx="0" presStyleCnt="1" custScaleY="200821" custLinFactNeighborY="131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8" t="-3644" r="-38" b="-8356"/>
          </a:stretch>
        </a:blipFill>
        <a:ln>
          <a:noFill/>
        </a:ln>
        <a:effectLst>
          <a:outerShdw blurRad="50800" dist="76200" dir="2700000" algn="tl" rotWithShape="0">
            <a:prstClr val="black">
              <a:alpha val="40000"/>
            </a:prstClr>
          </a:outerShdw>
        </a:effectLst>
      </dgm:spPr>
    </dgm:pt>
    <dgm:pt modelId="{BF7C867C-0ECC-4DC7-8F13-5617889C754B}" type="pres">
      <dgm:prSet presAssocID="{EF85E227-2C46-46B0-8C25-15ED58A3377E}" presName="parent1" presStyleLbl="node1" presStyleIdx="0" presStyleCnt="0">
        <dgm:presLayoutVars>
          <dgm:chMax val="0"/>
          <dgm:chPref val="0"/>
          <dgm:bulletEnabled val="1"/>
        </dgm:presLayoutVars>
      </dgm:prSet>
      <dgm:spPr/>
      <dgm:t>
        <a:bodyPr/>
        <a:lstStyle/>
        <a:p>
          <a:endParaRPr lang="en-US"/>
        </a:p>
      </dgm:t>
    </dgm:pt>
  </dgm:ptLst>
  <dgm:cxnLst>
    <dgm:cxn modelId="{89F09523-340B-1A40-AD68-52674B036B6E}" type="presOf" srcId="{EF85E227-2C46-46B0-8C25-15ED58A3377E}" destId="{BF7C867C-0ECC-4DC7-8F13-5617889C754B}" srcOrd="0" destOrd="0" presId="urn:microsoft.com/office/officeart/2011/layout/ThemePictureAlternatingAccent"/>
    <dgm:cxn modelId="{5BB172CC-3A08-9D47-9EEA-F51F90655FC7}" type="presOf" srcId="{70B4E3E7-92BD-4BA3-8C93-826D98F65609}" destId="{402BF6D5-BC22-4BEB-9027-2D822CD0A19A}" srcOrd="0" destOrd="0" presId="urn:microsoft.com/office/officeart/2011/layout/ThemePictureAlternatingAccent"/>
    <dgm:cxn modelId="{A19CA0E6-55BD-4F0C-8CDC-0110F4AD5309}" srcId="{70B4E3E7-92BD-4BA3-8C93-826D98F65609}" destId="{EF85E227-2C46-46B0-8C25-15ED58A3377E}" srcOrd="0" destOrd="0" parTransId="{7F9D886D-9CFA-4563-A162-D72A4054237D}" sibTransId="{1136A496-F399-4DBF-9A3B-5C59A41A4C20}"/>
    <dgm:cxn modelId="{3F01E0FB-519B-F343-A74F-28E944CA2F5B}" type="presParOf" srcId="{402BF6D5-BC22-4BEB-9027-2D822CD0A19A}" destId="{7F383395-A406-466B-9E8C-672150081A67}" srcOrd="0" destOrd="0" presId="urn:microsoft.com/office/officeart/2011/layout/ThemePictureAlternatingAccent"/>
    <dgm:cxn modelId="{8B4FEDDE-4D46-834E-A45C-43E53FF65777}" type="presParOf" srcId="{7F383395-A406-466B-9E8C-672150081A67}" destId="{63E8F094-BB29-4F1C-8DE8-869308440306}" srcOrd="0" destOrd="0" presId="urn:microsoft.com/office/officeart/2011/layout/ThemePictureAlternatingAccent"/>
    <dgm:cxn modelId="{C19CDE68-D8EA-E246-A95E-4E774DD4B578}" type="presParOf" srcId="{402BF6D5-BC22-4BEB-9027-2D822CD0A19A}" destId="{BF7C867C-0ECC-4DC7-8F13-5617889C754B}" srcOrd="1" destOrd="0" presId="urn:microsoft.com/office/officeart/2011/layout/ThemePictureAlternatingAccent"/>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B4E3E7-92BD-4BA3-8C93-826D98F65609}" type="doc">
      <dgm:prSet loTypeId="urn:microsoft.com/office/officeart/2011/layout/ThemePictureAlternatingAccent" loCatId="picture" qsTypeId="urn:microsoft.com/office/officeart/2005/8/quickstyle/simple1" qsCatId="simple" csTypeId="urn:microsoft.com/office/officeart/2005/8/colors/accent1_2" csCatId="accent1" phldr="1"/>
      <dgm:spPr/>
      <dgm:t>
        <a:bodyPr/>
        <a:lstStyle/>
        <a:p>
          <a:endParaRPr lang="en-US"/>
        </a:p>
      </dgm:t>
    </dgm:pt>
    <dgm:pt modelId="{EF85E227-2C46-46B0-8C25-15ED58A3377E}">
      <dgm:prSet phldrT="[Text]"/>
      <dgm:spPr/>
      <dgm:t>
        <a:bodyPr/>
        <a:lstStyle/>
        <a:p>
          <a:endParaRPr lang="en-US" dirty="0"/>
        </a:p>
      </dgm:t>
    </dgm:pt>
    <dgm:pt modelId="{7F9D886D-9CFA-4563-A162-D72A4054237D}" type="parTrans" cxnId="{A19CA0E6-55BD-4F0C-8CDC-0110F4AD5309}">
      <dgm:prSet/>
      <dgm:spPr/>
      <dgm:t>
        <a:bodyPr/>
        <a:lstStyle/>
        <a:p>
          <a:endParaRPr lang="en-US"/>
        </a:p>
      </dgm:t>
    </dgm:pt>
    <dgm:pt modelId="{1136A496-F399-4DBF-9A3B-5C59A41A4C20}" type="sibTrans" cxnId="{A19CA0E6-55BD-4F0C-8CDC-0110F4AD5309}">
      <dgm:prSet/>
      <dgm:spPr/>
      <dgm:t>
        <a:bodyPr/>
        <a:lstStyle/>
        <a:p>
          <a:endParaRPr lang="en-US"/>
        </a:p>
      </dgm:t>
    </dgm:pt>
    <dgm:pt modelId="{402BF6D5-BC22-4BEB-9027-2D822CD0A19A}" type="pres">
      <dgm:prSet presAssocID="{70B4E3E7-92BD-4BA3-8C93-826D98F65609}" presName="Name0" presStyleCnt="0">
        <dgm:presLayoutVars>
          <dgm:chMax val="9"/>
          <dgm:chPref val="9"/>
        </dgm:presLayoutVars>
      </dgm:prSet>
      <dgm:spPr/>
      <dgm:t>
        <a:bodyPr/>
        <a:lstStyle/>
        <a:p>
          <a:endParaRPr lang="en-US"/>
        </a:p>
      </dgm:t>
    </dgm:pt>
    <dgm:pt modelId="{7F383395-A406-466B-9E8C-672150081A67}" type="pres">
      <dgm:prSet presAssocID="{EF85E227-2C46-46B0-8C25-15ED58A3377E}" presName="picture1" presStyleCnt="0"/>
      <dgm:spPr/>
    </dgm:pt>
    <dgm:pt modelId="{63E8F094-BB29-4F1C-8DE8-869308440306}" type="pres">
      <dgm:prSet presAssocID="{EF85E227-2C46-46B0-8C25-15ED58A3377E}" presName="picture" presStyleLbl="alignImgPlace1" presStyleIdx="0" presStyleCnt="1" custScaleY="160362" custLinFactNeighborX="7706" custLinFactNeighborY="-16943"/>
      <dgm:spPr>
        <a:blipFill rotWithShape="1">
          <a:blip xmlns:r="http://schemas.openxmlformats.org/officeDocument/2006/relationships" r:embed="rId1"/>
          <a:stretch>
            <a:fillRect/>
          </a:stretch>
        </a:blipFill>
        <a:ln>
          <a:solidFill>
            <a:schemeClr val="tx1"/>
          </a:solidFill>
        </a:ln>
        <a:effectLst>
          <a:outerShdw blurRad="50800" dist="76200" dir="2700000" algn="tl" rotWithShape="0">
            <a:prstClr val="black">
              <a:alpha val="40000"/>
            </a:prstClr>
          </a:outerShdw>
        </a:effectLst>
      </dgm:spPr>
    </dgm:pt>
    <dgm:pt modelId="{BF7C867C-0ECC-4DC7-8F13-5617889C754B}" type="pres">
      <dgm:prSet presAssocID="{EF85E227-2C46-46B0-8C25-15ED58A3377E}" presName="parent1" presStyleLbl="node1" presStyleIdx="0" presStyleCnt="0">
        <dgm:presLayoutVars>
          <dgm:chMax val="0"/>
          <dgm:chPref val="0"/>
          <dgm:bulletEnabled val="1"/>
        </dgm:presLayoutVars>
      </dgm:prSet>
      <dgm:spPr/>
      <dgm:t>
        <a:bodyPr/>
        <a:lstStyle/>
        <a:p>
          <a:endParaRPr lang="en-US"/>
        </a:p>
      </dgm:t>
    </dgm:pt>
  </dgm:ptLst>
  <dgm:cxnLst>
    <dgm:cxn modelId="{5519A856-51EC-C140-B989-13C7503BD87F}" type="presOf" srcId="{EF85E227-2C46-46B0-8C25-15ED58A3377E}" destId="{BF7C867C-0ECC-4DC7-8F13-5617889C754B}" srcOrd="0" destOrd="0" presId="urn:microsoft.com/office/officeart/2011/layout/ThemePictureAlternatingAccent"/>
    <dgm:cxn modelId="{A19CA0E6-55BD-4F0C-8CDC-0110F4AD5309}" srcId="{70B4E3E7-92BD-4BA3-8C93-826D98F65609}" destId="{EF85E227-2C46-46B0-8C25-15ED58A3377E}" srcOrd="0" destOrd="0" parTransId="{7F9D886D-9CFA-4563-A162-D72A4054237D}" sibTransId="{1136A496-F399-4DBF-9A3B-5C59A41A4C20}"/>
    <dgm:cxn modelId="{E7CDF1EB-DDF3-B34E-AC2C-3A33BEAF2C06}" type="presOf" srcId="{70B4E3E7-92BD-4BA3-8C93-826D98F65609}" destId="{402BF6D5-BC22-4BEB-9027-2D822CD0A19A}" srcOrd="0" destOrd="0" presId="urn:microsoft.com/office/officeart/2011/layout/ThemePictureAlternatingAccent"/>
    <dgm:cxn modelId="{97AD45F7-288C-D441-9146-D3CF3233BFDC}" type="presParOf" srcId="{402BF6D5-BC22-4BEB-9027-2D822CD0A19A}" destId="{7F383395-A406-466B-9E8C-672150081A67}" srcOrd="0" destOrd="0" presId="urn:microsoft.com/office/officeart/2011/layout/ThemePictureAlternatingAccent"/>
    <dgm:cxn modelId="{894469B0-F94B-684F-803E-D3D48EE4A9D8}" type="presParOf" srcId="{7F383395-A406-466B-9E8C-672150081A67}" destId="{63E8F094-BB29-4F1C-8DE8-869308440306}" srcOrd="0" destOrd="0" presId="urn:microsoft.com/office/officeart/2011/layout/ThemePictureAlternatingAccent"/>
    <dgm:cxn modelId="{CDF89338-B61B-0B4D-839F-ADADE0230BE6}" type="presParOf" srcId="{402BF6D5-BC22-4BEB-9027-2D822CD0A19A}" destId="{BF7C867C-0ECC-4DC7-8F13-5617889C754B}" srcOrd="1" destOrd="0" presId="urn:microsoft.com/office/officeart/2011/layout/ThemePictureAlternatingAccent"/>
  </dgm:cxnLst>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829A59-6583-44D5-83D5-10DD4600E6D9}"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BAD0A93B-07CA-46F2-A25E-37DA2BB5FE43}">
      <dgm:prSet phldrT="[Text]"/>
      <dgm:spPr>
        <a:solidFill>
          <a:schemeClr val="accent6"/>
        </a:solidFill>
      </dgm:spPr>
      <dgm:t>
        <a:bodyPr/>
        <a:lstStyle/>
        <a:p>
          <a:r>
            <a:rPr lang="en-US" b="1" dirty="0"/>
            <a:t>Information Gathering</a:t>
          </a:r>
        </a:p>
      </dgm:t>
    </dgm:pt>
    <dgm:pt modelId="{708C95CB-D11A-481C-B63B-A4B54B37C083}" type="parTrans" cxnId="{FC0419D5-593B-4C3F-9B55-8288A2257C8A}">
      <dgm:prSet/>
      <dgm:spPr/>
      <dgm:t>
        <a:bodyPr/>
        <a:lstStyle/>
        <a:p>
          <a:endParaRPr lang="en-US"/>
        </a:p>
      </dgm:t>
    </dgm:pt>
    <dgm:pt modelId="{A310E42C-523A-462B-B031-B4389C7F0390}" type="sibTrans" cxnId="{FC0419D5-593B-4C3F-9B55-8288A2257C8A}">
      <dgm:prSet/>
      <dgm:spPr/>
      <dgm:t>
        <a:bodyPr/>
        <a:lstStyle/>
        <a:p>
          <a:endParaRPr lang="en-US"/>
        </a:p>
      </dgm:t>
    </dgm:pt>
    <dgm:pt modelId="{FB755F27-1651-466C-9887-013FB43E30B1}">
      <dgm:prSet phldrT="[Text]"/>
      <dgm:spPr>
        <a:solidFill>
          <a:schemeClr val="accent2"/>
        </a:solidFill>
      </dgm:spPr>
      <dgm:t>
        <a:bodyPr/>
        <a:lstStyle/>
        <a:p>
          <a:r>
            <a:rPr lang="en-US" b="1" dirty="0"/>
            <a:t>Planning</a:t>
          </a:r>
        </a:p>
      </dgm:t>
    </dgm:pt>
    <dgm:pt modelId="{45929FAC-64EA-4092-868F-E233E0ED1E89}" type="parTrans" cxnId="{D7FDC860-18AC-4E70-87B0-9D930914A5EC}">
      <dgm:prSet/>
      <dgm:spPr/>
      <dgm:t>
        <a:bodyPr/>
        <a:lstStyle/>
        <a:p>
          <a:endParaRPr lang="en-US"/>
        </a:p>
      </dgm:t>
    </dgm:pt>
    <dgm:pt modelId="{B0A17FDD-1EDA-46C0-82A5-94621F83C821}" type="sibTrans" cxnId="{D7FDC860-18AC-4E70-87B0-9D930914A5EC}">
      <dgm:prSet/>
      <dgm:spPr/>
      <dgm:t>
        <a:bodyPr/>
        <a:lstStyle/>
        <a:p>
          <a:endParaRPr lang="en-US"/>
        </a:p>
      </dgm:t>
    </dgm:pt>
    <dgm:pt modelId="{8766B157-579A-4682-9B95-7DA480FCD3BF}">
      <dgm:prSet phldrT="[Text]"/>
      <dgm:spPr>
        <a:solidFill>
          <a:schemeClr val="tx2"/>
        </a:solidFill>
      </dgm:spPr>
      <dgm:t>
        <a:bodyPr/>
        <a:lstStyle/>
        <a:p>
          <a:r>
            <a:rPr lang="en-US" b="1" dirty="0"/>
            <a:t>Marketing</a:t>
          </a:r>
        </a:p>
      </dgm:t>
    </dgm:pt>
    <dgm:pt modelId="{CE99A2E9-73DE-4F3E-B3AD-32E74D9231E4}" type="parTrans" cxnId="{BFE27CC7-ADF1-464F-87FB-30FA5032060F}">
      <dgm:prSet/>
      <dgm:spPr/>
      <dgm:t>
        <a:bodyPr/>
        <a:lstStyle/>
        <a:p>
          <a:endParaRPr lang="en-US"/>
        </a:p>
      </dgm:t>
    </dgm:pt>
    <dgm:pt modelId="{07953D47-767B-4CDA-BC2C-19AD81BB248F}" type="sibTrans" cxnId="{BFE27CC7-ADF1-464F-87FB-30FA5032060F}">
      <dgm:prSet/>
      <dgm:spPr/>
      <dgm:t>
        <a:bodyPr/>
        <a:lstStyle/>
        <a:p>
          <a:endParaRPr lang="en-US"/>
        </a:p>
      </dgm:t>
    </dgm:pt>
    <dgm:pt modelId="{73BBF1F1-8829-4984-946E-866DC9BA574B}">
      <dgm:prSet phldrT="[Text]"/>
      <dgm:spPr>
        <a:solidFill>
          <a:srgbClr val="76B0C0"/>
        </a:solidFill>
      </dgm:spPr>
      <dgm:t>
        <a:bodyPr/>
        <a:lstStyle/>
        <a:p>
          <a:r>
            <a:rPr lang="en-US" b="1" dirty="0"/>
            <a:t>Implementation</a:t>
          </a:r>
        </a:p>
      </dgm:t>
    </dgm:pt>
    <dgm:pt modelId="{F33C89EF-D620-4C2B-A6D2-D80DBAF5072F}" type="parTrans" cxnId="{2179EB33-833A-4D84-B528-B3103D37D8F0}">
      <dgm:prSet/>
      <dgm:spPr/>
      <dgm:t>
        <a:bodyPr/>
        <a:lstStyle/>
        <a:p>
          <a:endParaRPr lang="en-US"/>
        </a:p>
      </dgm:t>
    </dgm:pt>
    <dgm:pt modelId="{0C6B3820-B5CC-407B-A888-686B4C192397}" type="sibTrans" cxnId="{2179EB33-833A-4D84-B528-B3103D37D8F0}">
      <dgm:prSet/>
      <dgm:spPr/>
      <dgm:t>
        <a:bodyPr/>
        <a:lstStyle/>
        <a:p>
          <a:endParaRPr lang="en-US"/>
        </a:p>
      </dgm:t>
    </dgm:pt>
    <dgm:pt modelId="{C722A6C1-A98B-414C-9C32-F07A3FA8C618}">
      <dgm:prSet phldrT="[Text]"/>
      <dgm:spPr>
        <a:solidFill>
          <a:srgbClr val="A12F01"/>
        </a:solidFill>
      </dgm:spPr>
      <dgm:t>
        <a:bodyPr/>
        <a:lstStyle/>
        <a:p>
          <a:r>
            <a:rPr lang="en-US" b="1" dirty="0"/>
            <a:t>Evaluation</a:t>
          </a:r>
        </a:p>
      </dgm:t>
    </dgm:pt>
    <dgm:pt modelId="{EFF3AF7A-1AA5-455A-A072-5F4C3A69A238}" type="parTrans" cxnId="{B3352F47-7304-41EE-826B-68618156B4B3}">
      <dgm:prSet/>
      <dgm:spPr/>
      <dgm:t>
        <a:bodyPr/>
        <a:lstStyle/>
        <a:p>
          <a:endParaRPr lang="en-US"/>
        </a:p>
      </dgm:t>
    </dgm:pt>
    <dgm:pt modelId="{D09957CE-2F29-46C4-9908-BC18932317CF}" type="sibTrans" cxnId="{B3352F47-7304-41EE-826B-68618156B4B3}">
      <dgm:prSet/>
      <dgm:spPr/>
      <dgm:t>
        <a:bodyPr/>
        <a:lstStyle/>
        <a:p>
          <a:endParaRPr lang="en-US"/>
        </a:p>
      </dgm:t>
    </dgm:pt>
    <dgm:pt modelId="{4027B050-7F7C-46F3-8051-EE26163FCC95}" type="pres">
      <dgm:prSet presAssocID="{60829A59-6583-44D5-83D5-10DD4600E6D9}" presName="compositeShape" presStyleCnt="0">
        <dgm:presLayoutVars>
          <dgm:chMax val="7"/>
          <dgm:dir/>
          <dgm:resizeHandles val="exact"/>
        </dgm:presLayoutVars>
      </dgm:prSet>
      <dgm:spPr/>
      <dgm:t>
        <a:bodyPr/>
        <a:lstStyle/>
        <a:p>
          <a:endParaRPr lang="en-US"/>
        </a:p>
      </dgm:t>
    </dgm:pt>
    <dgm:pt modelId="{C94C8686-DA85-495F-AF41-888E273C25D2}" type="pres">
      <dgm:prSet presAssocID="{60829A59-6583-44D5-83D5-10DD4600E6D9}" presName="wedge1" presStyleLbl="node1" presStyleIdx="0" presStyleCnt="5"/>
      <dgm:spPr/>
      <dgm:t>
        <a:bodyPr/>
        <a:lstStyle/>
        <a:p>
          <a:endParaRPr lang="en-US"/>
        </a:p>
      </dgm:t>
    </dgm:pt>
    <dgm:pt modelId="{BC6E796F-54A6-4B73-A5C6-883AF2B2250C}" type="pres">
      <dgm:prSet presAssocID="{60829A59-6583-44D5-83D5-10DD4600E6D9}" presName="dummy1a" presStyleCnt="0"/>
      <dgm:spPr/>
    </dgm:pt>
    <dgm:pt modelId="{9AA57701-08CB-42B2-A16C-19DBC8D41CEF}" type="pres">
      <dgm:prSet presAssocID="{60829A59-6583-44D5-83D5-10DD4600E6D9}" presName="dummy1b" presStyleCnt="0"/>
      <dgm:spPr/>
    </dgm:pt>
    <dgm:pt modelId="{08088CF6-A5BA-46E3-BC92-8A621B80724D}" type="pres">
      <dgm:prSet presAssocID="{60829A59-6583-44D5-83D5-10DD4600E6D9}" presName="wedge1Tx" presStyleLbl="node1" presStyleIdx="0" presStyleCnt="5">
        <dgm:presLayoutVars>
          <dgm:chMax val="0"/>
          <dgm:chPref val="0"/>
          <dgm:bulletEnabled val="1"/>
        </dgm:presLayoutVars>
      </dgm:prSet>
      <dgm:spPr/>
      <dgm:t>
        <a:bodyPr/>
        <a:lstStyle/>
        <a:p>
          <a:endParaRPr lang="en-US"/>
        </a:p>
      </dgm:t>
    </dgm:pt>
    <dgm:pt modelId="{42B2B3AF-EF58-411B-82ED-8F640A23F059}" type="pres">
      <dgm:prSet presAssocID="{60829A59-6583-44D5-83D5-10DD4600E6D9}" presName="wedge2" presStyleLbl="node1" presStyleIdx="1" presStyleCnt="5"/>
      <dgm:spPr/>
      <dgm:t>
        <a:bodyPr/>
        <a:lstStyle/>
        <a:p>
          <a:endParaRPr lang="en-US"/>
        </a:p>
      </dgm:t>
    </dgm:pt>
    <dgm:pt modelId="{5608E58A-47C4-4522-8150-433DCE4A0D91}" type="pres">
      <dgm:prSet presAssocID="{60829A59-6583-44D5-83D5-10DD4600E6D9}" presName="dummy2a" presStyleCnt="0"/>
      <dgm:spPr/>
    </dgm:pt>
    <dgm:pt modelId="{B54A58BD-9469-4156-9ACE-2073AB22969A}" type="pres">
      <dgm:prSet presAssocID="{60829A59-6583-44D5-83D5-10DD4600E6D9}" presName="dummy2b" presStyleCnt="0"/>
      <dgm:spPr/>
    </dgm:pt>
    <dgm:pt modelId="{FD4C2D76-1319-4E08-86C9-0B89BDDCF1C0}" type="pres">
      <dgm:prSet presAssocID="{60829A59-6583-44D5-83D5-10DD4600E6D9}" presName="wedge2Tx" presStyleLbl="node1" presStyleIdx="1" presStyleCnt="5">
        <dgm:presLayoutVars>
          <dgm:chMax val="0"/>
          <dgm:chPref val="0"/>
          <dgm:bulletEnabled val="1"/>
        </dgm:presLayoutVars>
      </dgm:prSet>
      <dgm:spPr/>
      <dgm:t>
        <a:bodyPr/>
        <a:lstStyle/>
        <a:p>
          <a:endParaRPr lang="en-US"/>
        </a:p>
      </dgm:t>
    </dgm:pt>
    <dgm:pt modelId="{2F3BB642-B602-4C45-9222-47B75988CA66}" type="pres">
      <dgm:prSet presAssocID="{60829A59-6583-44D5-83D5-10DD4600E6D9}" presName="wedge3" presStyleLbl="node1" presStyleIdx="2" presStyleCnt="5"/>
      <dgm:spPr/>
      <dgm:t>
        <a:bodyPr/>
        <a:lstStyle/>
        <a:p>
          <a:endParaRPr lang="en-US"/>
        </a:p>
      </dgm:t>
    </dgm:pt>
    <dgm:pt modelId="{2847579B-41C3-4020-B45C-A0C226744807}" type="pres">
      <dgm:prSet presAssocID="{60829A59-6583-44D5-83D5-10DD4600E6D9}" presName="dummy3a" presStyleCnt="0"/>
      <dgm:spPr/>
    </dgm:pt>
    <dgm:pt modelId="{134AD84E-3A0D-4CA4-9589-7CEAD53FE875}" type="pres">
      <dgm:prSet presAssocID="{60829A59-6583-44D5-83D5-10DD4600E6D9}" presName="dummy3b" presStyleCnt="0"/>
      <dgm:spPr/>
    </dgm:pt>
    <dgm:pt modelId="{6A93BE03-8E1A-4137-BEF9-47433B46075E}" type="pres">
      <dgm:prSet presAssocID="{60829A59-6583-44D5-83D5-10DD4600E6D9}" presName="wedge3Tx" presStyleLbl="node1" presStyleIdx="2" presStyleCnt="5">
        <dgm:presLayoutVars>
          <dgm:chMax val="0"/>
          <dgm:chPref val="0"/>
          <dgm:bulletEnabled val="1"/>
        </dgm:presLayoutVars>
      </dgm:prSet>
      <dgm:spPr/>
      <dgm:t>
        <a:bodyPr/>
        <a:lstStyle/>
        <a:p>
          <a:endParaRPr lang="en-US"/>
        </a:p>
      </dgm:t>
    </dgm:pt>
    <dgm:pt modelId="{1962F93E-1E5B-4A09-A70A-011D8870B191}" type="pres">
      <dgm:prSet presAssocID="{60829A59-6583-44D5-83D5-10DD4600E6D9}" presName="wedge4" presStyleLbl="node1" presStyleIdx="3" presStyleCnt="5"/>
      <dgm:spPr/>
      <dgm:t>
        <a:bodyPr/>
        <a:lstStyle/>
        <a:p>
          <a:endParaRPr lang="en-US"/>
        </a:p>
      </dgm:t>
    </dgm:pt>
    <dgm:pt modelId="{2D12CFF8-D323-4414-ACF3-948DF300FA6D}" type="pres">
      <dgm:prSet presAssocID="{60829A59-6583-44D5-83D5-10DD4600E6D9}" presName="dummy4a" presStyleCnt="0"/>
      <dgm:spPr/>
    </dgm:pt>
    <dgm:pt modelId="{F8BC314F-B2FE-4344-92AC-76C16BBAEA29}" type="pres">
      <dgm:prSet presAssocID="{60829A59-6583-44D5-83D5-10DD4600E6D9}" presName="dummy4b" presStyleCnt="0"/>
      <dgm:spPr/>
    </dgm:pt>
    <dgm:pt modelId="{6C553C73-0FE7-4F86-A6A2-5C0795B6238E}" type="pres">
      <dgm:prSet presAssocID="{60829A59-6583-44D5-83D5-10DD4600E6D9}" presName="wedge4Tx" presStyleLbl="node1" presStyleIdx="3" presStyleCnt="5">
        <dgm:presLayoutVars>
          <dgm:chMax val="0"/>
          <dgm:chPref val="0"/>
          <dgm:bulletEnabled val="1"/>
        </dgm:presLayoutVars>
      </dgm:prSet>
      <dgm:spPr/>
      <dgm:t>
        <a:bodyPr/>
        <a:lstStyle/>
        <a:p>
          <a:endParaRPr lang="en-US"/>
        </a:p>
      </dgm:t>
    </dgm:pt>
    <dgm:pt modelId="{3DB21BCC-7B10-4309-AE9C-2E4AD95D27C9}" type="pres">
      <dgm:prSet presAssocID="{60829A59-6583-44D5-83D5-10DD4600E6D9}" presName="wedge5" presStyleLbl="node1" presStyleIdx="4" presStyleCnt="5"/>
      <dgm:spPr/>
      <dgm:t>
        <a:bodyPr/>
        <a:lstStyle/>
        <a:p>
          <a:endParaRPr lang="en-US"/>
        </a:p>
      </dgm:t>
    </dgm:pt>
    <dgm:pt modelId="{16FA6C44-46DA-4FD1-A70D-22F2225492EB}" type="pres">
      <dgm:prSet presAssocID="{60829A59-6583-44D5-83D5-10DD4600E6D9}" presName="dummy5a" presStyleCnt="0"/>
      <dgm:spPr/>
    </dgm:pt>
    <dgm:pt modelId="{54F6CBE0-67BD-4612-8053-0503A3DF2F49}" type="pres">
      <dgm:prSet presAssocID="{60829A59-6583-44D5-83D5-10DD4600E6D9}" presName="dummy5b" presStyleCnt="0"/>
      <dgm:spPr/>
    </dgm:pt>
    <dgm:pt modelId="{94A0E7A0-FAEE-4ED3-B54C-0AB5A0014F71}" type="pres">
      <dgm:prSet presAssocID="{60829A59-6583-44D5-83D5-10DD4600E6D9}" presName="wedge5Tx" presStyleLbl="node1" presStyleIdx="4" presStyleCnt="5">
        <dgm:presLayoutVars>
          <dgm:chMax val="0"/>
          <dgm:chPref val="0"/>
          <dgm:bulletEnabled val="1"/>
        </dgm:presLayoutVars>
      </dgm:prSet>
      <dgm:spPr/>
      <dgm:t>
        <a:bodyPr/>
        <a:lstStyle/>
        <a:p>
          <a:endParaRPr lang="en-US"/>
        </a:p>
      </dgm:t>
    </dgm:pt>
    <dgm:pt modelId="{8040B5FC-2B8C-4A04-AC25-2B384122BC3E}" type="pres">
      <dgm:prSet presAssocID="{A310E42C-523A-462B-B031-B4389C7F0390}" presName="arrowWedge1" presStyleLbl="fgSibTrans2D1" presStyleIdx="0" presStyleCnt="5"/>
      <dgm:spPr/>
    </dgm:pt>
    <dgm:pt modelId="{190A03F0-7D0E-4C6D-888E-C1FE93694D38}" type="pres">
      <dgm:prSet presAssocID="{B0A17FDD-1EDA-46C0-82A5-94621F83C821}" presName="arrowWedge2" presStyleLbl="fgSibTrans2D1" presStyleIdx="1" presStyleCnt="5"/>
      <dgm:spPr/>
    </dgm:pt>
    <dgm:pt modelId="{AB098EBE-231E-4774-970C-7D89BB05D09B}" type="pres">
      <dgm:prSet presAssocID="{07953D47-767B-4CDA-BC2C-19AD81BB248F}" presName="arrowWedge3" presStyleLbl="fgSibTrans2D1" presStyleIdx="2" presStyleCnt="5"/>
      <dgm:spPr/>
    </dgm:pt>
    <dgm:pt modelId="{F11A35EF-9B1A-48AC-937F-EC72BD05D7B9}" type="pres">
      <dgm:prSet presAssocID="{0C6B3820-B5CC-407B-A888-686B4C192397}" presName="arrowWedge4" presStyleLbl="fgSibTrans2D1" presStyleIdx="3" presStyleCnt="5"/>
      <dgm:spPr/>
    </dgm:pt>
    <dgm:pt modelId="{E1F617C3-4DBE-4423-916F-1B5157E1A3EB}" type="pres">
      <dgm:prSet presAssocID="{D09957CE-2F29-46C4-9908-BC18932317CF}" presName="arrowWedge5" presStyleLbl="fgSibTrans2D1" presStyleIdx="4" presStyleCnt="5"/>
      <dgm:spPr/>
    </dgm:pt>
  </dgm:ptLst>
  <dgm:cxnLst>
    <dgm:cxn modelId="{B3352F47-7304-41EE-826B-68618156B4B3}" srcId="{60829A59-6583-44D5-83D5-10DD4600E6D9}" destId="{C722A6C1-A98B-414C-9C32-F07A3FA8C618}" srcOrd="4" destOrd="0" parTransId="{EFF3AF7A-1AA5-455A-A072-5F4C3A69A238}" sibTransId="{D09957CE-2F29-46C4-9908-BC18932317CF}"/>
    <dgm:cxn modelId="{A6BA1E05-9066-405C-B513-9B5288D628F7}" type="presOf" srcId="{60829A59-6583-44D5-83D5-10DD4600E6D9}" destId="{4027B050-7F7C-46F3-8051-EE26163FCC95}" srcOrd="0" destOrd="0" presId="urn:microsoft.com/office/officeart/2005/8/layout/cycle8"/>
    <dgm:cxn modelId="{04418507-22F4-4D86-A3D1-BB84D9F7C6EE}" type="presOf" srcId="{BAD0A93B-07CA-46F2-A25E-37DA2BB5FE43}" destId="{C94C8686-DA85-495F-AF41-888E273C25D2}" srcOrd="0" destOrd="0" presId="urn:microsoft.com/office/officeart/2005/8/layout/cycle8"/>
    <dgm:cxn modelId="{FC0419D5-593B-4C3F-9B55-8288A2257C8A}" srcId="{60829A59-6583-44D5-83D5-10DD4600E6D9}" destId="{BAD0A93B-07CA-46F2-A25E-37DA2BB5FE43}" srcOrd="0" destOrd="0" parTransId="{708C95CB-D11A-481C-B63B-A4B54B37C083}" sibTransId="{A310E42C-523A-462B-B031-B4389C7F0390}"/>
    <dgm:cxn modelId="{BFE27CC7-ADF1-464F-87FB-30FA5032060F}" srcId="{60829A59-6583-44D5-83D5-10DD4600E6D9}" destId="{8766B157-579A-4682-9B95-7DA480FCD3BF}" srcOrd="2" destOrd="0" parTransId="{CE99A2E9-73DE-4F3E-B3AD-32E74D9231E4}" sibTransId="{07953D47-767B-4CDA-BC2C-19AD81BB248F}"/>
    <dgm:cxn modelId="{DA8D95CC-FBAA-44CF-BD4B-AD123A2B98DF}" type="presOf" srcId="{BAD0A93B-07CA-46F2-A25E-37DA2BB5FE43}" destId="{08088CF6-A5BA-46E3-BC92-8A621B80724D}" srcOrd="1" destOrd="0" presId="urn:microsoft.com/office/officeart/2005/8/layout/cycle8"/>
    <dgm:cxn modelId="{2179EB33-833A-4D84-B528-B3103D37D8F0}" srcId="{60829A59-6583-44D5-83D5-10DD4600E6D9}" destId="{73BBF1F1-8829-4984-946E-866DC9BA574B}" srcOrd="3" destOrd="0" parTransId="{F33C89EF-D620-4C2B-A6D2-D80DBAF5072F}" sibTransId="{0C6B3820-B5CC-407B-A888-686B4C192397}"/>
    <dgm:cxn modelId="{C2472E02-B02A-4402-9DAA-B91E5C8672B8}" type="presOf" srcId="{C722A6C1-A98B-414C-9C32-F07A3FA8C618}" destId="{94A0E7A0-FAEE-4ED3-B54C-0AB5A0014F71}" srcOrd="1" destOrd="0" presId="urn:microsoft.com/office/officeart/2005/8/layout/cycle8"/>
    <dgm:cxn modelId="{9B0F4C92-8082-4B6C-8422-0E18D94AD8F2}" type="presOf" srcId="{73BBF1F1-8829-4984-946E-866DC9BA574B}" destId="{1962F93E-1E5B-4A09-A70A-011D8870B191}" srcOrd="0" destOrd="0" presId="urn:microsoft.com/office/officeart/2005/8/layout/cycle8"/>
    <dgm:cxn modelId="{D7FDC860-18AC-4E70-87B0-9D930914A5EC}" srcId="{60829A59-6583-44D5-83D5-10DD4600E6D9}" destId="{FB755F27-1651-466C-9887-013FB43E30B1}" srcOrd="1" destOrd="0" parTransId="{45929FAC-64EA-4092-868F-E233E0ED1E89}" sibTransId="{B0A17FDD-1EDA-46C0-82A5-94621F83C821}"/>
    <dgm:cxn modelId="{06E96D06-4826-4239-9F23-F37BD39D42F1}" type="presOf" srcId="{C722A6C1-A98B-414C-9C32-F07A3FA8C618}" destId="{3DB21BCC-7B10-4309-AE9C-2E4AD95D27C9}" srcOrd="0" destOrd="0" presId="urn:microsoft.com/office/officeart/2005/8/layout/cycle8"/>
    <dgm:cxn modelId="{8F19708A-D3F9-467B-90E5-3A39CCC0903D}" type="presOf" srcId="{8766B157-579A-4682-9B95-7DA480FCD3BF}" destId="{2F3BB642-B602-4C45-9222-47B75988CA66}" srcOrd="0" destOrd="0" presId="urn:microsoft.com/office/officeart/2005/8/layout/cycle8"/>
    <dgm:cxn modelId="{AD481A17-C94A-46B6-B10C-E182FDF961EA}" type="presOf" srcId="{FB755F27-1651-466C-9887-013FB43E30B1}" destId="{FD4C2D76-1319-4E08-86C9-0B89BDDCF1C0}" srcOrd="1" destOrd="0" presId="urn:microsoft.com/office/officeart/2005/8/layout/cycle8"/>
    <dgm:cxn modelId="{775A8FB8-9B28-4032-9A71-802A031529F8}" type="presOf" srcId="{73BBF1F1-8829-4984-946E-866DC9BA574B}" destId="{6C553C73-0FE7-4F86-A6A2-5C0795B6238E}" srcOrd="1" destOrd="0" presId="urn:microsoft.com/office/officeart/2005/8/layout/cycle8"/>
    <dgm:cxn modelId="{FF25EF56-0BB8-4CCC-91BD-BB19476E4471}" type="presOf" srcId="{FB755F27-1651-466C-9887-013FB43E30B1}" destId="{42B2B3AF-EF58-411B-82ED-8F640A23F059}" srcOrd="0" destOrd="0" presId="urn:microsoft.com/office/officeart/2005/8/layout/cycle8"/>
    <dgm:cxn modelId="{D4177198-00CD-4E11-A5DC-B82622152156}" type="presOf" srcId="{8766B157-579A-4682-9B95-7DA480FCD3BF}" destId="{6A93BE03-8E1A-4137-BEF9-47433B46075E}" srcOrd="1" destOrd="0" presId="urn:microsoft.com/office/officeart/2005/8/layout/cycle8"/>
    <dgm:cxn modelId="{0CE37B58-44EE-4FFE-919F-54889E95AC2A}" type="presParOf" srcId="{4027B050-7F7C-46F3-8051-EE26163FCC95}" destId="{C94C8686-DA85-495F-AF41-888E273C25D2}" srcOrd="0" destOrd="0" presId="urn:microsoft.com/office/officeart/2005/8/layout/cycle8"/>
    <dgm:cxn modelId="{24E0BFBD-7622-4B4F-B81C-E64559B51E47}" type="presParOf" srcId="{4027B050-7F7C-46F3-8051-EE26163FCC95}" destId="{BC6E796F-54A6-4B73-A5C6-883AF2B2250C}" srcOrd="1" destOrd="0" presId="urn:microsoft.com/office/officeart/2005/8/layout/cycle8"/>
    <dgm:cxn modelId="{6698C6E6-261B-40DD-AC99-DD2158B5EB84}" type="presParOf" srcId="{4027B050-7F7C-46F3-8051-EE26163FCC95}" destId="{9AA57701-08CB-42B2-A16C-19DBC8D41CEF}" srcOrd="2" destOrd="0" presId="urn:microsoft.com/office/officeart/2005/8/layout/cycle8"/>
    <dgm:cxn modelId="{FD23483A-F0D9-47BC-A666-A423CAF87D69}" type="presParOf" srcId="{4027B050-7F7C-46F3-8051-EE26163FCC95}" destId="{08088CF6-A5BA-46E3-BC92-8A621B80724D}" srcOrd="3" destOrd="0" presId="urn:microsoft.com/office/officeart/2005/8/layout/cycle8"/>
    <dgm:cxn modelId="{63EC87A0-9321-4FE8-B2CC-60571331DD3D}" type="presParOf" srcId="{4027B050-7F7C-46F3-8051-EE26163FCC95}" destId="{42B2B3AF-EF58-411B-82ED-8F640A23F059}" srcOrd="4" destOrd="0" presId="urn:microsoft.com/office/officeart/2005/8/layout/cycle8"/>
    <dgm:cxn modelId="{A5B1BFF4-4FCD-4A95-8222-EAF07C4BAF15}" type="presParOf" srcId="{4027B050-7F7C-46F3-8051-EE26163FCC95}" destId="{5608E58A-47C4-4522-8150-433DCE4A0D91}" srcOrd="5" destOrd="0" presId="urn:microsoft.com/office/officeart/2005/8/layout/cycle8"/>
    <dgm:cxn modelId="{4356EE68-22FF-4E8B-90C9-FEC02E5954B9}" type="presParOf" srcId="{4027B050-7F7C-46F3-8051-EE26163FCC95}" destId="{B54A58BD-9469-4156-9ACE-2073AB22969A}" srcOrd="6" destOrd="0" presId="urn:microsoft.com/office/officeart/2005/8/layout/cycle8"/>
    <dgm:cxn modelId="{45879217-B798-4913-8624-AD31B03C8CBE}" type="presParOf" srcId="{4027B050-7F7C-46F3-8051-EE26163FCC95}" destId="{FD4C2D76-1319-4E08-86C9-0B89BDDCF1C0}" srcOrd="7" destOrd="0" presId="urn:microsoft.com/office/officeart/2005/8/layout/cycle8"/>
    <dgm:cxn modelId="{C22CFA13-B3BF-4C87-AB63-A20AED607D71}" type="presParOf" srcId="{4027B050-7F7C-46F3-8051-EE26163FCC95}" destId="{2F3BB642-B602-4C45-9222-47B75988CA66}" srcOrd="8" destOrd="0" presId="urn:microsoft.com/office/officeart/2005/8/layout/cycle8"/>
    <dgm:cxn modelId="{FFF866AD-C83C-4391-BE38-44D3688729DF}" type="presParOf" srcId="{4027B050-7F7C-46F3-8051-EE26163FCC95}" destId="{2847579B-41C3-4020-B45C-A0C226744807}" srcOrd="9" destOrd="0" presId="urn:microsoft.com/office/officeart/2005/8/layout/cycle8"/>
    <dgm:cxn modelId="{98FDD1BE-B2C9-4CA1-977B-80C6C04588DC}" type="presParOf" srcId="{4027B050-7F7C-46F3-8051-EE26163FCC95}" destId="{134AD84E-3A0D-4CA4-9589-7CEAD53FE875}" srcOrd="10" destOrd="0" presId="urn:microsoft.com/office/officeart/2005/8/layout/cycle8"/>
    <dgm:cxn modelId="{A05C3745-FABD-4DB3-B665-FDB0768EA765}" type="presParOf" srcId="{4027B050-7F7C-46F3-8051-EE26163FCC95}" destId="{6A93BE03-8E1A-4137-BEF9-47433B46075E}" srcOrd="11" destOrd="0" presId="urn:microsoft.com/office/officeart/2005/8/layout/cycle8"/>
    <dgm:cxn modelId="{81B246F7-6F08-44EF-A28F-B460EBB741C7}" type="presParOf" srcId="{4027B050-7F7C-46F3-8051-EE26163FCC95}" destId="{1962F93E-1E5B-4A09-A70A-011D8870B191}" srcOrd="12" destOrd="0" presId="urn:microsoft.com/office/officeart/2005/8/layout/cycle8"/>
    <dgm:cxn modelId="{E29D0ECE-06CC-48C6-B4B5-3D667B97DCB7}" type="presParOf" srcId="{4027B050-7F7C-46F3-8051-EE26163FCC95}" destId="{2D12CFF8-D323-4414-ACF3-948DF300FA6D}" srcOrd="13" destOrd="0" presId="urn:microsoft.com/office/officeart/2005/8/layout/cycle8"/>
    <dgm:cxn modelId="{1A7E88D4-A372-419D-AD0F-B238D67BEAA7}" type="presParOf" srcId="{4027B050-7F7C-46F3-8051-EE26163FCC95}" destId="{F8BC314F-B2FE-4344-92AC-76C16BBAEA29}" srcOrd="14" destOrd="0" presId="urn:microsoft.com/office/officeart/2005/8/layout/cycle8"/>
    <dgm:cxn modelId="{B866B331-0F29-4157-AA28-6D84BD971736}" type="presParOf" srcId="{4027B050-7F7C-46F3-8051-EE26163FCC95}" destId="{6C553C73-0FE7-4F86-A6A2-5C0795B6238E}" srcOrd="15" destOrd="0" presId="urn:microsoft.com/office/officeart/2005/8/layout/cycle8"/>
    <dgm:cxn modelId="{4A4229FD-FED7-43C0-8EC5-089206E7B9F5}" type="presParOf" srcId="{4027B050-7F7C-46F3-8051-EE26163FCC95}" destId="{3DB21BCC-7B10-4309-AE9C-2E4AD95D27C9}" srcOrd="16" destOrd="0" presId="urn:microsoft.com/office/officeart/2005/8/layout/cycle8"/>
    <dgm:cxn modelId="{90799849-2826-4833-8EE3-4D2A32F287DA}" type="presParOf" srcId="{4027B050-7F7C-46F3-8051-EE26163FCC95}" destId="{16FA6C44-46DA-4FD1-A70D-22F2225492EB}" srcOrd="17" destOrd="0" presId="urn:microsoft.com/office/officeart/2005/8/layout/cycle8"/>
    <dgm:cxn modelId="{12D3F9EA-394A-42E8-8709-D7223CA0E6F4}" type="presParOf" srcId="{4027B050-7F7C-46F3-8051-EE26163FCC95}" destId="{54F6CBE0-67BD-4612-8053-0503A3DF2F49}" srcOrd="18" destOrd="0" presId="urn:microsoft.com/office/officeart/2005/8/layout/cycle8"/>
    <dgm:cxn modelId="{11DBA783-3BB9-4132-9C76-C341FAA465C0}" type="presParOf" srcId="{4027B050-7F7C-46F3-8051-EE26163FCC95}" destId="{94A0E7A0-FAEE-4ED3-B54C-0AB5A0014F71}" srcOrd="19" destOrd="0" presId="urn:microsoft.com/office/officeart/2005/8/layout/cycle8"/>
    <dgm:cxn modelId="{35ED419E-FCB1-4830-A21A-F4AFD4AC05F5}" type="presParOf" srcId="{4027B050-7F7C-46F3-8051-EE26163FCC95}" destId="{8040B5FC-2B8C-4A04-AC25-2B384122BC3E}" srcOrd="20" destOrd="0" presId="urn:microsoft.com/office/officeart/2005/8/layout/cycle8"/>
    <dgm:cxn modelId="{DC243529-F110-4F16-9501-554394570D91}" type="presParOf" srcId="{4027B050-7F7C-46F3-8051-EE26163FCC95}" destId="{190A03F0-7D0E-4C6D-888E-C1FE93694D38}" srcOrd="21" destOrd="0" presId="urn:microsoft.com/office/officeart/2005/8/layout/cycle8"/>
    <dgm:cxn modelId="{B77230DC-EF15-41B7-B3CE-366F74524CD0}" type="presParOf" srcId="{4027B050-7F7C-46F3-8051-EE26163FCC95}" destId="{AB098EBE-231E-4774-970C-7D89BB05D09B}" srcOrd="22" destOrd="0" presId="urn:microsoft.com/office/officeart/2005/8/layout/cycle8"/>
    <dgm:cxn modelId="{3D1DFF84-CF9B-457F-99ED-B3FC84BDCD4C}" type="presParOf" srcId="{4027B050-7F7C-46F3-8051-EE26163FCC95}" destId="{F11A35EF-9B1A-48AC-937F-EC72BD05D7B9}" srcOrd="23" destOrd="0" presId="urn:microsoft.com/office/officeart/2005/8/layout/cycle8"/>
    <dgm:cxn modelId="{E9693A54-AB8A-469F-8306-0B758D5DEDEA}" type="presParOf" srcId="{4027B050-7F7C-46F3-8051-EE26163FCC95}" destId="{E1F617C3-4DBE-4423-916F-1B5157E1A3EB}"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B3C642-6C0E-41CF-BEC3-B8343F2DB8D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5263B05-C8D1-44A7-83B5-D8A032268598}">
      <dgm:prSet phldrT="[Text]" custT="1"/>
      <dgm:spPr>
        <a:solidFill>
          <a:schemeClr val="accent6"/>
        </a:solidFill>
      </dgm:spPr>
      <dgm:t>
        <a:bodyPr/>
        <a:lstStyle/>
        <a:p>
          <a:r>
            <a:rPr lang="en-US" sz="3600" dirty="0"/>
            <a:t>Information Gathering</a:t>
          </a:r>
        </a:p>
      </dgm:t>
    </dgm:pt>
    <dgm:pt modelId="{8348115D-783B-4B21-BE2E-C250E605B76D}" type="parTrans" cxnId="{428E8B67-7EE7-4190-AB8E-34380677D611}">
      <dgm:prSet/>
      <dgm:spPr/>
      <dgm:t>
        <a:bodyPr/>
        <a:lstStyle/>
        <a:p>
          <a:endParaRPr lang="en-US"/>
        </a:p>
      </dgm:t>
    </dgm:pt>
    <dgm:pt modelId="{554B45FA-8FF1-407E-BB8C-331240E3C073}" type="sibTrans" cxnId="{428E8B67-7EE7-4190-AB8E-34380677D611}">
      <dgm:prSet/>
      <dgm:spPr/>
      <dgm:t>
        <a:bodyPr/>
        <a:lstStyle/>
        <a:p>
          <a:endParaRPr lang="en-US"/>
        </a:p>
      </dgm:t>
    </dgm:pt>
    <dgm:pt modelId="{BC21CAF2-8195-4A9E-9308-5E1430A4A147}">
      <dgm:prSet phldrT="[Text]"/>
      <dgm:spPr/>
      <dgm:t>
        <a:bodyPr/>
        <a:lstStyle/>
        <a:p>
          <a:r>
            <a:rPr lang="en-US" i="1" dirty="0"/>
            <a:t>Create a survey </a:t>
          </a:r>
          <a:r>
            <a:rPr lang="en-US" dirty="0"/>
            <a:t>– ask what your members what in education</a:t>
          </a:r>
        </a:p>
      </dgm:t>
    </dgm:pt>
    <dgm:pt modelId="{AE922E33-FECC-4199-97A2-91DC3F3D6399}" type="parTrans" cxnId="{43F8F75F-C5A2-41C9-962B-38282CD9D536}">
      <dgm:prSet/>
      <dgm:spPr/>
      <dgm:t>
        <a:bodyPr/>
        <a:lstStyle/>
        <a:p>
          <a:endParaRPr lang="en-US"/>
        </a:p>
      </dgm:t>
    </dgm:pt>
    <dgm:pt modelId="{89099EB3-A8C8-4294-84BC-BB7B818CC584}" type="sibTrans" cxnId="{43F8F75F-C5A2-41C9-962B-38282CD9D536}">
      <dgm:prSet/>
      <dgm:spPr/>
      <dgm:t>
        <a:bodyPr/>
        <a:lstStyle/>
        <a:p>
          <a:endParaRPr lang="en-US"/>
        </a:p>
      </dgm:t>
    </dgm:pt>
    <dgm:pt modelId="{77DA9473-F45B-4207-970D-3DF8DBA7870C}">
      <dgm:prSet phldrT="[Text]"/>
      <dgm:spPr/>
      <dgm:t>
        <a:bodyPr/>
        <a:lstStyle/>
        <a:p>
          <a:endParaRPr lang="en-US" dirty="0"/>
        </a:p>
      </dgm:t>
    </dgm:pt>
    <dgm:pt modelId="{B712CDEF-FB0C-4ED6-A48F-86777794AD37}" type="parTrans" cxnId="{E7D772D5-8A64-4E6B-A750-ED93EFA5B2EB}">
      <dgm:prSet/>
      <dgm:spPr/>
      <dgm:t>
        <a:bodyPr/>
        <a:lstStyle/>
        <a:p>
          <a:endParaRPr lang="en-US"/>
        </a:p>
      </dgm:t>
    </dgm:pt>
    <dgm:pt modelId="{53033283-3C1E-44F4-888D-5981E6719B9D}" type="sibTrans" cxnId="{E7D772D5-8A64-4E6B-A750-ED93EFA5B2EB}">
      <dgm:prSet/>
      <dgm:spPr/>
      <dgm:t>
        <a:bodyPr/>
        <a:lstStyle/>
        <a:p>
          <a:endParaRPr lang="en-US"/>
        </a:p>
      </dgm:t>
    </dgm:pt>
    <dgm:pt modelId="{357DFE5E-9DA3-49AF-BB86-13CD4696E310}">
      <dgm:prSet phldrT="[Text]"/>
      <dgm:spPr/>
      <dgm:t>
        <a:bodyPr/>
        <a:lstStyle/>
        <a:p>
          <a:r>
            <a:rPr lang="en-US" dirty="0"/>
            <a:t>Entails learning what members want</a:t>
          </a:r>
        </a:p>
      </dgm:t>
    </dgm:pt>
    <dgm:pt modelId="{581326A8-46BA-4A7F-AE55-C9A8E5E108C6}" type="parTrans" cxnId="{3510E4DE-BB71-442A-8DCD-2CB0452E76CF}">
      <dgm:prSet/>
      <dgm:spPr/>
      <dgm:t>
        <a:bodyPr/>
        <a:lstStyle/>
        <a:p>
          <a:endParaRPr lang="en-US"/>
        </a:p>
      </dgm:t>
    </dgm:pt>
    <dgm:pt modelId="{EE186562-24BA-49B6-87D7-B2CC34852406}" type="sibTrans" cxnId="{3510E4DE-BB71-442A-8DCD-2CB0452E76CF}">
      <dgm:prSet/>
      <dgm:spPr/>
      <dgm:t>
        <a:bodyPr/>
        <a:lstStyle/>
        <a:p>
          <a:endParaRPr lang="en-US"/>
        </a:p>
      </dgm:t>
    </dgm:pt>
    <dgm:pt modelId="{EF8B3ECE-2696-4F54-B151-FBE85216BC0E}">
      <dgm:prSet phldrT="[Text]"/>
      <dgm:spPr/>
      <dgm:t>
        <a:bodyPr/>
        <a:lstStyle/>
        <a:p>
          <a:r>
            <a:rPr lang="en-US" dirty="0"/>
            <a:t>Complete this step as early as possible to the start of the new year</a:t>
          </a:r>
        </a:p>
      </dgm:t>
    </dgm:pt>
    <dgm:pt modelId="{722BAFED-FD64-4A4C-B5D2-C2F5F836C54A}" type="parTrans" cxnId="{64936BF0-EC47-455A-AB27-0B5E3C45A267}">
      <dgm:prSet/>
      <dgm:spPr/>
      <dgm:t>
        <a:bodyPr/>
        <a:lstStyle/>
        <a:p>
          <a:endParaRPr lang="en-US"/>
        </a:p>
      </dgm:t>
    </dgm:pt>
    <dgm:pt modelId="{68ADC8FB-0B7C-4EE6-A264-3DC79AEC9262}" type="sibTrans" cxnId="{64936BF0-EC47-455A-AB27-0B5E3C45A267}">
      <dgm:prSet/>
      <dgm:spPr/>
      <dgm:t>
        <a:bodyPr/>
        <a:lstStyle/>
        <a:p>
          <a:endParaRPr lang="en-US"/>
        </a:p>
      </dgm:t>
    </dgm:pt>
    <dgm:pt modelId="{EA330DAF-7B51-4615-98D5-3DCEC3657474}">
      <dgm:prSet phldrT="[Text]"/>
      <dgm:spPr/>
      <dgm:t>
        <a:bodyPr/>
        <a:lstStyle/>
        <a:p>
          <a:r>
            <a:rPr lang="en-US" dirty="0"/>
            <a:t>Sample needs assessments are available within the PD Guidebook</a:t>
          </a:r>
        </a:p>
      </dgm:t>
    </dgm:pt>
    <dgm:pt modelId="{C9A6CBCC-D2DF-44AD-A85C-3197B63CA165}" type="parTrans" cxnId="{81E4303D-6DA5-45B7-AD12-AC11BCFC8FFF}">
      <dgm:prSet/>
      <dgm:spPr/>
      <dgm:t>
        <a:bodyPr/>
        <a:lstStyle/>
        <a:p>
          <a:endParaRPr lang="en-US"/>
        </a:p>
      </dgm:t>
    </dgm:pt>
    <dgm:pt modelId="{93110027-CB02-41E6-BAA1-48D5531C5A06}" type="sibTrans" cxnId="{81E4303D-6DA5-45B7-AD12-AC11BCFC8FFF}">
      <dgm:prSet/>
      <dgm:spPr/>
      <dgm:t>
        <a:bodyPr/>
        <a:lstStyle/>
        <a:p>
          <a:endParaRPr lang="en-US"/>
        </a:p>
      </dgm:t>
    </dgm:pt>
    <dgm:pt modelId="{CF9DCC32-1BAC-43FC-84C1-FC6C89AC63C8}" type="pres">
      <dgm:prSet presAssocID="{0CB3C642-6C0E-41CF-BEC3-B8343F2DB8DF}" presName="Name0" presStyleCnt="0">
        <dgm:presLayoutVars>
          <dgm:dir/>
          <dgm:animLvl val="lvl"/>
          <dgm:resizeHandles val="exact"/>
        </dgm:presLayoutVars>
      </dgm:prSet>
      <dgm:spPr/>
      <dgm:t>
        <a:bodyPr/>
        <a:lstStyle/>
        <a:p>
          <a:endParaRPr lang="en-US"/>
        </a:p>
      </dgm:t>
    </dgm:pt>
    <dgm:pt modelId="{F5CEC3B3-5F4A-4422-B9BD-3FF9009C4F7C}" type="pres">
      <dgm:prSet presAssocID="{E5263B05-C8D1-44A7-83B5-D8A032268598}" presName="linNode" presStyleCnt="0"/>
      <dgm:spPr/>
    </dgm:pt>
    <dgm:pt modelId="{2F30BCA8-9FBB-4A44-88D3-C32244D4AFD4}" type="pres">
      <dgm:prSet presAssocID="{E5263B05-C8D1-44A7-83B5-D8A032268598}" presName="parentText" presStyleLbl="node1" presStyleIdx="0" presStyleCnt="1">
        <dgm:presLayoutVars>
          <dgm:chMax val="1"/>
          <dgm:bulletEnabled val="1"/>
        </dgm:presLayoutVars>
      </dgm:prSet>
      <dgm:spPr/>
      <dgm:t>
        <a:bodyPr/>
        <a:lstStyle/>
        <a:p>
          <a:endParaRPr lang="en-US"/>
        </a:p>
      </dgm:t>
    </dgm:pt>
    <dgm:pt modelId="{FD08A7F8-9962-4996-B6F3-C67F9FA0558B}" type="pres">
      <dgm:prSet presAssocID="{E5263B05-C8D1-44A7-83B5-D8A032268598}" presName="descendantText" presStyleLbl="alignAccFollowNode1" presStyleIdx="0" presStyleCnt="1">
        <dgm:presLayoutVars>
          <dgm:bulletEnabled val="1"/>
        </dgm:presLayoutVars>
      </dgm:prSet>
      <dgm:spPr/>
      <dgm:t>
        <a:bodyPr/>
        <a:lstStyle/>
        <a:p>
          <a:endParaRPr lang="en-US"/>
        </a:p>
      </dgm:t>
    </dgm:pt>
  </dgm:ptLst>
  <dgm:cxnLst>
    <dgm:cxn modelId="{B269505A-8816-4AF5-BE64-F469C85238F6}" type="presOf" srcId="{BC21CAF2-8195-4A9E-9308-5E1430A4A147}" destId="{FD08A7F8-9962-4996-B6F3-C67F9FA0558B}" srcOrd="0" destOrd="1" presId="urn:microsoft.com/office/officeart/2005/8/layout/vList5"/>
    <dgm:cxn modelId="{3510E4DE-BB71-442A-8DCD-2CB0452E76CF}" srcId="{E5263B05-C8D1-44A7-83B5-D8A032268598}" destId="{357DFE5E-9DA3-49AF-BB86-13CD4696E310}" srcOrd="0" destOrd="0" parTransId="{581326A8-46BA-4A7F-AE55-C9A8E5E108C6}" sibTransId="{EE186562-24BA-49B6-87D7-B2CC34852406}"/>
    <dgm:cxn modelId="{BD147F97-F63D-4438-9663-B1EE7E001FB4}" type="presOf" srcId="{0CB3C642-6C0E-41CF-BEC3-B8343F2DB8DF}" destId="{CF9DCC32-1BAC-43FC-84C1-FC6C89AC63C8}" srcOrd="0" destOrd="0" presId="urn:microsoft.com/office/officeart/2005/8/layout/vList5"/>
    <dgm:cxn modelId="{43F8F75F-C5A2-41C9-962B-38282CD9D536}" srcId="{E5263B05-C8D1-44A7-83B5-D8A032268598}" destId="{BC21CAF2-8195-4A9E-9308-5E1430A4A147}" srcOrd="1" destOrd="0" parTransId="{AE922E33-FECC-4199-97A2-91DC3F3D6399}" sibTransId="{89099EB3-A8C8-4294-84BC-BB7B818CC584}"/>
    <dgm:cxn modelId="{81E4303D-6DA5-45B7-AD12-AC11BCFC8FFF}" srcId="{E5263B05-C8D1-44A7-83B5-D8A032268598}" destId="{EA330DAF-7B51-4615-98D5-3DCEC3657474}" srcOrd="3" destOrd="0" parTransId="{C9A6CBCC-D2DF-44AD-A85C-3197B63CA165}" sibTransId="{93110027-CB02-41E6-BAA1-48D5531C5A06}"/>
    <dgm:cxn modelId="{78E5A0AB-17E2-4CB3-9FB1-1C8BE8634EA5}" type="presOf" srcId="{E5263B05-C8D1-44A7-83B5-D8A032268598}" destId="{2F30BCA8-9FBB-4A44-88D3-C32244D4AFD4}" srcOrd="0" destOrd="0" presId="urn:microsoft.com/office/officeart/2005/8/layout/vList5"/>
    <dgm:cxn modelId="{6D6F7886-0443-49CB-B95D-FD5D9B25DA01}" type="presOf" srcId="{EA330DAF-7B51-4615-98D5-3DCEC3657474}" destId="{FD08A7F8-9962-4996-B6F3-C67F9FA0558B}" srcOrd="0" destOrd="3" presId="urn:microsoft.com/office/officeart/2005/8/layout/vList5"/>
    <dgm:cxn modelId="{1A2C18C0-D948-4332-B7A0-B752E92EAC4D}" type="presOf" srcId="{357DFE5E-9DA3-49AF-BB86-13CD4696E310}" destId="{FD08A7F8-9962-4996-B6F3-C67F9FA0558B}" srcOrd="0" destOrd="0" presId="urn:microsoft.com/office/officeart/2005/8/layout/vList5"/>
    <dgm:cxn modelId="{E7D772D5-8A64-4E6B-A750-ED93EFA5B2EB}" srcId="{E5263B05-C8D1-44A7-83B5-D8A032268598}" destId="{77DA9473-F45B-4207-970D-3DF8DBA7870C}" srcOrd="4" destOrd="0" parTransId="{B712CDEF-FB0C-4ED6-A48F-86777794AD37}" sibTransId="{53033283-3C1E-44F4-888D-5981E6719B9D}"/>
    <dgm:cxn modelId="{64936BF0-EC47-455A-AB27-0B5E3C45A267}" srcId="{E5263B05-C8D1-44A7-83B5-D8A032268598}" destId="{EF8B3ECE-2696-4F54-B151-FBE85216BC0E}" srcOrd="2" destOrd="0" parTransId="{722BAFED-FD64-4A4C-B5D2-C2F5F836C54A}" sibTransId="{68ADC8FB-0B7C-4EE6-A264-3DC79AEC9262}"/>
    <dgm:cxn modelId="{7DE95C49-C377-445F-B093-FAA4C5FA07BD}" type="presOf" srcId="{77DA9473-F45B-4207-970D-3DF8DBA7870C}" destId="{FD08A7F8-9962-4996-B6F3-C67F9FA0558B}" srcOrd="0" destOrd="4" presId="urn:microsoft.com/office/officeart/2005/8/layout/vList5"/>
    <dgm:cxn modelId="{428E8B67-7EE7-4190-AB8E-34380677D611}" srcId="{0CB3C642-6C0E-41CF-BEC3-B8343F2DB8DF}" destId="{E5263B05-C8D1-44A7-83B5-D8A032268598}" srcOrd="0" destOrd="0" parTransId="{8348115D-783B-4B21-BE2E-C250E605B76D}" sibTransId="{554B45FA-8FF1-407E-BB8C-331240E3C073}"/>
    <dgm:cxn modelId="{5ED185B5-2385-439C-97EF-A272FA2413EE}" type="presOf" srcId="{EF8B3ECE-2696-4F54-B151-FBE85216BC0E}" destId="{FD08A7F8-9962-4996-B6F3-C67F9FA0558B}" srcOrd="0" destOrd="2" presId="urn:microsoft.com/office/officeart/2005/8/layout/vList5"/>
    <dgm:cxn modelId="{C03E0A97-73FB-4404-8855-E97893A59960}" type="presParOf" srcId="{CF9DCC32-1BAC-43FC-84C1-FC6C89AC63C8}" destId="{F5CEC3B3-5F4A-4422-B9BD-3FF9009C4F7C}" srcOrd="0" destOrd="0" presId="urn:microsoft.com/office/officeart/2005/8/layout/vList5"/>
    <dgm:cxn modelId="{12ABB2AC-5F6A-40B1-9ACD-086BB9C9BA0E}" type="presParOf" srcId="{F5CEC3B3-5F4A-4422-B9BD-3FF9009C4F7C}" destId="{2F30BCA8-9FBB-4A44-88D3-C32244D4AFD4}" srcOrd="0" destOrd="0" presId="urn:microsoft.com/office/officeart/2005/8/layout/vList5"/>
    <dgm:cxn modelId="{CE6FE5B8-470C-4D88-95E2-C7F4F7EDDA7C}" type="presParOf" srcId="{F5CEC3B3-5F4A-4422-B9BD-3FF9009C4F7C}" destId="{FD08A7F8-9962-4996-B6F3-C67F9FA0558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B3C642-6C0E-41CF-BEC3-B8343F2DB8D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5263B05-C8D1-44A7-83B5-D8A032268598}">
      <dgm:prSet phldrT="[Text]" custT="1"/>
      <dgm:spPr>
        <a:solidFill>
          <a:schemeClr val="accent2"/>
        </a:solidFill>
      </dgm:spPr>
      <dgm:t>
        <a:bodyPr/>
        <a:lstStyle/>
        <a:p>
          <a:r>
            <a:rPr lang="en-US" sz="4000" dirty="0"/>
            <a:t>Planning</a:t>
          </a:r>
        </a:p>
      </dgm:t>
    </dgm:pt>
    <dgm:pt modelId="{8348115D-783B-4B21-BE2E-C250E605B76D}" type="parTrans" cxnId="{428E8B67-7EE7-4190-AB8E-34380677D611}">
      <dgm:prSet/>
      <dgm:spPr/>
      <dgm:t>
        <a:bodyPr/>
        <a:lstStyle/>
        <a:p>
          <a:endParaRPr lang="en-US"/>
        </a:p>
      </dgm:t>
    </dgm:pt>
    <dgm:pt modelId="{554B45FA-8FF1-407E-BB8C-331240E3C073}" type="sibTrans" cxnId="{428E8B67-7EE7-4190-AB8E-34380677D611}">
      <dgm:prSet/>
      <dgm:spPr/>
      <dgm:t>
        <a:bodyPr/>
        <a:lstStyle/>
        <a:p>
          <a:endParaRPr lang="en-US"/>
        </a:p>
      </dgm:t>
    </dgm:pt>
    <dgm:pt modelId="{77DA9473-F45B-4207-970D-3DF8DBA7870C}">
      <dgm:prSet phldrT="[Text]"/>
      <dgm:spPr/>
      <dgm:t>
        <a:bodyPr/>
        <a:lstStyle/>
        <a:p>
          <a:endParaRPr lang="en-US" sz="2200" dirty="0"/>
        </a:p>
      </dgm:t>
    </dgm:pt>
    <dgm:pt modelId="{B712CDEF-FB0C-4ED6-A48F-86777794AD37}" type="parTrans" cxnId="{E7D772D5-8A64-4E6B-A750-ED93EFA5B2EB}">
      <dgm:prSet/>
      <dgm:spPr/>
      <dgm:t>
        <a:bodyPr/>
        <a:lstStyle/>
        <a:p>
          <a:endParaRPr lang="en-US"/>
        </a:p>
      </dgm:t>
    </dgm:pt>
    <dgm:pt modelId="{53033283-3C1E-44F4-888D-5981E6719B9D}" type="sibTrans" cxnId="{E7D772D5-8A64-4E6B-A750-ED93EFA5B2EB}">
      <dgm:prSet/>
      <dgm:spPr/>
      <dgm:t>
        <a:bodyPr/>
        <a:lstStyle/>
        <a:p>
          <a:endParaRPr lang="en-US"/>
        </a:p>
      </dgm:t>
    </dgm:pt>
    <dgm:pt modelId="{357DFE5E-9DA3-49AF-BB86-13CD4696E310}">
      <dgm:prSet phldrT="[Text]" custT="1"/>
      <dgm:spPr/>
      <dgm:t>
        <a:bodyPr/>
        <a:lstStyle/>
        <a:p>
          <a:r>
            <a:rPr lang="en-US" sz="2100" dirty="0"/>
            <a:t>Develop an education plan for the year</a:t>
          </a:r>
        </a:p>
      </dgm:t>
    </dgm:pt>
    <dgm:pt modelId="{581326A8-46BA-4A7F-AE55-C9A8E5E108C6}" type="parTrans" cxnId="{3510E4DE-BB71-442A-8DCD-2CB0452E76CF}">
      <dgm:prSet/>
      <dgm:spPr/>
      <dgm:t>
        <a:bodyPr/>
        <a:lstStyle/>
        <a:p>
          <a:endParaRPr lang="en-US"/>
        </a:p>
      </dgm:t>
    </dgm:pt>
    <dgm:pt modelId="{EE186562-24BA-49B6-87D7-B2CC34852406}" type="sibTrans" cxnId="{3510E4DE-BB71-442A-8DCD-2CB0452E76CF}">
      <dgm:prSet/>
      <dgm:spPr/>
      <dgm:t>
        <a:bodyPr/>
        <a:lstStyle/>
        <a:p>
          <a:endParaRPr lang="en-US"/>
        </a:p>
      </dgm:t>
    </dgm:pt>
    <dgm:pt modelId="{236CA906-12A5-4FEB-B678-3F7DEF54379E}">
      <dgm:prSet phldrT="[Text]" custT="1"/>
      <dgm:spPr/>
      <dgm:t>
        <a:bodyPr/>
        <a:lstStyle/>
        <a:p>
          <a:r>
            <a:rPr lang="en-US" sz="2100" dirty="0"/>
            <a:t>Create a annual calendar of event including all relevant details</a:t>
          </a:r>
        </a:p>
      </dgm:t>
    </dgm:pt>
    <dgm:pt modelId="{D39AD2BA-599B-4AC3-8D86-2DFF402C7071}" type="parTrans" cxnId="{738193F1-CC08-4116-9EAA-9466C276AA1C}">
      <dgm:prSet/>
      <dgm:spPr/>
      <dgm:t>
        <a:bodyPr/>
        <a:lstStyle/>
        <a:p>
          <a:endParaRPr lang="en-US"/>
        </a:p>
      </dgm:t>
    </dgm:pt>
    <dgm:pt modelId="{79270297-29C8-4C29-AFB6-0637E0A85CE2}" type="sibTrans" cxnId="{738193F1-CC08-4116-9EAA-9466C276AA1C}">
      <dgm:prSet/>
      <dgm:spPr/>
      <dgm:t>
        <a:bodyPr/>
        <a:lstStyle/>
        <a:p>
          <a:endParaRPr lang="en-US"/>
        </a:p>
      </dgm:t>
    </dgm:pt>
    <dgm:pt modelId="{FE169280-C84C-461C-879F-6771E1B99082}">
      <dgm:prSet phldrT="[Text]" custT="1"/>
      <dgm:spPr/>
      <dgm:t>
        <a:bodyPr/>
        <a:lstStyle/>
        <a:p>
          <a:r>
            <a:rPr lang="en-US" sz="2100" dirty="0"/>
            <a:t>Topic development – use the survey results to provide the best content for your members</a:t>
          </a:r>
        </a:p>
      </dgm:t>
    </dgm:pt>
    <dgm:pt modelId="{A7163454-8447-4803-B035-276FE7E3D2A0}" type="parTrans" cxnId="{F4A56395-70B8-481B-99FF-CB245D082F9D}">
      <dgm:prSet/>
      <dgm:spPr/>
      <dgm:t>
        <a:bodyPr/>
        <a:lstStyle/>
        <a:p>
          <a:endParaRPr lang="en-US"/>
        </a:p>
      </dgm:t>
    </dgm:pt>
    <dgm:pt modelId="{41E26804-30B2-494C-BF53-CD354703DC44}" type="sibTrans" cxnId="{F4A56395-70B8-481B-99FF-CB245D082F9D}">
      <dgm:prSet/>
      <dgm:spPr/>
      <dgm:t>
        <a:bodyPr/>
        <a:lstStyle/>
        <a:p>
          <a:endParaRPr lang="en-US"/>
        </a:p>
      </dgm:t>
    </dgm:pt>
    <dgm:pt modelId="{FAA7F4A1-D955-4E40-8CBB-4DFD46792E7A}">
      <dgm:prSet phldrT="[Text]" custT="1"/>
      <dgm:spPr/>
      <dgm:t>
        <a:bodyPr/>
        <a:lstStyle/>
        <a:p>
          <a:r>
            <a:rPr lang="en-US" sz="2100" dirty="0"/>
            <a:t>Identify any programs that may need to be filled within your state DOI</a:t>
          </a:r>
        </a:p>
      </dgm:t>
    </dgm:pt>
    <dgm:pt modelId="{652C5E59-B86E-4E9C-9A55-DC7B5902417E}" type="parTrans" cxnId="{980D88F0-52C4-484B-89B2-5616F72A0C2E}">
      <dgm:prSet/>
      <dgm:spPr/>
      <dgm:t>
        <a:bodyPr/>
        <a:lstStyle/>
        <a:p>
          <a:endParaRPr lang="en-US"/>
        </a:p>
      </dgm:t>
    </dgm:pt>
    <dgm:pt modelId="{43E9ACEF-19AC-4EC9-8193-3EB9005BEF8D}" type="sibTrans" cxnId="{980D88F0-52C4-484B-89B2-5616F72A0C2E}">
      <dgm:prSet/>
      <dgm:spPr/>
      <dgm:t>
        <a:bodyPr/>
        <a:lstStyle/>
        <a:p>
          <a:endParaRPr lang="en-US"/>
        </a:p>
      </dgm:t>
    </dgm:pt>
    <dgm:pt modelId="{B5CD24CD-9AEC-4909-BAD6-8F31F66080AA}" type="pres">
      <dgm:prSet presAssocID="{0CB3C642-6C0E-41CF-BEC3-B8343F2DB8DF}" presName="Name0" presStyleCnt="0">
        <dgm:presLayoutVars>
          <dgm:dir/>
          <dgm:animLvl val="lvl"/>
          <dgm:resizeHandles val="exact"/>
        </dgm:presLayoutVars>
      </dgm:prSet>
      <dgm:spPr/>
      <dgm:t>
        <a:bodyPr/>
        <a:lstStyle/>
        <a:p>
          <a:endParaRPr lang="en-US"/>
        </a:p>
      </dgm:t>
    </dgm:pt>
    <dgm:pt modelId="{5CE11094-CCB2-4D00-9109-9BFD125A60B8}" type="pres">
      <dgm:prSet presAssocID="{E5263B05-C8D1-44A7-83B5-D8A032268598}" presName="linNode" presStyleCnt="0"/>
      <dgm:spPr/>
    </dgm:pt>
    <dgm:pt modelId="{C64ECAF2-1CC6-4010-B73D-FCAAEDB2763D}" type="pres">
      <dgm:prSet presAssocID="{E5263B05-C8D1-44A7-83B5-D8A032268598}" presName="parentText" presStyleLbl="node1" presStyleIdx="0" presStyleCnt="1">
        <dgm:presLayoutVars>
          <dgm:chMax val="1"/>
          <dgm:bulletEnabled val="1"/>
        </dgm:presLayoutVars>
      </dgm:prSet>
      <dgm:spPr/>
      <dgm:t>
        <a:bodyPr/>
        <a:lstStyle/>
        <a:p>
          <a:endParaRPr lang="en-US"/>
        </a:p>
      </dgm:t>
    </dgm:pt>
    <dgm:pt modelId="{1DAC3534-796F-4E42-88EE-AB310A32D92B}" type="pres">
      <dgm:prSet presAssocID="{E5263B05-C8D1-44A7-83B5-D8A032268598}" presName="descendantText" presStyleLbl="alignAccFollowNode1" presStyleIdx="0" presStyleCnt="1">
        <dgm:presLayoutVars>
          <dgm:bulletEnabled val="1"/>
        </dgm:presLayoutVars>
      </dgm:prSet>
      <dgm:spPr/>
      <dgm:t>
        <a:bodyPr/>
        <a:lstStyle/>
        <a:p>
          <a:endParaRPr lang="en-US"/>
        </a:p>
      </dgm:t>
    </dgm:pt>
  </dgm:ptLst>
  <dgm:cxnLst>
    <dgm:cxn modelId="{DC873096-91BB-45BC-A109-6956DE73EEB5}" type="presOf" srcId="{357DFE5E-9DA3-49AF-BB86-13CD4696E310}" destId="{1DAC3534-796F-4E42-88EE-AB310A32D92B}" srcOrd="0" destOrd="0" presId="urn:microsoft.com/office/officeart/2005/8/layout/vList5"/>
    <dgm:cxn modelId="{E7D772D5-8A64-4E6B-A750-ED93EFA5B2EB}" srcId="{E5263B05-C8D1-44A7-83B5-D8A032268598}" destId="{77DA9473-F45B-4207-970D-3DF8DBA7870C}" srcOrd="4" destOrd="0" parTransId="{B712CDEF-FB0C-4ED6-A48F-86777794AD37}" sibTransId="{53033283-3C1E-44F4-888D-5981E6719B9D}"/>
    <dgm:cxn modelId="{CA27FDAF-5BE4-46A3-8161-D4E39E52E88C}" type="presOf" srcId="{FAA7F4A1-D955-4E40-8CBB-4DFD46792E7A}" destId="{1DAC3534-796F-4E42-88EE-AB310A32D92B}" srcOrd="0" destOrd="3" presId="urn:microsoft.com/office/officeart/2005/8/layout/vList5"/>
    <dgm:cxn modelId="{DB6691D7-979B-4098-B53F-758D525B9DDE}" type="presOf" srcId="{77DA9473-F45B-4207-970D-3DF8DBA7870C}" destId="{1DAC3534-796F-4E42-88EE-AB310A32D92B}" srcOrd="0" destOrd="4" presId="urn:microsoft.com/office/officeart/2005/8/layout/vList5"/>
    <dgm:cxn modelId="{738193F1-CC08-4116-9EAA-9466C276AA1C}" srcId="{E5263B05-C8D1-44A7-83B5-D8A032268598}" destId="{236CA906-12A5-4FEB-B678-3F7DEF54379E}" srcOrd="1" destOrd="0" parTransId="{D39AD2BA-599B-4AC3-8D86-2DFF402C7071}" sibTransId="{79270297-29C8-4C29-AFB6-0637E0A85CE2}"/>
    <dgm:cxn modelId="{428E8B67-7EE7-4190-AB8E-34380677D611}" srcId="{0CB3C642-6C0E-41CF-BEC3-B8343F2DB8DF}" destId="{E5263B05-C8D1-44A7-83B5-D8A032268598}" srcOrd="0" destOrd="0" parTransId="{8348115D-783B-4B21-BE2E-C250E605B76D}" sibTransId="{554B45FA-8FF1-407E-BB8C-331240E3C073}"/>
    <dgm:cxn modelId="{F4A56395-70B8-481B-99FF-CB245D082F9D}" srcId="{E5263B05-C8D1-44A7-83B5-D8A032268598}" destId="{FE169280-C84C-461C-879F-6771E1B99082}" srcOrd="2" destOrd="0" parTransId="{A7163454-8447-4803-B035-276FE7E3D2A0}" sibTransId="{41E26804-30B2-494C-BF53-CD354703DC44}"/>
    <dgm:cxn modelId="{3510E4DE-BB71-442A-8DCD-2CB0452E76CF}" srcId="{E5263B05-C8D1-44A7-83B5-D8A032268598}" destId="{357DFE5E-9DA3-49AF-BB86-13CD4696E310}" srcOrd="0" destOrd="0" parTransId="{581326A8-46BA-4A7F-AE55-C9A8E5E108C6}" sibTransId="{EE186562-24BA-49B6-87D7-B2CC34852406}"/>
    <dgm:cxn modelId="{9ACCB847-E69D-4281-A6E5-AC542E090CD9}" type="presOf" srcId="{0CB3C642-6C0E-41CF-BEC3-B8343F2DB8DF}" destId="{B5CD24CD-9AEC-4909-BAD6-8F31F66080AA}" srcOrd="0" destOrd="0" presId="urn:microsoft.com/office/officeart/2005/8/layout/vList5"/>
    <dgm:cxn modelId="{4C134C05-FAF3-4202-AA71-FB71785E1F31}" type="presOf" srcId="{E5263B05-C8D1-44A7-83B5-D8A032268598}" destId="{C64ECAF2-1CC6-4010-B73D-FCAAEDB2763D}" srcOrd="0" destOrd="0" presId="urn:microsoft.com/office/officeart/2005/8/layout/vList5"/>
    <dgm:cxn modelId="{980D88F0-52C4-484B-89B2-5616F72A0C2E}" srcId="{E5263B05-C8D1-44A7-83B5-D8A032268598}" destId="{FAA7F4A1-D955-4E40-8CBB-4DFD46792E7A}" srcOrd="3" destOrd="0" parTransId="{652C5E59-B86E-4E9C-9A55-DC7B5902417E}" sibTransId="{43E9ACEF-19AC-4EC9-8193-3EB9005BEF8D}"/>
    <dgm:cxn modelId="{09DE8111-DC28-4173-815B-1F0DC2DAE914}" type="presOf" srcId="{FE169280-C84C-461C-879F-6771E1B99082}" destId="{1DAC3534-796F-4E42-88EE-AB310A32D92B}" srcOrd="0" destOrd="2" presId="urn:microsoft.com/office/officeart/2005/8/layout/vList5"/>
    <dgm:cxn modelId="{3F95DDD0-D99D-40C0-84AB-776A1C40125F}" type="presOf" srcId="{236CA906-12A5-4FEB-B678-3F7DEF54379E}" destId="{1DAC3534-796F-4E42-88EE-AB310A32D92B}" srcOrd="0" destOrd="1" presId="urn:microsoft.com/office/officeart/2005/8/layout/vList5"/>
    <dgm:cxn modelId="{457EBB21-0A38-472E-B8B6-00398D23406E}" type="presParOf" srcId="{B5CD24CD-9AEC-4909-BAD6-8F31F66080AA}" destId="{5CE11094-CCB2-4D00-9109-9BFD125A60B8}" srcOrd="0" destOrd="0" presId="urn:microsoft.com/office/officeart/2005/8/layout/vList5"/>
    <dgm:cxn modelId="{0D1A42C1-4160-4DC5-BF06-8C31C9F71FF4}" type="presParOf" srcId="{5CE11094-CCB2-4D00-9109-9BFD125A60B8}" destId="{C64ECAF2-1CC6-4010-B73D-FCAAEDB2763D}" srcOrd="0" destOrd="0" presId="urn:microsoft.com/office/officeart/2005/8/layout/vList5"/>
    <dgm:cxn modelId="{597DE1F4-96FD-4C09-8E63-5715459A66AE}" type="presParOf" srcId="{5CE11094-CCB2-4D00-9109-9BFD125A60B8}" destId="{1DAC3534-796F-4E42-88EE-AB310A32D92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B3C642-6C0E-41CF-BEC3-B8343F2DB8D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5263B05-C8D1-44A7-83B5-D8A032268598}">
      <dgm:prSet phldrT="[Text]" custT="1"/>
      <dgm:spPr>
        <a:solidFill>
          <a:schemeClr val="tx2"/>
        </a:solidFill>
      </dgm:spPr>
      <dgm:t>
        <a:bodyPr/>
        <a:lstStyle/>
        <a:p>
          <a:r>
            <a:rPr lang="en-US" sz="4000" dirty="0"/>
            <a:t>Marketing</a:t>
          </a:r>
        </a:p>
      </dgm:t>
    </dgm:pt>
    <dgm:pt modelId="{8348115D-783B-4B21-BE2E-C250E605B76D}" type="parTrans" cxnId="{428E8B67-7EE7-4190-AB8E-34380677D611}">
      <dgm:prSet/>
      <dgm:spPr/>
      <dgm:t>
        <a:bodyPr/>
        <a:lstStyle/>
        <a:p>
          <a:endParaRPr lang="en-US"/>
        </a:p>
      </dgm:t>
    </dgm:pt>
    <dgm:pt modelId="{554B45FA-8FF1-407E-BB8C-331240E3C073}" type="sibTrans" cxnId="{428E8B67-7EE7-4190-AB8E-34380677D611}">
      <dgm:prSet/>
      <dgm:spPr/>
      <dgm:t>
        <a:bodyPr/>
        <a:lstStyle/>
        <a:p>
          <a:endParaRPr lang="en-US"/>
        </a:p>
      </dgm:t>
    </dgm:pt>
    <dgm:pt modelId="{5860D8A0-A47A-43C1-B818-7FA428FA1B30}">
      <dgm:prSet phldrT="[Text]" custT="1"/>
      <dgm:spPr/>
      <dgm:t>
        <a:bodyPr/>
        <a:lstStyle/>
        <a:p>
          <a:r>
            <a:rPr lang="en-US" sz="2100" dirty="0"/>
            <a:t>When creating your marketing plan, address the following:</a:t>
          </a:r>
        </a:p>
      </dgm:t>
    </dgm:pt>
    <dgm:pt modelId="{101CC59E-6812-457A-AC41-0E3A487DAB91}" type="parTrans" cxnId="{354390BF-2316-41BD-830F-145CDBFC68B1}">
      <dgm:prSet/>
      <dgm:spPr/>
      <dgm:t>
        <a:bodyPr/>
        <a:lstStyle/>
        <a:p>
          <a:endParaRPr lang="en-US"/>
        </a:p>
      </dgm:t>
    </dgm:pt>
    <dgm:pt modelId="{445F5E45-F647-4AC8-92A3-D1CA40E9B0D3}" type="sibTrans" cxnId="{354390BF-2316-41BD-830F-145CDBFC68B1}">
      <dgm:prSet/>
      <dgm:spPr/>
      <dgm:t>
        <a:bodyPr/>
        <a:lstStyle/>
        <a:p>
          <a:endParaRPr lang="en-US"/>
        </a:p>
      </dgm:t>
    </dgm:pt>
    <dgm:pt modelId="{F5BD58E2-65D4-4CAD-AA0B-CC99565E77B0}">
      <dgm:prSet phldrT="[Text]" custT="1"/>
      <dgm:spPr/>
      <dgm:t>
        <a:bodyPr/>
        <a:lstStyle/>
        <a:p>
          <a:r>
            <a:rPr lang="en-US" sz="2100" i="1" dirty="0"/>
            <a:t>Product</a:t>
          </a:r>
        </a:p>
      </dgm:t>
    </dgm:pt>
    <dgm:pt modelId="{ED239438-3678-4956-BA73-7902292815F2}" type="parTrans" cxnId="{AABC130B-00BC-432C-877F-5CD096CE5FAD}">
      <dgm:prSet/>
      <dgm:spPr/>
      <dgm:t>
        <a:bodyPr/>
        <a:lstStyle/>
        <a:p>
          <a:endParaRPr lang="en-US"/>
        </a:p>
      </dgm:t>
    </dgm:pt>
    <dgm:pt modelId="{4F1AFAE6-C0F7-40C9-9AC8-574F0D1513D3}" type="sibTrans" cxnId="{AABC130B-00BC-432C-877F-5CD096CE5FAD}">
      <dgm:prSet/>
      <dgm:spPr/>
      <dgm:t>
        <a:bodyPr/>
        <a:lstStyle/>
        <a:p>
          <a:endParaRPr lang="en-US"/>
        </a:p>
      </dgm:t>
    </dgm:pt>
    <dgm:pt modelId="{68F8DB3F-CF21-468B-82AB-51F4688DFB58}">
      <dgm:prSet phldrT="[Text]" custT="1"/>
      <dgm:spPr/>
      <dgm:t>
        <a:bodyPr/>
        <a:lstStyle/>
        <a:p>
          <a:r>
            <a:rPr lang="en-US" sz="2100" i="1" dirty="0"/>
            <a:t>Prospects</a:t>
          </a:r>
        </a:p>
      </dgm:t>
    </dgm:pt>
    <dgm:pt modelId="{761BFFD1-A838-4478-9925-A348C6393140}" type="parTrans" cxnId="{E4DE6B81-A47B-4A16-B395-19FF5D81A031}">
      <dgm:prSet/>
      <dgm:spPr/>
      <dgm:t>
        <a:bodyPr/>
        <a:lstStyle/>
        <a:p>
          <a:endParaRPr lang="en-US"/>
        </a:p>
      </dgm:t>
    </dgm:pt>
    <dgm:pt modelId="{563BCBEF-B226-4962-893A-D7FB5AFAC39D}" type="sibTrans" cxnId="{E4DE6B81-A47B-4A16-B395-19FF5D81A031}">
      <dgm:prSet/>
      <dgm:spPr/>
      <dgm:t>
        <a:bodyPr/>
        <a:lstStyle/>
        <a:p>
          <a:endParaRPr lang="en-US"/>
        </a:p>
      </dgm:t>
    </dgm:pt>
    <dgm:pt modelId="{03B90980-F994-4351-AE8A-6AD6979E94A5}">
      <dgm:prSet phldrT="[Text]" custT="1"/>
      <dgm:spPr/>
      <dgm:t>
        <a:bodyPr/>
        <a:lstStyle/>
        <a:p>
          <a:r>
            <a:rPr lang="en-US" sz="2100" i="1" dirty="0"/>
            <a:t>Packaging</a:t>
          </a:r>
        </a:p>
      </dgm:t>
    </dgm:pt>
    <dgm:pt modelId="{712669DA-6D67-43CE-B17C-C7A9CAE7E65F}" type="parTrans" cxnId="{4F125258-C310-4024-91C4-983F780C8D81}">
      <dgm:prSet/>
      <dgm:spPr/>
      <dgm:t>
        <a:bodyPr/>
        <a:lstStyle/>
        <a:p>
          <a:endParaRPr lang="en-US"/>
        </a:p>
      </dgm:t>
    </dgm:pt>
    <dgm:pt modelId="{DD28A587-CA6D-495E-9EB3-D76C376CF66B}" type="sibTrans" cxnId="{4F125258-C310-4024-91C4-983F780C8D81}">
      <dgm:prSet/>
      <dgm:spPr/>
      <dgm:t>
        <a:bodyPr/>
        <a:lstStyle/>
        <a:p>
          <a:endParaRPr lang="en-US"/>
        </a:p>
      </dgm:t>
    </dgm:pt>
    <dgm:pt modelId="{98D2CF8A-8945-4E2A-A38C-C565F8012311}">
      <dgm:prSet phldrT="[Text]" custT="1"/>
      <dgm:spPr/>
      <dgm:t>
        <a:bodyPr/>
        <a:lstStyle/>
        <a:p>
          <a:r>
            <a:rPr lang="en-US" sz="2100" i="1" dirty="0"/>
            <a:t>Promotion</a:t>
          </a:r>
        </a:p>
      </dgm:t>
    </dgm:pt>
    <dgm:pt modelId="{C2CA7C04-D3B7-43AF-8C19-7F7009BF3F55}" type="parTrans" cxnId="{388EEA73-5B26-4B68-AED1-26B2CD9BE532}">
      <dgm:prSet/>
      <dgm:spPr/>
      <dgm:t>
        <a:bodyPr/>
        <a:lstStyle/>
        <a:p>
          <a:endParaRPr lang="en-US"/>
        </a:p>
      </dgm:t>
    </dgm:pt>
    <dgm:pt modelId="{CD07AFD2-28FA-41BE-B293-30EEFC75A9E2}" type="sibTrans" cxnId="{388EEA73-5B26-4B68-AED1-26B2CD9BE532}">
      <dgm:prSet/>
      <dgm:spPr/>
      <dgm:t>
        <a:bodyPr/>
        <a:lstStyle/>
        <a:p>
          <a:endParaRPr lang="en-US"/>
        </a:p>
      </dgm:t>
    </dgm:pt>
    <dgm:pt modelId="{C6069FF6-4575-4382-BBAA-09BA0C80CA9A}">
      <dgm:prSet phldrT="[Text]" custT="1"/>
      <dgm:spPr/>
      <dgm:t>
        <a:bodyPr/>
        <a:lstStyle/>
        <a:p>
          <a:endParaRPr lang="en-US" sz="2100" dirty="0"/>
        </a:p>
      </dgm:t>
    </dgm:pt>
    <dgm:pt modelId="{73486A2E-14A9-47A2-8D25-E8B46D45EB39}" type="parTrans" cxnId="{B7D82030-F2B1-4223-BB2B-82FFF018A3C2}">
      <dgm:prSet/>
      <dgm:spPr/>
      <dgm:t>
        <a:bodyPr/>
        <a:lstStyle/>
        <a:p>
          <a:endParaRPr lang="en-US"/>
        </a:p>
      </dgm:t>
    </dgm:pt>
    <dgm:pt modelId="{F59FCB1C-19D0-4B13-873C-256878786EC7}" type="sibTrans" cxnId="{B7D82030-F2B1-4223-BB2B-82FFF018A3C2}">
      <dgm:prSet/>
      <dgm:spPr/>
      <dgm:t>
        <a:bodyPr/>
        <a:lstStyle/>
        <a:p>
          <a:endParaRPr lang="en-US"/>
        </a:p>
      </dgm:t>
    </dgm:pt>
    <dgm:pt modelId="{A78B45EA-3E00-4E75-AA68-09776FB2E9F0}">
      <dgm:prSet phldrT="[Text]" custT="1"/>
      <dgm:spPr/>
      <dgm:t>
        <a:bodyPr/>
        <a:lstStyle/>
        <a:p>
          <a:r>
            <a:rPr lang="en-US" sz="2100" i="1" dirty="0"/>
            <a:t>Pricing</a:t>
          </a:r>
        </a:p>
      </dgm:t>
    </dgm:pt>
    <dgm:pt modelId="{9012829F-3A94-476B-BF27-22C2DB2BF75D}" type="parTrans" cxnId="{E3207516-C260-4FBC-A5CE-71092EDA5FF7}">
      <dgm:prSet/>
      <dgm:spPr/>
      <dgm:t>
        <a:bodyPr/>
        <a:lstStyle/>
        <a:p>
          <a:endParaRPr lang="en-US"/>
        </a:p>
      </dgm:t>
    </dgm:pt>
    <dgm:pt modelId="{9742F465-D2BA-4379-8601-4B55F128B576}" type="sibTrans" cxnId="{E3207516-C260-4FBC-A5CE-71092EDA5FF7}">
      <dgm:prSet/>
      <dgm:spPr/>
      <dgm:t>
        <a:bodyPr/>
        <a:lstStyle/>
        <a:p>
          <a:endParaRPr lang="en-US"/>
        </a:p>
      </dgm:t>
    </dgm:pt>
    <dgm:pt modelId="{F847F176-5098-421C-8D1E-0E616905B526}">
      <dgm:prSet phldrT="[Text]" custT="1"/>
      <dgm:spPr/>
      <dgm:t>
        <a:bodyPr/>
        <a:lstStyle/>
        <a:p>
          <a:r>
            <a:rPr lang="en-US" sz="2100" i="1" dirty="0"/>
            <a:t>Mission statement of program</a:t>
          </a:r>
        </a:p>
      </dgm:t>
    </dgm:pt>
    <dgm:pt modelId="{D4BB94EA-702E-4675-8307-0833D2C50CE4}" type="parTrans" cxnId="{AE6C631B-4A95-49CD-8D24-DB4972A58525}">
      <dgm:prSet/>
      <dgm:spPr/>
      <dgm:t>
        <a:bodyPr/>
        <a:lstStyle/>
        <a:p>
          <a:endParaRPr lang="en-US"/>
        </a:p>
      </dgm:t>
    </dgm:pt>
    <dgm:pt modelId="{24264BD5-68F7-4DF9-8A99-F5BE2670A244}" type="sibTrans" cxnId="{AE6C631B-4A95-49CD-8D24-DB4972A58525}">
      <dgm:prSet/>
      <dgm:spPr/>
      <dgm:t>
        <a:bodyPr/>
        <a:lstStyle/>
        <a:p>
          <a:endParaRPr lang="en-US"/>
        </a:p>
      </dgm:t>
    </dgm:pt>
    <dgm:pt modelId="{827ABD59-7AF7-4C6B-BB4D-53BD83A2B98B}">
      <dgm:prSet phldrT="[Text]" custT="1"/>
      <dgm:spPr/>
      <dgm:t>
        <a:bodyPr/>
        <a:lstStyle/>
        <a:p>
          <a:r>
            <a:rPr lang="en-US" sz="2100" dirty="0"/>
            <a:t>By conducting a promotional campaign, attendance at programs can be increased.</a:t>
          </a:r>
        </a:p>
      </dgm:t>
    </dgm:pt>
    <dgm:pt modelId="{B53A1611-1E02-4367-912C-0BC61C3720BA}" type="parTrans" cxnId="{70A76F97-2F62-4A24-AA73-3FB930C7436E}">
      <dgm:prSet/>
      <dgm:spPr/>
      <dgm:t>
        <a:bodyPr/>
        <a:lstStyle/>
        <a:p>
          <a:endParaRPr lang="en-US"/>
        </a:p>
      </dgm:t>
    </dgm:pt>
    <dgm:pt modelId="{81BA55B3-F509-490A-B843-DBB6EAA04E0C}" type="sibTrans" cxnId="{70A76F97-2F62-4A24-AA73-3FB930C7436E}">
      <dgm:prSet/>
      <dgm:spPr/>
      <dgm:t>
        <a:bodyPr/>
        <a:lstStyle/>
        <a:p>
          <a:endParaRPr lang="en-US"/>
        </a:p>
      </dgm:t>
    </dgm:pt>
    <dgm:pt modelId="{685236CA-B91D-40FD-8CE0-2DBEB2E26F0B}" type="pres">
      <dgm:prSet presAssocID="{0CB3C642-6C0E-41CF-BEC3-B8343F2DB8DF}" presName="Name0" presStyleCnt="0">
        <dgm:presLayoutVars>
          <dgm:dir/>
          <dgm:animLvl val="lvl"/>
          <dgm:resizeHandles val="exact"/>
        </dgm:presLayoutVars>
      </dgm:prSet>
      <dgm:spPr/>
      <dgm:t>
        <a:bodyPr/>
        <a:lstStyle/>
        <a:p>
          <a:endParaRPr lang="en-US"/>
        </a:p>
      </dgm:t>
    </dgm:pt>
    <dgm:pt modelId="{A6E82E32-E6EC-4268-BEA4-874DE7815E41}" type="pres">
      <dgm:prSet presAssocID="{E5263B05-C8D1-44A7-83B5-D8A032268598}" presName="linNode" presStyleCnt="0"/>
      <dgm:spPr/>
    </dgm:pt>
    <dgm:pt modelId="{16CA68F5-E030-4785-8994-3AD2CD865362}" type="pres">
      <dgm:prSet presAssocID="{E5263B05-C8D1-44A7-83B5-D8A032268598}" presName="parentText" presStyleLbl="node1" presStyleIdx="0" presStyleCnt="1">
        <dgm:presLayoutVars>
          <dgm:chMax val="1"/>
          <dgm:bulletEnabled val="1"/>
        </dgm:presLayoutVars>
      </dgm:prSet>
      <dgm:spPr/>
      <dgm:t>
        <a:bodyPr/>
        <a:lstStyle/>
        <a:p>
          <a:endParaRPr lang="en-US"/>
        </a:p>
      </dgm:t>
    </dgm:pt>
    <dgm:pt modelId="{6E1B4181-731C-4DBA-8FB4-2F303913492D}" type="pres">
      <dgm:prSet presAssocID="{E5263B05-C8D1-44A7-83B5-D8A032268598}" presName="descendantText" presStyleLbl="alignAccFollowNode1" presStyleIdx="0" presStyleCnt="1">
        <dgm:presLayoutVars>
          <dgm:bulletEnabled val="1"/>
        </dgm:presLayoutVars>
      </dgm:prSet>
      <dgm:spPr/>
      <dgm:t>
        <a:bodyPr/>
        <a:lstStyle/>
        <a:p>
          <a:endParaRPr lang="en-US"/>
        </a:p>
      </dgm:t>
    </dgm:pt>
  </dgm:ptLst>
  <dgm:cxnLst>
    <dgm:cxn modelId="{70A76F97-2F62-4A24-AA73-3FB930C7436E}" srcId="{E5263B05-C8D1-44A7-83B5-D8A032268598}" destId="{827ABD59-7AF7-4C6B-BB4D-53BD83A2B98B}" srcOrd="0" destOrd="0" parTransId="{B53A1611-1E02-4367-912C-0BC61C3720BA}" sibTransId="{81BA55B3-F509-490A-B843-DBB6EAA04E0C}"/>
    <dgm:cxn modelId="{864A990A-1FB2-47ED-AED6-6F445C2B0826}" type="presOf" srcId="{F5BD58E2-65D4-4CAD-AA0B-CC99565E77B0}" destId="{6E1B4181-731C-4DBA-8FB4-2F303913492D}" srcOrd="0" destOrd="2" presId="urn:microsoft.com/office/officeart/2005/8/layout/vList5"/>
    <dgm:cxn modelId="{E72BB493-3D7D-44F9-AC62-974EB7C51FBB}" type="presOf" srcId="{F847F176-5098-421C-8D1E-0E616905B526}" destId="{6E1B4181-731C-4DBA-8FB4-2F303913492D}" srcOrd="0" destOrd="7" presId="urn:microsoft.com/office/officeart/2005/8/layout/vList5"/>
    <dgm:cxn modelId="{354390BF-2316-41BD-830F-145CDBFC68B1}" srcId="{E5263B05-C8D1-44A7-83B5-D8A032268598}" destId="{5860D8A0-A47A-43C1-B818-7FA428FA1B30}" srcOrd="1" destOrd="0" parTransId="{101CC59E-6812-457A-AC41-0E3A487DAB91}" sibTransId="{445F5E45-F647-4AC8-92A3-D1CA40E9B0D3}"/>
    <dgm:cxn modelId="{4F125258-C310-4024-91C4-983F780C8D81}" srcId="{5860D8A0-A47A-43C1-B818-7FA428FA1B30}" destId="{03B90980-F994-4351-AE8A-6AD6979E94A5}" srcOrd="2" destOrd="0" parTransId="{712669DA-6D67-43CE-B17C-C7A9CAE7E65F}" sibTransId="{DD28A587-CA6D-495E-9EB3-D76C376CF66B}"/>
    <dgm:cxn modelId="{47BFD442-E07B-46F6-B6B3-CFB6E0179CF5}" type="presOf" srcId="{827ABD59-7AF7-4C6B-BB4D-53BD83A2B98B}" destId="{6E1B4181-731C-4DBA-8FB4-2F303913492D}" srcOrd="0" destOrd="0" presId="urn:microsoft.com/office/officeart/2005/8/layout/vList5"/>
    <dgm:cxn modelId="{AABC130B-00BC-432C-877F-5CD096CE5FAD}" srcId="{5860D8A0-A47A-43C1-B818-7FA428FA1B30}" destId="{F5BD58E2-65D4-4CAD-AA0B-CC99565E77B0}" srcOrd="0" destOrd="0" parTransId="{ED239438-3678-4956-BA73-7902292815F2}" sibTransId="{4F1AFAE6-C0F7-40C9-9AC8-574F0D1513D3}"/>
    <dgm:cxn modelId="{E4DE6B81-A47B-4A16-B395-19FF5D81A031}" srcId="{5860D8A0-A47A-43C1-B818-7FA428FA1B30}" destId="{68F8DB3F-CF21-468B-82AB-51F4688DFB58}" srcOrd="1" destOrd="0" parTransId="{761BFFD1-A838-4478-9925-A348C6393140}" sibTransId="{563BCBEF-B226-4962-893A-D7FB5AFAC39D}"/>
    <dgm:cxn modelId="{0056108D-1776-40EA-9976-2897F682A3F7}" type="presOf" srcId="{5860D8A0-A47A-43C1-B818-7FA428FA1B30}" destId="{6E1B4181-731C-4DBA-8FB4-2F303913492D}" srcOrd="0" destOrd="1" presId="urn:microsoft.com/office/officeart/2005/8/layout/vList5"/>
    <dgm:cxn modelId="{6BD1572D-6C0D-4FA3-A93C-DC3BA9C6E947}" type="presOf" srcId="{C6069FF6-4575-4382-BBAA-09BA0C80CA9A}" destId="{6E1B4181-731C-4DBA-8FB4-2F303913492D}" srcOrd="0" destOrd="8" presId="urn:microsoft.com/office/officeart/2005/8/layout/vList5"/>
    <dgm:cxn modelId="{388EEA73-5B26-4B68-AED1-26B2CD9BE532}" srcId="{5860D8A0-A47A-43C1-B818-7FA428FA1B30}" destId="{98D2CF8A-8945-4E2A-A38C-C565F8012311}" srcOrd="3" destOrd="0" parTransId="{C2CA7C04-D3B7-43AF-8C19-7F7009BF3F55}" sibTransId="{CD07AFD2-28FA-41BE-B293-30EEFC75A9E2}"/>
    <dgm:cxn modelId="{B7D82030-F2B1-4223-BB2B-82FFF018A3C2}" srcId="{5860D8A0-A47A-43C1-B818-7FA428FA1B30}" destId="{C6069FF6-4575-4382-BBAA-09BA0C80CA9A}" srcOrd="6" destOrd="0" parTransId="{73486A2E-14A9-47A2-8D25-E8B46D45EB39}" sibTransId="{F59FCB1C-19D0-4B13-873C-256878786EC7}"/>
    <dgm:cxn modelId="{AE6C631B-4A95-49CD-8D24-DB4972A58525}" srcId="{5860D8A0-A47A-43C1-B818-7FA428FA1B30}" destId="{F847F176-5098-421C-8D1E-0E616905B526}" srcOrd="5" destOrd="0" parTransId="{D4BB94EA-702E-4675-8307-0833D2C50CE4}" sibTransId="{24264BD5-68F7-4DF9-8A99-F5BE2670A244}"/>
    <dgm:cxn modelId="{BC43A1AD-E562-409F-9403-A9E325B5F4C8}" type="presOf" srcId="{E5263B05-C8D1-44A7-83B5-D8A032268598}" destId="{16CA68F5-E030-4785-8994-3AD2CD865362}" srcOrd="0" destOrd="0" presId="urn:microsoft.com/office/officeart/2005/8/layout/vList5"/>
    <dgm:cxn modelId="{E3207516-C260-4FBC-A5CE-71092EDA5FF7}" srcId="{5860D8A0-A47A-43C1-B818-7FA428FA1B30}" destId="{A78B45EA-3E00-4E75-AA68-09776FB2E9F0}" srcOrd="4" destOrd="0" parTransId="{9012829F-3A94-476B-BF27-22C2DB2BF75D}" sibTransId="{9742F465-D2BA-4379-8601-4B55F128B576}"/>
    <dgm:cxn modelId="{21B0AFA1-1DED-462D-9B6B-983D05B9002F}" type="presOf" srcId="{68F8DB3F-CF21-468B-82AB-51F4688DFB58}" destId="{6E1B4181-731C-4DBA-8FB4-2F303913492D}" srcOrd="0" destOrd="3" presId="urn:microsoft.com/office/officeart/2005/8/layout/vList5"/>
    <dgm:cxn modelId="{428E8B67-7EE7-4190-AB8E-34380677D611}" srcId="{0CB3C642-6C0E-41CF-BEC3-B8343F2DB8DF}" destId="{E5263B05-C8D1-44A7-83B5-D8A032268598}" srcOrd="0" destOrd="0" parTransId="{8348115D-783B-4B21-BE2E-C250E605B76D}" sibTransId="{554B45FA-8FF1-407E-BB8C-331240E3C073}"/>
    <dgm:cxn modelId="{9313A052-217D-4D85-977B-B5587E0F3DA7}" type="presOf" srcId="{A78B45EA-3E00-4E75-AA68-09776FB2E9F0}" destId="{6E1B4181-731C-4DBA-8FB4-2F303913492D}" srcOrd="0" destOrd="6" presId="urn:microsoft.com/office/officeart/2005/8/layout/vList5"/>
    <dgm:cxn modelId="{83610845-7A90-46F3-92A6-1FB0D47E7FE8}" type="presOf" srcId="{98D2CF8A-8945-4E2A-A38C-C565F8012311}" destId="{6E1B4181-731C-4DBA-8FB4-2F303913492D}" srcOrd="0" destOrd="5" presId="urn:microsoft.com/office/officeart/2005/8/layout/vList5"/>
    <dgm:cxn modelId="{0915B861-89D7-450B-A838-9514F4C89EDF}" type="presOf" srcId="{0CB3C642-6C0E-41CF-BEC3-B8343F2DB8DF}" destId="{685236CA-B91D-40FD-8CE0-2DBEB2E26F0B}" srcOrd="0" destOrd="0" presId="urn:microsoft.com/office/officeart/2005/8/layout/vList5"/>
    <dgm:cxn modelId="{47F49CF7-6350-4208-A78A-076B4318FE21}" type="presOf" srcId="{03B90980-F994-4351-AE8A-6AD6979E94A5}" destId="{6E1B4181-731C-4DBA-8FB4-2F303913492D}" srcOrd="0" destOrd="4" presId="urn:microsoft.com/office/officeart/2005/8/layout/vList5"/>
    <dgm:cxn modelId="{6AB46FF8-C918-48E7-BF84-368E1CB4CA28}" type="presParOf" srcId="{685236CA-B91D-40FD-8CE0-2DBEB2E26F0B}" destId="{A6E82E32-E6EC-4268-BEA4-874DE7815E41}" srcOrd="0" destOrd="0" presId="urn:microsoft.com/office/officeart/2005/8/layout/vList5"/>
    <dgm:cxn modelId="{467A7924-5658-4FBA-9FA6-DD3741BD10F5}" type="presParOf" srcId="{A6E82E32-E6EC-4268-BEA4-874DE7815E41}" destId="{16CA68F5-E030-4785-8994-3AD2CD865362}" srcOrd="0" destOrd="0" presId="urn:microsoft.com/office/officeart/2005/8/layout/vList5"/>
    <dgm:cxn modelId="{6926409F-950E-486D-B9BF-1B12C49244C8}" type="presParOf" srcId="{A6E82E32-E6EC-4268-BEA4-874DE7815E41}" destId="{6E1B4181-731C-4DBA-8FB4-2F303913492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CB3C642-6C0E-41CF-BEC3-B8343F2DB8D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5263B05-C8D1-44A7-83B5-D8A032268598}">
      <dgm:prSet phldrT="[Text]" custT="1"/>
      <dgm:spPr>
        <a:solidFill>
          <a:srgbClr val="76B0C0"/>
        </a:solidFill>
      </dgm:spPr>
      <dgm:t>
        <a:bodyPr/>
        <a:lstStyle/>
        <a:p>
          <a:r>
            <a:rPr lang="en-US" sz="2800" dirty="0"/>
            <a:t>Implementation</a:t>
          </a:r>
        </a:p>
      </dgm:t>
    </dgm:pt>
    <dgm:pt modelId="{8348115D-783B-4B21-BE2E-C250E605B76D}" type="parTrans" cxnId="{428E8B67-7EE7-4190-AB8E-34380677D611}">
      <dgm:prSet/>
      <dgm:spPr/>
      <dgm:t>
        <a:bodyPr/>
        <a:lstStyle/>
        <a:p>
          <a:endParaRPr lang="en-US"/>
        </a:p>
      </dgm:t>
    </dgm:pt>
    <dgm:pt modelId="{554B45FA-8FF1-407E-BB8C-331240E3C073}" type="sibTrans" cxnId="{428E8B67-7EE7-4190-AB8E-34380677D611}">
      <dgm:prSet/>
      <dgm:spPr/>
      <dgm:t>
        <a:bodyPr/>
        <a:lstStyle/>
        <a:p>
          <a:endParaRPr lang="en-US"/>
        </a:p>
      </dgm:t>
    </dgm:pt>
    <dgm:pt modelId="{357DFE5E-9DA3-49AF-BB86-13CD4696E310}">
      <dgm:prSet phldrT="[Text]" custT="1"/>
      <dgm:spPr/>
      <dgm:t>
        <a:bodyPr/>
        <a:lstStyle/>
        <a:p>
          <a:r>
            <a:rPr lang="en-US" sz="2100" dirty="0"/>
            <a:t>Execute the plans identified on the planning calendar and manage and change plans as necessary</a:t>
          </a:r>
        </a:p>
      </dgm:t>
    </dgm:pt>
    <dgm:pt modelId="{581326A8-46BA-4A7F-AE55-C9A8E5E108C6}" type="parTrans" cxnId="{3510E4DE-BB71-442A-8DCD-2CB0452E76CF}">
      <dgm:prSet/>
      <dgm:spPr/>
      <dgm:t>
        <a:bodyPr/>
        <a:lstStyle/>
        <a:p>
          <a:endParaRPr lang="en-US"/>
        </a:p>
      </dgm:t>
    </dgm:pt>
    <dgm:pt modelId="{EE186562-24BA-49B6-87D7-B2CC34852406}" type="sibTrans" cxnId="{3510E4DE-BB71-442A-8DCD-2CB0452E76CF}">
      <dgm:prSet/>
      <dgm:spPr/>
      <dgm:t>
        <a:bodyPr/>
        <a:lstStyle/>
        <a:p>
          <a:endParaRPr lang="en-US"/>
        </a:p>
      </dgm:t>
    </dgm:pt>
    <dgm:pt modelId="{DED51BE8-A2C1-40B1-A2CA-CDEBDE091510}">
      <dgm:prSet phldrT="[Text]" custT="1"/>
      <dgm:spPr/>
      <dgm:t>
        <a:bodyPr/>
        <a:lstStyle/>
        <a:p>
          <a:r>
            <a:rPr lang="en-US" sz="2100" dirty="0"/>
            <a:t>Identify effective speakers; schedule and follow up in a timely manner</a:t>
          </a:r>
        </a:p>
      </dgm:t>
    </dgm:pt>
    <dgm:pt modelId="{C7926853-C968-44B8-880F-F7AB9EF30C19}" type="parTrans" cxnId="{B39FD980-FEBC-4055-8AE8-747A048A6B12}">
      <dgm:prSet/>
      <dgm:spPr/>
      <dgm:t>
        <a:bodyPr/>
        <a:lstStyle/>
        <a:p>
          <a:endParaRPr lang="en-US"/>
        </a:p>
      </dgm:t>
    </dgm:pt>
    <dgm:pt modelId="{DFABBC77-ED78-4887-A68F-5D9019C3145A}" type="sibTrans" cxnId="{B39FD980-FEBC-4055-8AE8-747A048A6B12}">
      <dgm:prSet/>
      <dgm:spPr/>
      <dgm:t>
        <a:bodyPr/>
        <a:lstStyle/>
        <a:p>
          <a:endParaRPr lang="en-US"/>
        </a:p>
      </dgm:t>
    </dgm:pt>
    <dgm:pt modelId="{EBD2ADD4-BB10-45B5-A803-D5D306DA18C6}">
      <dgm:prSet phldrT="[Text]" custT="1"/>
      <dgm:spPr/>
      <dgm:t>
        <a:bodyPr/>
        <a:lstStyle/>
        <a:p>
          <a:r>
            <a:rPr lang="en-US" sz="2100" dirty="0"/>
            <a:t>Provide participant materials</a:t>
          </a:r>
        </a:p>
      </dgm:t>
    </dgm:pt>
    <dgm:pt modelId="{9AF7EEC3-8BF0-4210-BDDB-3BC64205DB5E}" type="parTrans" cxnId="{52354E1E-F422-4305-AF1C-A113AA4EB28E}">
      <dgm:prSet/>
      <dgm:spPr/>
      <dgm:t>
        <a:bodyPr/>
        <a:lstStyle/>
        <a:p>
          <a:endParaRPr lang="en-US"/>
        </a:p>
      </dgm:t>
    </dgm:pt>
    <dgm:pt modelId="{F0146BAA-D9E6-4BD7-97D5-157B63F8B3F4}" type="sibTrans" cxnId="{52354E1E-F422-4305-AF1C-A113AA4EB28E}">
      <dgm:prSet/>
      <dgm:spPr/>
      <dgm:t>
        <a:bodyPr/>
        <a:lstStyle/>
        <a:p>
          <a:endParaRPr lang="en-US"/>
        </a:p>
      </dgm:t>
    </dgm:pt>
    <dgm:pt modelId="{6387C802-A9CF-4B86-8F06-090157AFFDAE}">
      <dgm:prSet phldrT="[Text]" custT="1"/>
      <dgm:spPr/>
      <dgm:t>
        <a:bodyPr/>
        <a:lstStyle/>
        <a:p>
          <a:r>
            <a:rPr lang="en-US" sz="2100" dirty="0"/>
            <a:t>Schedule meeting space with  audiovisual and audience needs in mind </a:t>
          </a:r>
        </a:p>
      </dgm:t>
    </dgm:pt>
    <dgm:pt modelId="{9BA7D20F-F052-4AE3-9A13-A48B783991E4}" type="parTrans" cxnId="{18132472-FBBD-4798-BE1E-D44DAAD7BC2D}">
      <dgm:prSet/>
      <dgm:spPr/>
      <dgm:t>
        <a:bodyPr/>
        <a:lstStyle/>
        <a:p>
          <a:endParaRPr lang="en-US"/>
        </a:p>
      </dgm:t>
    </dgm:pt>
    <dgm:pt modelId="{CA6E3F2C-8EAA-482A-8C2D-4A4198B32711}" type="sibTrans" cxnId="{18132472-FBBD-4798-BE1E-D44DAAD7BC2D}">
      <dgm:prSet/>
      <dgm:spPr/>
      <dgm:t>
        <a:bodyPr/>
        <a:lstStyle/>
        <a:p>
          <a:endParaRPr lang="en-US"/>
        </a:p>
      </dgm:t>
    </dgm:pt>
    <dgm:pt modelId="{0C5EF0DC-B1F8-428D-B1FA-EEE329ABBDA5}">
      <dgm:prSet phldrT="[Text]" custT="1"/>
      <dgm:spPr/>
      <dgm:t>
        <a:bodyPr/>
        <a:lstStyle/>
        <a:p>
          <a:r>
            <a:rPr lang="en-US" sz="2100" dirty="0"/>
            <a:t>Set up a registration plan</a:t>
          </a:r>
        </a:p>
      </dgm:t>
    </dgm:pt>
    <dgm:pt modelId="{ED58C080-1E05-4CE5-8E68-AB1BDBE65942}" type="parTrans" cxnId="{C52A402E-AAFE-460E-9ECE-02738C885DA1}">
      <dgm:prSet/>
      <dgm:spPr/>
      <dgm:t>
        <a:bodyPr/>
        <a:lstStyle/>
        <a:p>
          <a:endParaRPr lang="en-US"/>
        </a:p>
      </dgm:t>
    </dgm:pt>
    <dgm:pt modelId="{C399A70B-57D7-4A7E-BB04-11586B3A909A}" type="sibTrans" cxnId="{C52A402E-AAFE-460E-9ECE-02738C885DA1}">
      <dgm:prSet/>
      <dgm:spPr/>
      <dgm:t>
        <a:bodyPr/>
        <a:lstStyle/>
        <a:p>
          <a:endParaRPr lang="en-US"/>
        </a:p>
      </dgm:t>
    </dgm:pt>
    <dgm:pt modelId="{993D6359-D6D3-4DE8-8214-81B97F4DBEDF}" type="pres">
      <dgm:prSet presAssocID="{0CB3C642-6C0E-41CF-BEC3-B8343F2DB8DF}" presName="Name0" presStyleCnt="0">
        <dgm:presLayoutVars>
          <dgm:dir/>
          <dgm:animLvl val="lvl"/>
          <dgm:resizeHandles val="exact"/>
        </dgm:presLayoutVars>
      </dgm:prSet>
      <dgm:spPr/>
      <dgm:t>
        <a:bodyPr/>
        <a:lstStyle/>
        <a:p>
          <a:endParaRPr lang="en-US"/>
        </a:p>
      </dgm:t>
    </dgm:pt>
    <dgm:pt modelId="{CF1EA86B-1F1C-494E-A717-76F650727D70}" type="pres">
      <dgm:prSet presAssocID="{E5263B05-C8D1-44A7-83B5-D8A032268598}" presName="linNode" presStyleCnt="0"/>
      <dgm:spPr/>
    </dgm:pt>
    <dgm:pt modelId="{D7D4D647-E8AC-4FE9-8241-B25D3253A391}" type="pres">
      <dgm:prSet presAssocID="{E5263B05-C8D1-44A7-83B5-D8A032268598}" presName="parentText" presStyleLbl="node1" presStyleIdx="0" presStyleCnt="1">
        <dgm:presLayoutVars>
          <dgm:chMax val="1"/>
          <dgm:bulletEnabled val="1"/>
        </dgm:presLayoutVars>
      </dgm:prSet>
      <dgm:spPr/>
      <dgm:t>
        <a:bodyPr/>
        <a:lstStyle/>
        <a:p>
          <a:endParaRPr lang="en-US"/>
        </a:p>
      </dgm:t>
    </dgm:pt>
    <dgm:pt modelId="{79BB68C7-A89F-433F-A20B-4EA7617AAC9F}" type="pres">
      <dgm:prSet presAssocID="{E5263B05-C8D1-44A7-83B5-D8A032268598}" presName="descendantText" presStyleLbl="alignAccFollowNode1" presStyleIdx="0" presStyleCnt="1">
        <dgm:presLayoutVars>
          <dgm:bulletEnabled val="1"/>
        </dgm:presLayoutVars>
      </dgm:prSet>
      <dgm:spPr/>
      <dgm:t>
        <a:bodyPr/>
        <a:lstStyle/>
        <a:p>
          <a:endParaRPr lang="en-US"/>
        </a:p>
      </dgm:t>
    </dgm:pt>
  </dgm:ptLst>
  <dgm:cxnLst>
    <dgm:cxn modelId="{1F049BAC-0D36-4EBC-9156-B3F33ECF3F44}" type="presOf" srcId="{6387C802-A9CF-4B86-8F06-090157AFFDAE}" destId="{79BB68C7-A89F-433F-A20B-4EA7617AAC9F}" srcOrd="0" destOrd="3" presId="urn:microsoft.com/office/officeart/2005/8/layout/vList5"/>
    <dgm:cxn modelId="{BDA60D3B-51B1-4025-B77B-E23A30C0C1B7}" type="presOf" srcId="{0C5EF0DC-B1F8-428D-B1FA-EEE329ABBDA5}" destId="{79BB68C7-A89F-433F-A20B-4EA7617AAC9F}" srcOrd="0" destOrd="4" presId="urn:microsoft.com/office/officeart/2005/8/layout/vList5"/>
    <dgm:cxn modelId="{FD425FD5-D667-4C80-B0B5-C75EA595CC94}" type="presOf" srcId="{DED51BE8-A2C1-40B1-A2CA-CDEBDE091510}" destId="{79BB68C7-A89F-433F-A20B-4EA7617AAC9F}" srcOrd="0" destOrd="1" presId="urn:microsoft.com/office/officeart/2005/8/layout/vList5"/>
    <dgm:cxn modelId="{23F371B8-36EB-4F05-A923-BF2B235DA0B9}" type="presOf" srcId="{357DFE5E-9DA3-49AF-BB86-13CD4696E310}" destId="{79BB68C7-A89F-433F-A20B-4EA7617AAC9F}" srcOrd="0" destOrd="0" presId="urn:microsoft.com/office/officeart/2005/8/layout/vList5"/>
    <dgm:cxn modelId="{428E8B67-7EE7-4190-AB8E-34380677D611}" srcId="{0CB3C642-6C0E-41CF-BEC3-B8343F2DB8DF}" destId="{E5263B05-C8D1-44A7-83B5-D8A032268598}" srcOrd="0" destOrd="0" parTransId="{8348115D-783B-4B21-BE2E-C250E605B76D}" sibTransId="{554B45FA-8FF1-407E-BB8C-331240E3C073}"/>
    <dgm:cxn modelId="{B39FD980-FEBC-4055-8AE8-747A048A6B12}" srcId="{E5263B05-C8D1-44A7-83B5-D8A032268598}" destId="{DED51BE8-A2C1-40B1-A2CA-CDEBDE091510}" srcOrd="1" destOrd="0" parTransId="{C7926853-C968-44B8-880F-F7AB9EF30C19}" sibTransId="{DFABBC77-ED78-4887-A68F-5D9019C3145A}"/>
    <dgm:cxn modelId="{6BECBAF4-4CE4-4D6C-A99E-854C5AB59A64}" type="presOf" srcId="{EBD2ADD4-BB10-45B5-A803-D5D306DA18C6}" destId="{79BB68C7-A89F-433F-A20B-4EA7617AAC9F}" srcOrd="0" destOrd="2" presId="urn:microsoft.com/office/officeart/2005/8/layout/vList5"/>
    <dgm:cxn modelId="{C52A402E-AAFE-460E-9ECE-02738C885DA1}" srcId="{E5263B05-C8D1-44A7-83B5-D8A032268598}" destId="{0C5EF0DC-B1F8-428D-B1FA-EEE329ABBDA5}" srcOrd="4" destOrd="0" parTransId="{ED58C080-1E05-4CE5-8E68-AB1BDBE65942}" sibTransId="{C399A70B-57D7-4A7E-BB04-11586B3A909A}"/>
    <dgm:cxn modelId="{9069C8B6-8735-45C7-A91F-1662726BBFA7}" type="presOf" srcId="{E5263B05-C8D1-44A7-83B5-D8A032268598}" destId="{D7D4D647-E8AC-4FE9-8241-B25D3253A391}" srcOrd="0" destOrd="0" presId="urn:microsoft.com/office/officeart/2005/8/layout/vList5"/>
    <dgm:cxn modelId="{18132472-FBBD-4798-BE1E-D44DAAD7BC2D}" srcId="{E5263B05-C8D1-44A7-83B5-D8A032268598}" destId="{6387C802-A9CF-4B86-8F06-090157AFFDAE}" srcOrd="3" destOrd="0" parTransId="{9BA7D20F-F052-4AE3-9A13-A48B783991E4}" sibTransId="{CA6E3F2C-8EAA-482A-8C2D-4A4198B32711}"/>
    <dgm:cxn modelId="{3510E4DE-BB71-442A-8DCD-2CB0452E76CF}" srcId="{E5263B05-C8D1-44A7-83B5-D8A032268598}" destId="{357DFE5E-9DA3-49AF-BB86-13CD4696E310}" srcOrd="0" destOrd="0" parTransId="{581326A8-46BA-4A7F-AE55-C9A8E5E108C6}" sibTransId="{EE186562-24BA-49B6-87D7-B2CC34852406}"/>
    <dgm:cxn modelId="{52354E1E-F422-4305-AF1C-A113AA4EB28E}" srcId="{E5263B05-C8D1-44A7-83B5-D8A032268598}" destId="{EBD2ADD4-BB10-45B5-A803-D5D306DA18C6}" srcOrd="2" destOrd="0" parTransId="{9AF7EEC3-8BF0-4210-BDDB-3BC64205DB5E}" sibTransId="{F0146BAA-D9E6-4BD7-97D5-157B63F8B3F4}"/>
    <dgm:cxn modelId="{3D4FC49F-1EF1-4BE2-86FD-7A4284385B7C}" type="presOf" srcId="{0CB3C642-6C0E-41CF-BEC3-B8343F2DB8DF}" destId="{993D6359-D6D3-4DE8-8214-81B97F4DBEDF}" srcOrd="0" destOrd="0" presId="urn:microsoft.com/office/officeart/2005/8/layout/vList5"/>
    <dgm:cxn modelId="{EB403D3A-1BFC-443D-842E-478D5303772F}" type="presParOf" srcId="{993D6359-D6D3-4DE8-8214-81B97F4DBEDF}" destId="{CF1EA86B-1F1C-494E-A717-76F650727D70}" srcOrd="0" destOrd="0" presId="urn:microsoft.com/office/officeart/2005/8/layout/vList5"/>
    <dgm:cxn modelId="{C22DE2F9-F949-43B8-B183-8C39B27489CC}" type="presParOf" srcId="{CF1EA86B-1F1C-494E-A717-76F650727D70}" destId="{D7D4D647-E8AC-4FE9-8241-B25D3253A391}" srcOrd="0" destOrd="0" presId="urn:microsoft.com/office/officeart/2005/8/layout/vList5"/>
    <dgm:cxn modelId="{D2DD9199-2861-41E1-83D9-D23BEEACC999}" type="presParOf" srcId="{CF1EA86B-1F1C-494E-A717-76F650727D70}" destId="{79BB68C7-A89F-433F-A20B-4EA7617AAC9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8F094-BB29-4F1C-8DE8-869308440306}">
      <dsp:nvSpPr>
        <dsp:cNvPr id="0" name=""/>
        <dsp:cNvSpPr/>
      </dsp:nvSpPr>
      <dsp:spPr>
        <a:xfrm>
          <a:off x="-6" y="0"/>
          <a:ext cx="12192012" cy="2651760"/>
        </a:xfrm>
        <a:prstGeom prst="rect">
          <a:avLst/>
        </a:prstGeom>
        <a:solidFill>
          <a:schemeClr val="accent1">
            <a:tint val="5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F7C867C-0ECC-4DC7-8F13-5617889C754B}">
      <dsp:nvSpPr>
        <dsp:cNvPr id="0" name=""/>
        <dsp:cNvSpPr/>
      </dsp:nvSpPr>
      <dsp:spPr>
        <a:xfrm>
          <a:off x="3948074" y="2327184"/>
          <a:ext cx="4295851" cy="3091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8580" tIns="22860" rIns="68580" bIns="22860" numCol="1" spcCol="1270" anchor="b" anchorCtr="0">
          <a:noAutofit/>
        </a:bodyPr>
        <a:lstStyle/>
        <a:p>
          <a:pPr lvl="0" algn="l" defTabSz="800100">
            <a:lnSpc>
              <a:spcPct val="90000"/>
            </a:lnSpc>
            <a:spcBef>
              <a:spcPct val="0"/>
            </a:spcBef>
            <a:spcAft>
              <a:spcPct val="35000"/>
            </a:spcAft>
          </a:pPr>
          <a:endParaRPr lang="en-US" sz="1800" kern="1200" dirty="0"/>
        </a:p>
      </dsp:txBody>
      <dsp:txXfrm>
        <a:off x="3948074" y="2327184"/>
        <a:ext cx="4295851" cy="3091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9C706-673A-1A4D-B2BF-498908D5998D}">
      <dsp:nvSpPr>
        <dsp:cNvPr id="0" name=""/>
        <dsp:cNvSpPr/>
      </dsp:nvSpPr>
      <dsp:spPr>
        <a:xfrm>
          <a:off x="22957" y="109069"/>
          <a:ext cx="3299343" cy="3151838"/>
        </a:xfrm>
        <a:prstGeom prst="rect">
          <a:avLst/>
        </a:prstGeom>
        <a:solidFill>
          <a:schemeClr val="accent1">
            <a:tint val="50000"/>
            <a:hueOff val="0"/>
            <a:satOff val="0"/>
            <a:lumOff val="0"/>
            <a:alphaOff val="0"/>
          </a:schemeClr>
        </a:solidFill>
        <a:ln w="12700" cap="flat" cmpd="sng" algn="ctr">
          <a:solidFill>
            <a:schemeClr val="tx1"/>
          </a:solidFill>
          <a:prstDash val="solid"/>
          <a:miter lim="800000"/>
        </a:ln>
        <a:effectLst>
          <a:outerShdw blurRad="50800" dist="762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7BF139E-D3D4-BB4A-A811-586836BAF9CA}">
      <dsp:nvSpPr>
        <dsp:cNvPr id="0" name=""/>
        <dsp:cNvSpPr/>
      </dsp:nvSpPr>
      <dsp:spPr>
        <a:xfrm>
          <a:off x="0" y="2422703"/>
          <a:ext cx="3322301" cy="2391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3340" tIns="17780" rIns="53340" bIns="17780" numCol="1" spcCol="1270" anchor="b" anchorCtr="0">
          <a:noAutofit/>
        </a:bodyPr>
        <a:lstStyle/>
        <a:p>
          <a:pPr lvl="0" algn="l" defTabSz="622300">
            <a:lnSpc>
              <a:spcPct val="90000"/>
            </a:lnSpc>
            <a:spcBef>
              <a:spcPct val="0"/>
            </a:spcBef>
            <a:spcAft>
              <a:spcPct val="35000"/>
            </a:spcAft>
          </a:pPr>
          <a:endParaRPr lang="en-US" sz="1400" kern="1200"/>
        </a:p>
      </dsp:txBody>
      <dsp:txXfrm>
        <a:off x="0" y="2422703"/>
        <a:ext cx="3322301" cy="2391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8F094-BB29-4F1C-8DE8-869308440306}">
      <dsp:nvSpPr>
        <dsp:cNvPr id="0" name=""/>
        <dsp:cNvSpPr/>
      </dsp:nvSpPr>
      <dsp:spPr>
        <a:xfrm>
          <a:off x="0" y="0"/>
          <a:ext cx="3322301" cy="4118443"/>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8" t="-3644" r="-38" b="-8356"/>
          </a:stretch>
        </a:blipFill>
        <a:ln w="12700" cap="flat" cmpd="sng" algn="ctr">
          <a:noFill/>
          <a:prstDash val="solid"/>
          <a:miter lim="800000"/>
        </a:ln>
        <a:effectLst>
          <a:outerShdw blurRad="50800" dist="762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F7C867C-0ECC-4DC7-8F13-5617889C754B}">
      <dsp:nvSpPr>
        <dsp:cNvPr id="0" name=""/>
        <dsp:cNvSpPr/>
      </dsp:nvSpPr>
      <dsp:spPr>
        <a:xfrm>
          <a:off x="0" y="2833604"/>
          <a:ext cx="3322301" cy="2391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3340" tIns="17780" rIns="53340" bIns="17780" numCol="1" spcCol="1270" anchor="b" anchorCtr="0">
          <a:noAutofit/>
        </a:bodyPr>
        <a:lstStyle/>
        <a:p>
          <a:pPr lvl="0" algn="l" defTabSz="622300">
            <a:lnSpc>
              <a:spcPct val="90000"/>
            </a:lnSpc>
            <a:spcBef>
              <a:spcPct val="0"/>
            </a:spcBef>
            <a:spcAft>
              <a:spcPct val="35000"/>
            </a:spcAft>
          </a:pPr>
          <a:endParaRPr lang="en-US" sz="1400" kern="1200" dirty="0"/>
        </a:p>
      </dsp:txBody>
      <dsp:txXfrm>
        <a:off x="0" y="2833604"/>
        <a:ext cx="3322301" cy="2391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8F094-BB29-4F1C-8DE8-869308440306}">
      <dsp:nvSpPr>
        <dsp:cNvPr id="0" name=""/>
        <dsp:cNvSpPr/>
      </dsp:nvSpPr>
      <dsp:spPr>
        <a:xfrm>
          <a:off x="0" y="-3"/>
          <a:ext cx="3322300" cy="3288707"/>
        </a:xfrm>
        <a:prstGeom prst="rect">
          <a:avLst/>
        </a:prstGeom>
        <a:blipFill rotWithShape="1">
          <a:blip xmlns:r="http://schemas.openxmlformats.org/officeDocument/2006/relationships" r:embed="rId1"/>
          <a:stretch>
            <a:fillRect/>
          </a:stretch>
        </a:blipFill>
        <a:ln w="12700" cap="flat" cmpd="sng" algn="ctr">
          <a:solidFill>
            <a:schemeClr val="tx1"/>
          </a:solidFill>
          <a:prstDash val="solid"/>
          <a:miter lim="800000"/>
        </a:ln>
        <a:effectLst>
          <a:outerShdw blurRad="50800" dist="762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F7C867C-0ECC-4DC7-8F13-5617889C754B}">
      <dsp:nvSpPr>
        <dsp:cNvPr id="0" name=""/>
        <dsp:cNvSpPr/>
      </dsp:nvSpPr>
      <dsp:spPr>
        <a:xfrm>
          <a:off x="0" y="2418733"/>
          <a:ext cx="3322300" cy="23912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3340" tIns="17780" rIns="53340" bIns="17780" numCol="1" spcCol="1270" anchor="b" anchorCtr="0">
          <a:noAutofit/>
        </a:bodyPr>
        <a:lstStyle/>
        <a:p>
          <a:pPr lvl="0" algn="l" defTabSz="622300">
            <a:lnSpc>
              <a:spcPct val="90000"/>
            </a:lnSpc>
            <a:spcBef>
              <a:spcPct val="0"/>
            </a:spcBef>
            <a:spcAft>
              <a:spcPct val="35000"/>
            </a:spcAft>
          </a:pPr>
          <a:endParaRPr lang="en-US" sz="1400" kern="1200" dirty="0"/>
        </a:p>
      </dsp:txBody>
      <dsp:txXfrm>
        <a:off x="0" y="2418733"/>
        <a:ext cx="3322300" cy="2391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Regular" charset="0"/>
              </a:defRPr>
            </a:lvl1pPr>
          </a:lstStyle>
          <a:p>
            <a:fld id="{5ECAAFF2-D610-4957-B6B0-7D72B266B518}" type="datetimeFigureOut">
              <a:rPr lang="en-US" smtClean="0"/>
              <a:pPr/>
              <a:t>8/1/2017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Regular" charset="0"/>
              </a:defRPr>
            </a:lvl1pPr>
          </a:lstStyle>
          <a:p>
            <a:fld id="{45C73934-D492-4443-9427-018DE5D6DDA5}" type="slidenum">
              <a:rPr lang="en-US" smtClean="0"/>
              <a:pPr/>
              <a:t>‹#›</a:t>
            </a:fld>
            <a:endParaRPr lang="en-US" dirty="0"/>
          </a:p>
        </p:txBody>
      </p:sp>
    </p:spTree>
    <p:extLst>
      <p:ext uri="{BB962C8B-B14F-4D97-AF65-F5344CB8AC3E}">
        <p14:creationId xmlns:p14="http://schemas.microsoft.com/office/powerpoint/2010/main" val="3945539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Regular" charset="0"/>
        <a:ea typeface="+mn-ea"/>
        <a:cs typeface="+mn-cs"/>
      </a:defRPr>
    </a:lvl1pPr>
    <a:lvl2pPr marL="457200" algn="l" defTabSz="914400" rtl="0" eaLnBrk="1" latinLnBrk="0" hangingPunct="1">
      <a:defRPr sz="1200" b="0" i="0" kern="1200">
        <a:solidFill>
          <a:schemeClr val="tx1"/>
        </a:solidFill>
        <a:latin typeface="Open Sans Regular" charset="0"/>
        <a:ea typeface="+mn-ea"/>
        <a:cs typeface="+mn-cs"/>
      </a:defRPr>
    </a:lvl2pPr>
    <a:lvl3pPr marL="914400" algn="l" defTabSz="914400" rtl="0" eaLnBrk="1" latinLnBrk="0" hangingPunct="1">
      <a:defRPr sz="1200" b="0" i="0" kern="1200">
        <a:solidFill>
          <a:schemeClr val="tx1"/>
        </a:solidFill>
        <a:latin typeface="Open Sans Regular" charset="0"/>
        <a:ea typeface="+mn-ea"/>
        <a:cs typeface="+mn-cs"/>
      </a:defRPr>
    </a:lvl3pPr>
    <a:lvl4pPr marL="1371600" algn="l" defTabSz="914400" rtl="0" eaLnBrk="1" latinLnBrk="0" hangingPunct="1">
      <a:defRPr sz="1200" b="0" i="0" kern="1200">
        <a:solidFill>
          <a:schemeClr val="tx1"/>
        </a:solidFill>
        <a:latin typeface="Open Sans Regular" charset="0"/>
        <a:ea typeface="+mn-ea"/>
        <a:cs typeface="+mn-cs"/>
      </a:defRPr>
    </a:lvl4pPr>
    <a:lvl5pPr marL="1828800" algn="l" defTabSz="914400" rtl="0" eaLnBrk="1" latinLnBrk="0" hangingPunct="1">
      <a:defRPr sz="1200" b="0" i="0" kern="1200">
        <a:solidFill>
          <a:schemeClr val="tx1"/>
        </a:solidFill>
        <a:latin typeface="Open Sans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t>2</a:t>
            </a:fld>
            <a:endParaRPr lang="en-US" dirty="0"/>
          </a:p>
        </p:txBody>
      </p:sp>
    </p:spTree>
    <p:extLst>
      <p:ext uri="{BB962C8B-B14F-4D97-AF65-F5344CB8AC3E}">
        <p14:creationId xmlns:p14="http://schemas.microsoft.com/office/powerpoint/2010/main" val="1350676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12770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8456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585212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43704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t>3</a:t>
            </a:fld>
            <a:endParaRPr lang="en-US" dirty="0"/>
          </a:p>
        </p:txBody>
      </p:sp>
    </p:spTree>
    <p:extLst>
      <p:ext uri="{BB962C8B-B14F-4D97-AF65-F5344CB8AC3E}">
        <p14:creationId xmlns:p14="http://schemas.microsoft.com/office/powerpoint/2010/main" val="352250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t>4</a:t>
            </a:fld>
            <a:endParaRPr lang="en-US" dirty="0"/>
          </a:p>
        </p:txBody>
      </p:sp>
    </p:spTree>
    <p:extLst>
      <p:ext uri="{BB962C8B-B14F-4D97-AF65-F5344CB8AC3E}">
        <p14:creationId xmlns:p14="http://schemas.microsoft.com/office/powerpoint/2010/main" val="335211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pPr/>
              <a:t>20</a:t>
            </a:fld>
            <a:endParaRPr lang="en-US" dirty="0"/>
          </a:p>
        </p:txBody>
      </p:sp>
    </p:spTree>
    <p:extLst>
      <p:ext uri="{BB962C8B-B14F-4D97-AF65-F5344CB8AC3E}">
        <p14:creationId xmlns:p14="http://schemas.microsoft.com/office/powerpoint/2010/main" val="1735895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96545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91851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267095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36827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50311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b="0" i="0">
                <a:latin typeface="Open Sans" charset="0"/>
                <a:ea typeface="Open Sans" charset="0"/>
                <a:cs typeface="Open Sans"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0" i="0">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Open Sans Regular" charset="0"/>
              </a:defRPr>
            </a:lvl1pPr>
          </a:lstStyle>
          <a:p>
            <a:fld id="{197C7443-EAE2-4C29-B4BD-B00F07A030A9}" type="datetimeFigureOut">
              <a:rPr lang="en-US" smtClean="0"/>
              <a:pPr/>
              <a:t>8/1/2017</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Open Sans Regular"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Open Sans Regular" charset="0"/>
              </a:defRPr>
            </a:lvl1pPr>
          </a:lstStyle>
          <a:p>
            <a:fld id="{2ED4C3CB-8FCE-4E6E-8BD4-52AFDB958BF7}" type="slidenum">
              <a:rPr lang="en-US" smtClean="0"/>
              <a:pPr/>
              <a:t>‹#›</a:t>
            </a:fld>
            <a:endParaRPr lang="en-US" dirty="0"/>
          </a:p>
        </p:txBody>
      </p:sp>
    </p:spTree>
    <p:extLst>
      <p:ext uri="{BB962C8B-B14F-4D97-AF65-F5344CB8AC3E}">
        <p14:creationId xmlns:p14="http://schemas.microsoft.com/office/powerpoint/2010/main" val="18964196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de Tex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Open Sans" charset="0"/>
                <a:ea typeface="Open Sans" charset="0"/>
                <a:cs typeface="Open Sans" charset="0"/>
              </a:defRPr>
            </a:lvl1pPr>
          </a:lstStyle>
          <a:p>
            <a:pPr lvl="0"/>
            <a:endParaRPr lang="en-US" dirty="0"/>
          </a:p>
        </p:txBody>
      </p:sp>
      <p:sp>
        <p:nvSpPr>
          <p:cNvPr id="11" name="Text Placeholder 9"/>
          <p:cNvSpPr>
            <a:spLocks noGrp="1"/>
          </p:cNvSpPr>
          <p:nvPr>
            <p:ph type="body" sz="quarter" idx="11"/>
          </p:nvPr>
        </p:nvSpPr>
        <p:spPr>
          <a:xfrm>
            <a:off x="531941" y="942806"/>
            <a:ext cx="10984556" cy="305229"/>
          </a:xfrm>
          <a:prstGeom prst="rect">
            <a:avLst/>
          </a:prstGeom>
        </p:spPr>
        <p:txBody>
          <a:bodyPr/>
          <a:lstStyle>
            <a:lvl1pPr marL="0" indent="0">
              <a:buNone/>
              <a:defRPr sz="1400" b="0" i="0">
                <a:solidFill>
                  <a:schemeClr val="bg1">
                    <a:lumMod val="50000"/>
                  </a:schemeClr>
                </a:solidFill>
                <a:latin typeface="Open Sans Light" charset="0"/>
              </a:defRPr>
            </a:lvl1pPr>
          </a:lstStyle>
          <a:p>
            <a:pPr lvl="0"/>
            <a:endParaRPr lang="en-US" dirty="0"/>
          </a:p>
        </p:txBody>
      </p:sp>
      <p:sp>
        <p:nvSpPr>
          <p:cNvPr id="7" name="Content Placeholder 2"/>
          <p:cNvSpPr>
            <a:spLocks noGrp="1"/>
          </p:cNvSpPr>
          <p:nvPr>
            <p:ph idx="1"/>
          </p:nvPr>
        </p:nvSpPr>
        <p:spPr>
          <a:xfrm>
            <a:off x="457199" y="1600200"/>
            <a:ext cx="11059297" cy="4525963"/>
          </a:xfrm>
          <a:prstGeom prst="rect">
            <a:avLst/>
          </a:prstGeom>
        </p:spPr>
        <p:txBody>
          <a:bodyPr/>
          <a:lstStyle>
            <a:lvl1pPr>
              <a:defRPr b="0" i="0">
                <a:latin typeface="Open Sans" charset="0"/>
                <a:ea typeface="Open Sans" charset="0"/>
                <a:cs typeface="Open Sans" charset="0"/>
              </a:defRPr>
            </a:lvl1pPr>
            <a:lvl2pPr>
              <a:defRPr b="0" i="0">
                <a:latin typeface="Open Sans" charset="0"/>
                <a:ea typeface="Open Sans" charset="0"/>
                <a:cs typeface="Open Sans" charset="0"/>
              </a:defRPr>
            </a:lvl2pPr>
          </a:lstStyle>
          <a:p>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2420635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38200" y="1857375"/>
            <a:ext cx="10515600" cy="4375150"/>
          </a:xfrm>
          <a:prstGeom prst="rect">
            <a:avLst/>
          </a:prstGeom>
        </p:spPr>
        <p:txBody>
          <a:bodyPr/>
          <a:lstStyle>
            <a:lvl1pPr>
              <a:defRPr sz="3600" b="0" i="0">
                <a:latin typeface="Open Sans Light" charset="0"/>
                <a:ea typeface="Open Sans Light" charset="0"/>
                <a:cs typeface="Open Sans Light" charset="0"/>
              </a:defRPr>
            </a:lvl1pPr>
            <a:lvl2pPr>
              <a:defRPr sz="3200" b="0" i="0">
                <a:latin typeface="Open Sans Light" charset="0"/>
                <a:ea typeface="Open Sans Light" charset="0"/>
                <a:cs typeface="Open Sans Light" charset="0"/>
              </a:defRPr>
            </a:lvl2pPr>
            <a:lvl3pPr>
              <a:defRPr sz="2800" b="0" i="0">
                <a:latin typeface="Open Sans Light" charset="0"/>
                <a:ea typeface="Open Sans Light" charset="0"/>
                <a:cs typeface="Open Sans Light" charset="0"/>
              </a:defRPr>
            </a:lvl3pPr>
            <a:lvl4pPr>
              <a:defRPr sz="2400" b="0" i="0">
                <a:latin typeface="Open Sans Light" charset="0"/>
                <a:ea typeface="Open Sans Light" charset="0"/>
                <a:cs typeface="Open Sans Light" charset="0"/>
              </a:defRPr>
            </a:lvl4pPr>
            <a:lvl5pPr>
              <a:defRPr sz="24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p:cNvSpPr>
            <a:spLocks noGrp="1"/>
          </p:cNvSpPr>
          <p:nvPr>
            <p:ph type="body" sz="quarter" idx="11"/>
          </p:nvPr>
        </p:nvSpPr>
        <p:spPr>
          <a:xfrm>
            <a:off x="507226" y="382630"/>
            <a:ext cx="11009271" cy="642938"/>
          </a:xfrm>
          <a:prstGeom prst="rect">
            <a:avLst/>
          </a:prstGeom>
        </p:spPr>
        <p:txBody>
          <a:bodyPr/>
          <a:lstStyle>
            <a:lvl1pPr marL="0" indent="0">
              <a:buNone/>
              <a:defRPr sz="4000" b="0" i="0">
                <a:latin typeface="Open Sans Light" charset="0"/>
                <a:ea typeface="Open Sans Light" charset="0"/>
                <a:cs typeface="Open Sans Light" charset="0"/>
              </a:defRPr>
            </a:lvl1pPr>
          </a:lstStyle>
          <a:p>
            <a:r>
              <a:rPr lang="en-US" dirty="0" err="1"/>
              <a:t>Chart</a:t>
            </a:r>
            <a:r>
              <a:rPr lang="en-US" dirty="0" err="1">
                <a:solidFill>
                  <a:srgbClr val="A1BB22"/>
                </a:solidFill>
                <a:latin typeface="Lato Light" panose="020F0402020204030203" pitchFamily="34" charset="0"/>
              </a:rPr>
              <a:t>Sample</a:t>
            </a:r>
            <a:endParaRPr lang="en-US" dirty="0">
              <a:solidFill>
                <a:srgbClr val="A1BB22"/>
              </a:solidFill>
              <a:latin typeface="Lato Light" panose="020F0402020204030203" pitchFamily="34" charset="0"/>
              <a:cs typeface="Lato Light" panose="020F0402020204030203" pitchFamily="34" charset="0"/>
            </a:endParaRPr>
          </a:p>
        </p:txBody>
      </p:sp>
      <p:sp>
        <p:nvSpPr>
          <p:cNvPr id="6" name="Text Placeholder 6"/>
          <p:cNvSpPr>
            <a:spLocks noGrp="1"/>
          </p:cNvSpPr>
          <p:nvPr>
            <p:ph type="body" sz="quarter" idx="12"/>
          </p:nvPr>
        </p:nvSpPr>
        <p:spPr>
          <a:xfrm>
            <a:off x="531941" y="942806"/>
            <a:ext cx="10984556" cy="305229"/>
          </a:xfrm>
          <a:prstGeom prst="rect">
            <a:avLst/>
          </a:prstGeom>
        </p:spPr>
        <p:txBody>
          <a:bodyPr/>
          <a:lstStyle>
            <a:lvl1pPr marL="0" indent="0">
              <a:buNone/>
              <a:defRPr sz="2400" b="0" i="0">
                <a:latin typeface="Open Sans Light" charset="0"/>
                <a:ea typeface="Open Sans Light" charset="0"/>
                <a:cs typeface="Open Sans Light" charset="0"/>
              </a:defRPr>
            </a:lvl1pPr>
          </a:lstStyle>
          <a:p>
            <a:r>
              <a:rPr lang="en-US" dirty="0"/>
              <a:t>Your subtitle goes here</a:t>
            </a:r>
          </a:p>
        </p:txBody>
      </p:sp>
      <p:sp>
        <p:nvSpPr>
          <p:cNvPr id="7" name="Rectangle 6"/>
          <p:cNvSpPr/>
          <p:nvPr userDrawn="1"/>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cxnSp>
        <p:nvCxnSpPr>
          <p:cNvPr id="8" name="Straight Connector 7"/>
          <p:cNvCxnSpPr/>
          <p:nvPr userDrawn="1"/>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sp>
        <p:nvSpPr>
          <p:cNvPr id="10" name="Rectangle 9"/>
          <p:cNvSpPr/>
          <p:nvPr userDrawn="1"/>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sp>
        <p:nvSpPr>
          <p:cNvPr id="11" name="Rectangle 10"/>
          <p:cNvSpPr/>
          <p:nvPr userDrawn="1"/>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sp>
        <p:nvSpPr>
          <p:cNvPr id="12" name="Rectangle 11"/>
          <p:cNvSpPr/>
          <p:nvPr userDrawn="1"/>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sp>
        <p:nvSpPr>
          <p:cNvPr id="13" name="TextBox 12"/>
          <p:cNvSpPr txBox="1"/>
          <p:nvPr userDrawn="1"/>
        </p:nvSpPr>
        <p:spPr>
          <a:xfrm>
            <a:off x="8043585" y="6512928"/>
            <a:ext cx="3952290" cy="276999"/>
          </a:xfrm>
          <a:prstGeom prst="rect">
            <a:avLst/>
          </a:prstGeom>
          <a:noFill/>
        </p:spPr>
        <p:txBody>
          <a:bodyPr wrap="square" rtlCol="0">
            <a:spAutoFit/>
          </a:bodyPr>
          <a:lstStyle/>
          <a:p>
            <a:pPr algn="r"/>
            <a:r>
              <a:rPr lang="en-US" sz="1200" b="0" i="0" dirty="0" err="1">
                <a:solidFill>
                  <a:prstClr val="white">
                    <a:lumMod val="75000"/>
                  </a:prstClr>
                </a:solidFill>
                <a:latin typeface="Open Sans Light" charset="0"/>
                <a:ea typeface="Open Sans Light" charset="0"/>
                <a:cs typeface="Open Sans Light" charset="0"/>
              </a:rPr>
              <a:t>www.nahu.org</a:t>
            </a:r>
            <a:endParaRPr lang="en-US" sz="1200" b="0" i="0" dirty="0">
              <a:solidFill>
                <a:prstClr val="white">
                  <a:lumMod val="75000"/>
                </a:prstClr>
              </a:solidFill>
              <a:latin typeface="Open Sans Light" charset="0"/>
              <a:ea typeface="Open Sans Light" charset="0"/>
              <a:cs typeface="Open Sans Light" charset="0"/>
            </a:endParaRPr>
          </a:p>
        </p:txBody>
      </p:sp>
      <p:grpSp>
        <p:nvGrpSpPr>
          <p:cNvPr id="14" name="Group 13"/>
          <p:cNvGrpSpPr/>
          <p:nvPr userDrawn="1"/>
        </p:nvGrpSpPr>
        <p:grpSpPr>
          <a:xfrm>
            <a:off x="455000" y="491056"/>
            <a:ext cx="45720" cy="675713"/>
            <a:chOff x="455000" y="491056"/>
            <a:chExt cx="45720" cy="675713"/>
          </a:xfrm>
        </p:grpSpPr>
        <p:sp>
          <p:nvSpPr>
            <p:cNvPr id="15" name="Rectangle 14"/>
            <p:cNvSpPr/>
            <p:nvPr userDrawn="1"/>
          </p:nvSpPr>
          <p:spPr>
            <a:xfrm>
              <a:off x="455001" y="491056"/>
              <a:ext cx="45719" cy="675713"/>
            </a:xfrm>
            <a:prstGeom prst="rect">
              <a:avLst/>
            </a:prstGeom>
            <a:solidFill>
              <a:srgbClr val="9BB8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sp>
          <p:nvSpPr>
            <p:cNvPr id="16" name="Rectangle 15"/>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grpSp>
    </p:spTree>
    <p:extLst>
      <p:ext uri="{BB962C8B-B14F-4D97-AF65-F5344CB8AC3E}">
        <p14:creationId xmlns:p14="http://schemas.microsoft.com/office/powerpoint/2010/main" val="11155464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846667"/>
            <a:ext cx="11582400" cy="570971"/>
          </a:xfrm>
          <a:prstGeom prst="rect">
            <a:avLst/>
          </a:prstGeom>
        </p:spPr>
        <p:txBody>
          <a:bodyPr/>
          <a:lstStyle>
            <a:lvl1pPr>
              <a:defRPr b="0" i="0">
                <a:latin typeface="Open Sans" charset="0"/>
                <a:ea typeface="Open Sans" charset="0"/>
                <a:cs typeface="Open Sans"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b="0" i="0">
                <a:latin typeface="Open Sans" charset="0"/>
                <a:ea typeface="Open Sans" charset="0"/>
                <a:cs typeface="Open Sans" charset="0"/>
              </a:defRPr>
            </a:lvl1pPr>
            <a:lvl2pPr>
              <a:defRPr b="0" i="0">
                <a:latin typeface="Open Sans" charset="0"/>
                <a:ea typeface="Open Sans" charset="0"/>
                <a:cs typeface="Open Sans" charset="0"/>
              </a:defRPr>
            </a:lvl2pPr>
            <a:lvl3pPr>
              <a:defRPr b="0" i="0">
                <a:latin typeface="Open Sans" charset="0"/>
                <a:ea typeface="Open Sans" charset="0"/>
                <a:cs typeface="Open Sans" charset="0"/>
              </a:defRPr>
            </a:lvl3pPr>
            <a:lvl4pPr>
              <a:defRPr b="0" i="0">
                <a:latin typeface="Open Sans" charset="0"/>
                <a:ea typeface="Open Sans" charset="0"/>
                <a:cs typeface="Open Sans" charset="0"/>
              </a:defRPr>
            </a:lvl4pPr>
            <a:lvl5pPr>
              <a:defRPr b="0" i="0">
                <a:latin typeface="Open Sans" charset="0"/>
                <a:ea typeface="Open Sans" charset="0"/>
                <a:cs typeface="Open Sa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b="0" i="0">
                <a:latin typeface="Open Sans Regular" charset="0"/>
              </a:defRPr>
            </a:lvl1pPr>
          </a:lstStyle>
          <a:p>
            <a:pPr>
              <a:defRPr/>
            </a:pPr>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b="0" i="0">
                <a:latin typeface="Open Sans Regular" charset="0"/>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b="0" i="0">
                <a:latin typeface="Open Sans Regular" charset="0"/>
              </a:defRPr>
            </a:lvl1pPr>
          </a:lstStyle>
          <a:p>
            <a:pPr>
              <a:defRPr/>
            </a:pPr>
            <a:fld id="{75B4FB88-8E05-4914-B938-373E97D50B72}" type="slidenum">
              <a:rPr lang="en-US" smtClean="0"/>
              <a:pPr>
                <a:defRPr/>
              </a:pPr>
              <a:t>‹#›</a:t>
            </a:fld>
            <a:endParaRPr lang="en-US" dirty="0"/>
          </a:p>
        </p:txBody>
      </p:sp>
    </p:spTree>
    <p:extLst>
      <p:ext uri="{BB962C8B-B14F-4D97-AF65-F5344CB8AC3E}">
        <p14:creationId xmlns:p14="http://schemas.microsoft.com/office/powerpoint/2010/main" val="9256212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Open Sans" charset="0"/>
                <a:ea typeface="Open Sans" charset="0"/>
                <a:cs typeface="Open Sans" charset="0"/>
              </a:defRPr>
            </a:lvl1pPr>
          </a:lstStyle>
          <a:p>
            <a:pPr lvl="0"/>
            <a:endParaRPr lang="en-US" dirty="0"/>
          </a:p>
        </p:txBody>
      </p:sp>
      <p:sp>
        <p:nvSpPr>
          <p:cNvPr id="11" name="Text Placeholder 9"/>
          <p:cNvSpPr>
            <a:spLocks noGrp="1"/>
          </p:cNvSpPr>
          <p:nvPr>
            <p:ph type="body" sz="quarter" idx="11"/>
          </p:nvPr>
        </p:nvSpPr>
        <p:spPr>
          <a:xfrm>
            <a:off x="531940" y="942806"/>
            <a:ext cx="10984557" cy="305229"/>
          </a:xfrm>
          <a:prstGeom prst="rect">
            <a:avLst/>
          </a:prstGeom>
        </p:spPr>
        <p:txBody>
          <a:bodyPr/>
          <a:lstStyle>
            <a:lvl1pPr marL="0" indent="0">
              <a:buNone/>
              <a:defRPr sz="1400" b="0" i="0">
                <a:solidFill>
                  <a:schemeClr val="bg1">
                    <a:lumMod val="50000"/>
                  </a:schemeClr>
                </a:solidFill>
                <a:latin typeface="Open Sans Light" charset="0"/>
                <a:ea typeface="Open Sans Light" charset="0"/>
                <a:cs typeface="Open Sans Light" charset="0"/>
              </a:defRPr>
            </a:lvl1pPr>
          </a:lstStyle>
          <a:p>
            <a:pPr lvl="0"/>
            <a:endParaRPr lang="en-US" dirty="0"/>
          </a:p>
        </p:txBody>
      </p:sp>
    </p:spTree>
    <p:extLst>
      <p:ext uri="{BB962C8B-B14F-4D97-AF65-F5344CB8AC3E}">
        <p14:creationId xmlns:p14="http://schemas.microsoft.com/office/powerpoint/2010/main" val="20362877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Open Sans" charset="0"/>
                <a:ea typeface="Open Sans" charset="0"/>
                <a:cs typeface="Open Sans" charset="0"/>
              </a:defRPr>
            </a:lvl1pPr>
          </a:lstStyle>
          <a:p>
            <a:pPr lvl="0"/>
            <a:endParaRPr lang="en-US" dirty="0"/>
          </a:p>
        </p:txBody>
      </p:sp>
      <p:sp>
        <p:nvSpPr>
          <p:cNvPr id="11" name="Text Placeholder 9"/>
          <p:cNvSpPr>
            <a:spLocks noGrp="1"/>
          </p:cNvSpPr>
          <p:nvPr>
            <p:ph type="body" sz="quarter" idx="11"/>
          </p:nvPr>
        </p:nvSpPr>
        <p:spPr>
          <a:xfrm>
            <a:off x="531940" y="942806"/>
            <a:ext cx="10984557" cy="305229"/>
          </a:xfrm>
          <a:prstGeom prst="rect">
            <a:avLst/>
          </a:prstGeom>
        </p:spPr>
        <p:txBody>
          <a:bodyPr/>
          <a:lstStyle>
            <a:lvl1pPr marL="0" indent="0">
              <a:buNone/>
              <a:defRPr sz="1400" b="0" i="0">
                <a:solidFill>
                  <a:schemeClr val="bg1">
                    <a:lumMod val="50000"/>
                  </a:schemeClr>
                </a:solidFill>
                <a:latin typeface="Open Sans Light" charset="0"/>
              </a:defRPr>
            </a:lvl1pPr>
          </a:lstStyle>
          <a:p>
            <a:pPr lvl="0"/>
            <a:endParaRPr lang="en-US" dirty="0"/>
          </a:p>
        </p:txBody>
      </p:sp>
    </p:spTree>
    <p:extLst>
      <p:ext uri="{BB962C8B-B14F-4D97-AF65-F5344CB8AC3E}">
        <p14:creationId xmlns:p14="http://schemas.microsoft.com/office/powerpoint/2010/main" val="194704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6299200" cy="6858000"/>
          </a:xfrm>
          <a:prstGeom prst="rect">
            <a:avLst/>
          </a:prstGeom>
        </p:spPr>
        <p:txBody>
          <a:bodyPr/>
          <a:lstStyle>
            <a:lvl1pPr marL="0" indent="0">
              <a:buNone/>
              <a:defRPr b="0" i="0" baseline="0">
                <a:solidFill>
                  <a:schemeClr val="bg1">
                    <a:lumMod val="85000"/>
                  </a:schemeClr>
                </a:solidFill>
                <a:latin typeface="Open Sans Regular" charset="0"/>
              </a:defRPr>
            </a:lvl1pPr>
          </a:lstStyle>
          <a:p>
            <a:r>
              <a:rPr lang="en-US" dirty="0"/>
              <a:t>Insert your picture here</a:t>
            </a:r>
          </a:p>
        </p:txBody>
      </p:sp>
    </p:spTree>
    <p:extLst>
      <p:ext uri="{BB962C8B-B14F-4D97-AF65-F5344CB8AC3E}">
        <p14:creationId xmlns:p14="http://schemas.microsoft.com/office/powerpoint/2010/main" val="34786399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Open Sans" charset="0"/>
                <a:ea typeface="Open Sans" charset="0"/>
                <a:cs typeface="Open Sans" charset="0"/>
              </a:defRPr>
            </a:lvl1pPr>
          </a:lstStyle>
          <a:p>
            <a:pPr lvl="0"/>
            <a:endParaRPr lang="en-US" dirty="0"/>
          </a:p>
        </p:txBody>
      </p:sp>
      <p:sp>
        <p:nvSpPr>
          <p:cNvPr id="11" name="Text Placeholder 9"/>
          <p:cNvSpPr>
            <a:spLocks noGrp="1"/>
          </p:cNvSpPr>
          <p:nvPr>
            <p:ph type="body" sz="quarter" idx="11"/>
          </p:nvPr>
        </p:nvSpPr>
        <p:spPr>
          <a:xfrm>
            <a:off x="531940" y="942806"/>
            <a:ext cx="10984557" cy="305229"/>
          </a:xfrm>
          <a:prstGeom prst="rect">
            <a:avLst/>
          </a:prstGeom>
        </p:spPr>
        <p:txBody>
          <a:bodyPr/>
          <a:lstStyle>
            <a:lvl1pPr marL="0" indent="0">
              <a:buNone/>
              <a:defRPr sz="1400" b="0" i="0">
                <a:solidFill>
                  <a:schemeClr val="bg1">
                    <a:lumMod val="50000"/>
                  </a:schemeClr>
                </a:solidFill>
                <a:latin typeface="Open Sans Light" charset="0"/>
                <a:ea typeface="Open Sans Light" charset="0"/>
                <a:cs typeface="Open Sans Light" charset="0"/>
              </a:defRPr>
            </a:lvl1pPr>
          </a:lstStyle>
          <a:p>
            <a:pPr lvl="0"/>
            <a:endParaRPr lang="en-US" dirty="0"/>
          </a:p>
        </p:txBody>
      </p:sp>
    </p:spTree>
    <p:extLst>
      <p:ext uri="{BB962C8B-B14F-4D97-AF65-F5344CB8AC3E}">
        <p14:creationId xmlns:p14="http://schemas.microsoft.com/office/powerpoint/2010/main" val="4234244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Open Sans" charset="0"/>
                <a:ea typeface="Open Sans" charset="0"/>
                <a:cs typeface="Open Sans" charset="0"/>
              </a:defRPr>
            </a:lvl1pPr>
          </a:lstStyle>
          <a:p>
            <a:pPr lvl="0"/>
            <a:endParaRPr lang="en-US" dirty="0"/>
          </a:p>
        </p:txBody>
      </p:sp>
      <p:sp>
        <p:nvSpPr>
          <p:cNvPr id="11" name="Text Placeholder 9"/>
          <p:cNvSpPr>
            <a:spLocks noGrp="1"/>
          </p:cNvSpPr>
          <p:nvPr>
            <p:ph type="body" sz="quarter" idx="11"/>
          </p:nvPr>
        </p:nvSpPr>
        <p:spPr>
          <a:xfrm>
            <a:off x="531940" y="942806"/>
            <a:ext cx="10984557" cy="305229"/>
          </a:xfrm>
          <a:prstGeom prst="rect">
            <a:avLst/>
          </a:prstGeom>
        </p:spPr>
        <p:txBody>
          <a:bodyPr/>
          <a:lstStyle>
            <a:lvl1pPr marL="0" indent="0">
              <a:buNone/>
              <a:defRPr sz="1400" b="0" i="0">
                <a:solidFill>
                  <a:schemeClr val="bg1">
                    <a:lumMod val="50000"/>
                  </a:schemeClr>
                </a:solidFill>
                <a:latin typeface="Open Sans Light" charset="0"/>
              </a:defRPr>
            </a:lvl1pPr>
          </a:lstStyle>
          <a:p>
            <a:pPr lvl="0"/>
            <a:endParaRPr lang="en-US" dirty="0"/>
          </a:p>
        </p:txBody>
      </p:sp>
    </p:spTree>
    <p:extLst>
      <p:ext uri="{BB962C8B-B14F-4D97-AF65-F5344CB8AC3E}">
        <p14:creationId xmlns:p14="http://schemas.microsoft.com/office/powerpoint/2010/main" val="42302114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Col Tex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Open Sans" charset="0"/>
                <a:ea typeface="Open Sans" charset="0"/>
                <a:cs typeface="Open Sans" charset="0"/>
              </a:defRPr>
            </a:lvl1pPr>
          </a:lstStyle>
          <a:p>
            <a:pPr lvl="0"/>
            <a:endParaRPr lang="en-US" dirty="0"/>
          </a:p>
        </p:txBody>
      </p:sp>
      <p:sp>
        <p:nvSpPr>
          <p:cNvPr id="11" name="Text Placeholder 9"/>
          <p:cNvSpPr>
            <a:spLocks noGrp="1"/>
          </p:cNvSpPr>
          <p:nvPr>
            <p:ph type="body" sz="quarter" idx="11"/>
          </p:nvPr>
        </p:nvSpPr>
        <p:spPr>
          <a:xfrm>
            <a:off x="531941" y="942806"/>
            <a:ext cx="10984556" cy="305229"/>
          </a:xfrm>
          <a:prstGeom prst="rect">
            <a:avLst/>
          </a:prstGeom>
        </p:spPr>
        <p:txBody>
          <a:bodyPr/>
          <a:lstStyle>
            <a:lvl1pPr marL="0" indent="0">
              <a:buNone/>
              <a:defRPr sz="1400" b="0" i="0">
                <a:solidFill>
                  <a:schemeClr val="bg1">
                    <a:lumMod val="50000"/>
                  </a:schemeClr>
                </a:solidFill>
                <a:latin typeface="Open Sans Light" charset="0"/>
              </a:defRPr>
            </a:lvl1pPr>
          </a:lstStyle>
          <a:p>
            <a:pPr lvl="0"/>
            <a:endParaRPr lang="en-US" dirty="0"/>
          </a:p>
        </p:txBody>
      </p:sp>
      <p:sp>
        <p:nvSpPr>
          <p:cNvPr id="3" name="Content Placeholder 2"/>
          <p:cNvSpPr>
            <a:spLocks noGrp="1"/>
          </p:cNvSpPr>
          <p:nvPr>
            <p:ph sz="quarter" idx="12"/>
          </p:nvPr>
        </p:nvSpPr>
        <p:spPr>
          <a:xfrm>
            <a:off x="531939" y="2005873"/>
            <a:ext cx="10984557" cy="4127500"/>
          </a:xfrm>
          <a:prstGeom prst="rect">
            <a:avLst/>
          </a:prstGeom>
        </p:spPr>
        <p:txBody>
          <a:bodyPr numCol="2" spcCol="365760"/>
          <a:lstStyle>
            <a:lvl1pPr marL="0" indent="0" algn="just">
              <a:buNone/>
              <a:defRPr sz="1600" b="0" i="0">
                <a:solidFill>
                  <a:schemeClr val="tx1">
                    <a:lumMod val="75000"/>
                    <a:lumOff val="25000"/>
                  </a:schemeClr>
                </a:solidFill>
                <a:latin typeface="Open Sans" charset="0"/>
                <a:ea typeface="Open Sans" charset="0"/>
                <a:cs typeface="Open Sans" charset="0"/>
              </a:defRPr>
            </a:lvl1pPr>
            <a:lvl2pPr marL="457200" indent="0" algn="just">
              <a:buNone/>
              <a:defRPr sz="1600">
                <a:solidFill>
                  <a:schemeClr val="tx1">
                    <a:lumMod val="75000"/>
                    <a:lumOff val="25000"/>
                  </a:schemeClr>
                </a:solidFill>
                <a:latin typeface="Lato" panose="020F0502020204030203" pitchFamily="34" charset="0"/>
              </a:defRPr>
            </a:lvl2pPr>
            <a:lvl3pPr marL="914400" indent="0" algn="just">
              <a:buNone/>
              <a:defRPr sz="1600">
                <a:solidFill>
                  <a:schemeClr val="tx1">
                    <a:lumMod val="75000"/>
                    <a:lumOff val="25000"/>
                  </a:schemeClr>
                </a:solidFill>
                <a:latin typeface="Lato" panose="020F0502020204030203" pitchFamily="34" charset="0"/>
              </a:defRPr>
            </a:lvl3pPr>
            <a:lvl4pPr marL="1371600" indent="0" algn="just">
              <a:buNone/>
              <a:defRPr sz="1600">
                <a:solidFill>
                  <a:schemeClr val="tx1">
                    <a:lumMod val="75000"/>
                    <a:lumOff val="25000"/>
                  </a:schemeClr>
                </a:solidFill>
                <a:latin typeface="Lato" panose="020F0502020204030203" pitchFamily="34" charset="0"/>
              </a:defRPr>
            </a:lvl4pPr>
            <a:lvl5pPr marL="1828800" indent="0" algn="just">
              <a:buNone/>
              <a:defRPr sz="1600">
                <a:solidFill>
                  <a:schemeClr val="tx1">
                    <a:lumMod val="75000"/>
                    <a:lumOff val="25000"/>
                  </a:schemeClr>
                </a:solidFill>
                <a:latin typeface="Lato" panose="020F0502020204030203" pitchFamily="34" charset="0"/>
              </a:defRPr>
            </a:lvl5pPr>
          </a:lstStyle>
          <a:p>
            <a:pPr lvl="0"/>
            <a:endParaRPr lang="en-US" dirty="0"/>
          </a:p>
        </p:txBody>
      </p:sp>
      <p:sp>
        <p:nvSpPr>
          <p:cNvPr id="6" name="Content Placeholder 2"/>
          <p:cNvSpPr>
            <a:spLocks noGrp="1"/>
          </p:cNvSpPr>
          <p:nvPr>
            <p:ph sz="quarter" idx="13"/>
          </p:nvPr>
        </p:nvSpPr>
        <p:spPr>
          <a:xfrm>
            <a:off x="531939" y="1402454"/>
            <a:ext cx="10984557" cy="572570"/>
          </a:xfrm>
          <a:prstGeom prst="rect">
            <a:avLst/>
          </a:prstGeom>
        </p:spPr>
        <p:txBody>
          <a:bodyPr/>
          <a:lstStyle>
            <a:lvl1pPr marL="0" indent="0">
              <a:buNone/>
              <a:defRPr sz="1600" b="0" i="0">
                <a:solidFill>
                  <a:schemeClr val="tx1">
                    <a:lumMod val="75000"/>
                    <a:lumOff val="25000"/>
                  </a:schemeClr>
                </a:solidFill>
                <a:latin typeface="Open Sans" charset="0"/>
                <a:ea typeface="Open Sans" charset="0"/>
                <a:cs typeface="Open Sans"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37742339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 Tex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Open Sans" charset="0"/>
                <a:ea typeface="Open Sans" charset="0"/>
                <a:cs typeface="Open Sans" charset="0"/>
              </a:defRPr>
            </a:lvl1pPr>
          </a:lstStyle>
          <a:p>
            <a:pPr lvl="0"/>
            <a:endParaRPr lang="en-US" dirty="0"/>
          </a:p>
        </p:txBody>
      </p:sp>
      <p:sp>
        <p:nvSpPr>
          <p:cNvPr id="11" name="Text Placeholder 9"/>
          <p:cNvSpPr>
            <a:spLocks noGrp="1"/>
          </p:cNvSpPr>
          <p:nvPr>
            <p:ph type="body" sz="quarter" idx="11"/>
          </p:nvPr>
        </p:nvSpPr>
        <p:spPr>
          <a:xfrm>
            <a:off x="531941" y="942806"/>
            <a:ext cx="10984556" cy="305229"/>
          </a:xfrm>
          <a:prstGeom prst="rect">
            <a:avLst/>
          </a:prstGeom>
        </p:spPr>
        <p:txBody>
          <a:bodyPr/>
          <a:lstStyle>
            <a:lvl1pPr marL="0" indent="0">
              <a:buNone/>
              <a:defRPr sz="1400" b="0" i="0">
                <a:solidFill>
                  <a:schemeClr val="bg1">
                    <a:lumMod val="50000"/>
                  </a:schemeClr>
                </a:solidFill>
                <a:latin typeface="Open Sans Light" charset="0"/>
              </a:defRPr>
            </a:lvl1pPr>
          </a:lstStyle>
          <a:p>
            <a:pPr lvl="0"/>
            <a:endParaRPr lang="en-US" dirty="0"/>
          </a:p>
        </p:txBody>
      </p:sp>
      <p:sp>
        <p:nvSpPr>
          <p:cNvPr id="3" name="Content Placeholder 2"/>
          <p:cNvSpPr>
            <a:spLocks noGrp="1"/>
          </p:cNvSpPr>
          <p:nvPr>
            <p:ph sz="quarter" idx="12"/>
          </p:nvPr>
        </p:nvSpPr>
        <p:spPr>
          <a:xfrm>
            <a:off x="531939" y="2005873"/>
            <a:ext cx="10984557" cy="4127500"/>
          </a:xfrm>
          <a:prstGeom prst="rect">
            <a:avLst/>
          </a:prstGeom>
        </p:spPr>
        <p:txBody>
          <a:bodyPr numCol="3" spcCol="365760"/>
          <a:lstStyle>
            <a:lvl1pPr marL="0" indent="0" algn="just">
              <a:buNone/>
              <a:defRPr sz="1600" b="0" i="0">
                <a:solidFill>
                  <a:schemeClr val="tx1">
                    <a:lumMod val="75000"/>
                    <a:lumOff val="25000"/>
                  </a:schemeClr>
                </a:solidFill>
                <a:latin typeface="Open Sans Regular" charset="0"/>
              </a:defRPr>
            </a:lvl1pPr>
            <a:lvl2pPr marL="457200" indent="0" algn="just">
              <a:buNone/>
              <a:defRPr sz="1600">
                <a:solidFill>
                  <a:schemeClr val="tx1">
                    <a:lumMod val="75000"/>
                    <a:lumOff val="25000"/>
                  </a:schemeClr>
                </a:solidFill>
                <a:latin typeface="Lato" panose="020F0502020204030203" pitchFamily="34" charset="0"/>
              </a:defRPr>
            </a:lvl2pPr>
            <a:lvl3pPr marL="914400" indent="0" algn="just">
              <a:buNone/>
              <a:defRPr sz="1600">
                <a:solidFill>
                  <a:schemeClr val="tx1">
                    <a:lumMod val="75000"/>
                    <a:lumOff val="25000"/>
                  </a:schemeClr>
                </a:solidFill>
                <a:latin typeface="Lato" panose="020F0502020204030203" pitchFamily="34" charset="0"/>
              </a:defRPr>
            </a:lvl3pPr>
            <a:lvl4pPr marL="1371600" indent="0" algn="just">
              <a:buNone/>
              <a:defRPr sz="1600">
                <a:solidFill>
                  <a:schemeClr val="tx1">
                    <a:lumMod val="75000"/>
                    <a:lumOff val="25000"/>
                  </a:schemeClr>
                </a:solidFill>
                <a:latin typeface="Lato" panose="020F0502020204030203" pitchFamily="34" charset="0"/>
              </a:defRPr>
            </a:lvl4pPr>
            <a:lvl5pPr marL="1828800" indent="0" algn="just">
              <a:buNone/>
              <a:defRPr sz="1600">
                <a:solidFill>
                  <a:schemeClr val="tx1">
                    <a:lumMod val="75000"/>
                    <a:lumOff val="25000"/>
                  </a:schemeClr>
                </a:solidFill>
                <a:latin typeface="Lato" panose="020F0502020204030203" pitchFamily="34" charset="0"/>
              </a:defRPr>
            </a:lvl5pPr>
          </a:lstStyle>
          <a:p>
            <a:pPr lvl="0"/>
            <a:endParaRPr lang="en-US" dirty="0"/>
          </a:p>
        </p:txBody>
      </p:sp>
      <p:sp>
        <p:nvSpPr>
          <p:cNvPr id="6" name="Content Placeholder 2"/>
          <p:cNvSpPr>
            <a:spLocks noGrp="1"/>
          </p:cNvSpPr>
          <p:nvPr>
            <p:ph sz="quarter" idx="13"/>
          </p:nvPr>
        </p:nvSpPr>
        <p:spPr>
          <a:xfrm>
            <a:off x="531939" y="1402454"/>
            <a:ext cx="10984557" cy="572570"/>
          </a:xfrm>
          <a:prstGeom prst="rect">
            <a:avLst/>
          </a:prstGeom>
        </p:spPr>
        <p:txBody>
          <a:bodyPr/>
          <a:lstStyle>
            <a:lvl1pPr marL="0" indent="0">
              <a:buNone/>
              <a:defRPr sz="1600" b="0" i="0">
                <a:solidFill>
                  <a:schemeClr val="tx1">
                    <a:lumMod val="75000"/>
                    <a:lumOff val="25000"/>
                  </a:schemeClr>
                </a:solidFill>
                <a:latin typeface="Open Sans Regular"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2162621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846667"/>
            <a:ext cx="11582400" cy="570971"/>
          </a:xfrm>
          <a:prstGeom prst="rect">
            <a:avLst/>
          </a:prstGeom>
        </p:spPr>
        <p:txBody>
          <a:bodyPr/>
          <a:lstStyle>
            <a:lvl1pPr>
              <a:defRPr b="0" i="0">
                <a:latin typeface="Open Sans" charset="0"/>
                <a:ea typeface="Open Sans" charset="0"/>
                <a:cs typeface="Open Sans"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b="0" i="0">
                <a:latin typeface="Open Sans Regular" charset="0"/>
              </a:defRPr>
            </a:lvl1pPr>
            <a:lvl2pPr>
              <a:defRPr b="0" i="0">
                <a:latin typeface="Open Sans Regular" charset="0"/>
              </a:defRPr>
            </a:lvl2pPr>
            <a:lvl3pPr>
              <a:defRPr b="0" i="0">
                <a:latin typeface="Open Sans Regular" charset="0"/>
              </a:defRPr>
            </a:lvl3pPr>
            <a:lvl4pPr>
              <a:defRPr b="0" i="0">
                <a:latin typeface="Open Sans Regular" charset="0"/>
              </a:defRPr>
            </a:lvl4pPr>
            <a:lvl5pPr>
              <a:defRPr b="0" i="0">
                <a:latin typeface="Open Sans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b="0" i="0">
                <a:latin typeface="Open Sans Regular" charset="0"/>
              </a:defRPr>
            </a:lvl1pPr>
          </a:lstStyle>
          <a:p>
            <a:pPr>
              <a:defRPr/>
            </a:pPr>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b="0" i="0">
                <a:latin typeface="Open Sans Regular" charset="0"/>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b="0" i="0">
                <a:latin typeface="Open Sans Regular" charset="0"/>
              </a:defRPr>
            </a:lvl1pPr>
          </a:lstStyle>
          <a:p>
            <a:pPr>
              <a:defRPr/>
            </a:pPr>
            <a:fld id="{75B4FB88-8E05-4914-B938-373E97D50B72}" type="slidenum">
              <a:rPr lang="en-US" smtClean="0"/>
              <a:pPr>
                <a:defRPr/>
              </a:pPr>
              <a:t>‹#›</a:t>
            </a:fld>
            <a:endParaRPr lang="en-US" dirty="0"/>
          </a:p>
        </p:txBody>
      </p:sp>
    </p:spTree>
    <p:extLst>
      <p:ext uri="{BB962C8B-B14F-4D97-AF65-F5344CB8AC3E}">
        <p14:creationId xmlns:p14="http://schemas.microsoft.com/office/powerpoint/2010/main" val="14878993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38200" y="1857375"/>
            <a:ext cx="10515600" cy="4375150"/>
          </a:xfrm>
          <a:prstGeom prst="rect">
            <a:avLst/>
          </a:prstGeom>
        </p:spPr>
        <p:txBody>
          <a:bodyPr/>
          <a:lstStyle>
            <a:lvl1pPr>
              <a:defRPr sz="3600" b="0" i="0">
                <a:latin typeface="Open Sans Light" charset="0"/>
                <a:ea typeface="Open Sans Light" charset="0"/>
                <a:cs typeface="Open Sans Light" charset="0"/>
              </a:defRPr>
            </a:lvl1pPr>
            <a:lvl2pPr>
              <a:defRPr sz="3200" b="0" i="0">
                <a:latin typeface="Open Sans Light" charset="0"/>
                <a:ea typeface="Open Sans Light" charset="0"/>
                <a:cs typeface="Open Sans Light" charset="0"/>
              </a:defRPr>
            </a:lvl2pPr>
            <a:lvl3pPr>
              <a:defRPr sz="2800" b="0" i="0">
                <a:latin typeface="Open Sans Light" charset="0"/>
                <a:ea typeface="Open Sans Light" charset="0"/>
                <a:cs typeface="Open Sans Light" charset="0"/>
              </a:defRPr>
            </a:lvl3pPr>
            <a:lvl4pPr>
              <a:defRPr sz="2400" b="0" i="0">
                <a:latin typeface="Open Sans Light" charset="0"/>
                <a:ea typeface="Open Sans Light" charset="0"/>
                <a:cs typeface="Open Sans Light" charset="0"/>
              </a:defRPr>
            </a:lvl4pPr>
            <a:lvl5pPr>
              <a:defRPr sz="24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p:cNvSpPr>
            <a:spLocks noGrp="1"/>
          </p:cNvSpPr>
          <p:nvPr>
            <p:ph type="body" sz="quarter" idx="11"/>
          </p:nvPr>
        </p:nvSpPr>
        <p:spPr>
          <a:xfrm>
            <a:off x="507226" y="382630"/>
            <a:ext cx="11009271" cy="642938"/>
          </a:xfrm>
          <a:prstGeom prst="rect">
            <a:avLst/>
          </a:prstGeom>
        </p:spPr>
        <p:txBody>
          <a:bodyPr/>
          <a:lstStyle>
            <a:lvl1pPr marL="0" indent="0">
              <a:buNone/>
              <a:defRPr sz="4000" b="0" i="0">
                <a:latin typeface="Open Sans Light" charset="0"/>
                <a:ea typeface="Open Sans Light" charset="0"/>
                <a:cs typeface="Open Sans Light" charset="0"/>
              </a:defRPr>
            </a:lvl1pPr>
          </a:lstStyle>
          <a:p>
            <a:r>
              <a:rPr lang="en-US" dirty="0" err="1"/>
              <a:t>Chart</a:t>
            </a:r>
            <a:r>
              <a:rPr lang="en-US" dirty="0" err="1">
                <a:solidFill>
                  <a:srgbClr val="A1BB22"/>
                </a:solidFill>
                <a:latin typeface="Lato Light" panose="020F0402020204030203" pitchFamily="34" charset="0"/>
              </a:rPr>
              <a:t>Sample</a:t>
            </a:r>
            <a:endParaRPr lang="en-US" dirty="0">
              <a:solidFill>
                <a:srgbClr val="A1BB22"/>
              </a:solidFill>
              <a:latin typeface="Lato Light" panose="020F0402020204030203" pitchFamily="34" charset="0"/>
              <a:cs typeface="Lato Light" panose="020F0402020204030203" pitchFamily="34" charset="0"/>
            </a:endParaRPr>
          </a:p>
        </p:txBody>
      </p:sp>
      <p:sp>
        <p:nvSpPr>
          <p:cNvPr id="6" name="Text Placeholder 6"/>
          <p:cNvSpPr>
            <a:spLocks noGrp="1"/>
          </p:cNvSpPr>
          <p:nvPr>
            <p:ph type="body" sz="quarter" idx="12"/>
          </p:nvPr>
        </p:nvSpPr>
        <p:spPr>
          <a:xfrm>
            <a:off x="531941" y="942806"/>
            <a:ext cx="10984556" cy="305229"/>
          </a:xfrm>
          <a:prstGeom prst="rect">
            <a:avLst/>
          </a:prstGeom>
        </p:spPr>
        <p:txBody>
          <a:bodyPr/>
          <a:lstStyle>
            <a:lvl1pPr marL="0" indent="0">
              <a:buNone/>
              <a:defRPr sz="2400" b="0" i="0">
                <a:latin typeface="Open Sans Light" charset="0"/>
                <a:ea typeface="Open Sans Light" charset="0"/>
                <a:cs typeface="Open Sans Light" charset="0"/>
              </a:defRPr>
            </a:lvl1pPr>
          </a:lstStyle>
          <a:p>
            <a:r>
              <a:rPr lang="en-US" dirty="0"/>
              <a:t>Your subtitle goes here</a:t>
            </a:r>
          </a:p>
        </p:txBody>
      </p:sp>
      <p:sp>
        <p:nvSpPr>
          <p:cNvPr id="7" name="Rectangle 6"/>
          <p:cNvSpPr/>
          <p:nvPr userDrawn="1"/>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cxnSp>
        <p:nvCxnSpPr>
          <p:cNvPr id="8" name="Straight Connector 7"/>
          <p:cNvCxnSpPr/>
          <p:nvPr userDrawn="1"/>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sp>
        <p:nvSpPr>
          <p:cNvPr id="10" name="Rectangle 9"/>
          <p:cNvSpPr/>
          <p:nvPr userDrawn="1"/>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sp>
        <p:nvSpPr>
          <p:cNvPr id="11" name="Rectangle 10"/>
          <p:cNvSpPr/>
          <p:nvPr userDrawn="1"/>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sp>
        <p:nvSpPr>
          <p:cNvPr id="12" name="Rectangle 11"/>
          <p:cNvSpPr/>
          <p:nvPr userDrawn="1"/>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sp>
        <p:nvSpPr>
          <p:cNvPr id="13" name="TextBox 12"/>
          <p:cNvSpPr txBox="1"/>
          <p:nvPr userDrawn="1"/>
        </p:nvSpPr>
        <p:spPr>
          <a:xfrm>
            <a:off x="8043585" y="6512928"/>
            <a:ext cx="3952290" cy="276999"/>
          </a:xfrm>
          <a:prstGeom prst="rect">
            <a:avLst/>
          </a:prstGeom>
          <a:noFill/>
        </p:spPr>
        <p:txBody>
          <a:bodyPr wrap="square" rtlCol="0">
            <a:spAutoFit/>
          </a:bodyPr>
          <a:lstStyle/>
          <a:p>
            <a:pPr algn="r"/>
            <a:r>
              <a:rPr lang="en-US" sz="1200" b="0" i="0" dirty="0">
                <a:solidFill>
                  <a:prstClr val="white">
                    <a:lumMod val="75000"/>
                  </a:prstClr>
                </a:solidFill>
                <a:latin typeface="Open Sans Light" charset="0"/>
                <a:ea typeface="Open Sans Light" charset="0"/>
                <a:cs typeface="Open Sans Light" charset="0"/>
              </a:rPr>
              <a:t>www.nahu.org</a:t>
            </a:r>
          </a:p>
        </p:txBody>
      </p:sp>
      <p:grpSp>
        <p:nvGrpSpPr>
          <p:cNvPr id="14" name="Group 13"/>
          <p:cNvGrpSpPr/>
          <p:nvPr userDrawn="1"/>
        </p:nvGrpSpPr>
        <p:grpSpPr>
          <a:xfrm>
            <a:off x="455000" y="491056"/>
            <a:ext cx="45720" cy="675713"/>
            <a:chOff x="455000" y="491056"/>
            <a:chExt cx="45720" cy="675713"/>
          </a:xfrm>
        </p:grpSpPr>
        <p:sp>
          <p:nvSpPr>
            <p:cNvPr id="15" name="Rectangle 14"/>
            <p:cNvSpPr/>
            <p:nvPr userDrawn="1"/>
          </p:nvSpPr>
          <p:spPr>
            <a:xfrm>
              <a:off x="455001" y="491056"/>
              <a:ext cx="45719" cy="675713"/>
            </a:xfrm>
            <a:prstGeom prst="rect">
              <a:avLst/>
            </a:prstGeom>
            <a:solidFill>
              <a:srgbClr val="9BB8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sp>
          <p:nvSpPr>
            <p:cNvPr id="16" name="Rectangle 15"/>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Light" charset="0"/>
                <a:ea typeface="Open Sans Light" charset="0"/>
                <a:cs typeface="Open Sans Light" charset="0"/>
              </a:endParaRPr>
            </a:p>
          </p:txBody>
        </p:sp>
      </p:grpSp>
    </p:spTree>
    <p:extLst>
      <p:ext uri="{BB962C8B-B14F-4D97-AF65-F5344CB8AC3E}">
        <p14:creationId xmlns:p14="http://schemas.microsoft.com/office/powerpoint/2010/main" val="1099915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6299200" cy="6858000"/>
          </a:xfrm>
          <a:prstGeom prst="rect">
            <a:avLst/>
          </a:prstGeom>
        </p:spPr>
        <p:txBody>
          <a:bodyPr/>
          <a:lstStyle>
            <a:lvl1pPr marL="0" indent="0">
              <a:buNone/>
              <a:defRPr b="0" i="0" baseline="0">
                <a:solidFill>
                  <a:schemeClr val="bg1">
                    <a:lumMod val="85000"/>
                  </a:schemeClr>
                </a:solidFill>
                <a:latin typeface="Open Sans Regular" charset="0"/>
              </a:defRPr>
            </a:lvl1pPr>
          </a:lstStyle>
          <a:p>
            <a:r>
              <a:rPr lang="en-US" dirty="0"/>
              <a:t>Insert your picture here</a:t>
            </a:r>
          </a:p>
        </p:txBody>
      </p:sp>
    </p:spTree>
    <p:extLst>
      <p:ext uri="{BB962C8B-B14F-4D97-AF65-F5344CB8AC3E}">
        <p14:creationId xmlns:p14="http://schemas.microsoft.com/office/powerpoint/2010/main" val="21249702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Open Sans" charset="0"/>
                <a:ea typeface="Open Sans" charset="0"/>
                <a:cs typeface="Open Sans" charset="0"/>
              </a:defRPr>
            </a:lvl1pPr>
          </a:lstStyle>
          <a:p>
            <a:pPr lvl="0"/>
            <a:endParaRPr lang="en-US" dirty="0"/>
          </a:p>
        </p:txBody>
      </p:sp>
      <p:sp>
        <p:nvSpPr>
          <p:cNvPr id="11" name="Text Placeholder 9"/>
          <p:cNvSpPr>
            <a:spLocks noGrp="1"/>
          </p:cNvSpPr>
          <p:nvPr>
            <p:ph type="body" sz="quarter" idx="11"/>
          </p:nvPr>
        </p:nvSpPr>
        <p:spPr>
          <a:xfrm>
            <a:off x="531940" y="942806"/>
            <a:ext cx="10984557" cy="305229"/>
          </a:xfrm>
          <a:prstGeom prst="rect">
            <a:avLst/>
          </a:prstGeom>
        </p:spPr>
        <p:txBody>
          <a:bodyPr/>
          <a:lstStyle>
            <a:lvl1pPr marL="0" indent="0">
              <a:buNone/>
              <a:defRPr sz="1400" b="0" i="0">
                <a:solidFill>
                  <a:schemeClr val="bg1">
                    <a:lumMod val="50000"/>
                  </a:schemeClr>
                </a:solidFill>
                <a:latin typeface="Open Sans Light" charset="0"/>
              </a:defRPr>
            </a:lvl1pPr>
          </a:lstStyle>
          <a:p>
            <a:pPr lvl="0"/>
            <a:endParaRPr lang="en-US" dirty="0"/>
          </a:p>
        </p:txBody>
      </p:sp>
    </p:spTree>
    <p:extLst>
      <p:ext uri="{BB962C8B-B14F-4D97-AF65-F5344CB8AC3E}">
        <p14:creationId xmlns:p14="http://schemas.microsoft.com/office/powerpoint/2010/main" val="8712515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66911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71" r:id="rId3"/>
    <p:sldLayoutId id="2147483703" r:id="rId4"/>
    <p:sldLayoutId id="2147483704" r:id="rId5"/>
    <p:sldLayoutId id="2147483725" r:id="rId6"/>
    <p:sldLayoutId id="2147483729" r:id="rId7"/>
    <p:sldLayoutId id="2147483731" r:id="rId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3" name="Straight Connector 2"/>
          <p:cNvCxnSpPr/>
          <p:nvPr userDrawn="1"/>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5" name="Rectangle 4"/>
          <p:cNvSpPr/>
          <p:nvPr userDrawn="1"/>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6" name="Rectangle 5"/>
          <p:cNvSpPr/>
          <p:nvPr userDrawn="1"/>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 name="Rectangle 6"/>
          <p:cNvSpPr/>
          <p:nvPr userDrawn="1"/>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8" name="TextBox 7"/>
          <p:cNvSpPr txBox="1"/>
          <p:nvPr userDrawn="1"/>
        </p:nvSpPr>
        <p:spPr>
          <a:xfrm>
            <a:off x="8043585" y="6512928"/>
            <a:ext cx="3952290" cy="276999"/>
          </a:xfrm>
          <a:prstGeom prst="rect">
            <a:avLst/>
          </a:prstGeom>
          <a:noFill/>
        </p:spPr>
        <p:txBody>
          <a:bodyPr wrap="square" rtlCol="0">
            <a:spAutoFit/>
          </a:bodyPr>
          <a:lstStyle/>
          <a:p>
            <a:pPr algn="r"/>
            <a:r>
              <a:rPr lang="en-US" sz="1200" dirty="0">
                <a:solidFill>
                  <a:prstClr val="white">
                    <a:lumMod val="75000"/>
                  </a:prstClr>
                </a:solidFill>
                <a:latin typeface="Open Sans Light" charset="0"/>
                <a:cs typeface="Open Sans Light" charset="0"/>
              </a:rPr>
              <a:t>www.nahu.org</a:t>
            </a:r>
          </a:p>
        </p:txBody>
      </p:sp>
    </p:spTree>
    <p:extLst>
      <p:ext uri="{BB962C8B-B14F-4D97-AF65-F5344CB8AC3E}">
        <p14:creationId xmlns:p14="http://schemas.microsoft.com/office/powerpoint/2010/main" val="325954476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726" r:id="rId3"/>
    <p:sldLayoutId id="2147483727" r:id="rId4"/>
    <p:sldLayoutId id="2147483730" r:id="rId5"/>
    <p:sldLayoutId id="2147483732" r:id="rId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userDrawn="1"/>
        </p:nvSpPr>
        <p:spPr>
          <a:xfrm>
            <a:off x="6299200" y="0"/>
            <a:ext cx="58928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Regular" charset="0"/>
            </a:endParaRPr>
          </a:p>
        </p:txBody>
      </p:sp>
      <p:sp>
        <p:nvSpPr>
          <p:cNvPr id="11" name="Rectangle 10"/>
          <p:cNvSpPr/>
          <p:nvPr userDrawn="1"/>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Regular" charset="0"/>
            </a:endParaRPr>
          </a:p>
        </p:txBody>
      </p:sp>
      <p:cxnSp>
        <p:nvCxnSpPr>
          <p:cNvPr id="12" name="Straight Connector 11"/>
          <p:cNvCxnSpPr/>
          <p:nvPr userDrawn="1"/>
        </p:nvCxnSpPr>
        <p:spPr>
          <a:xfrm flipH="1">
            <a:off x="9657158" y="6467209"/>
            <a:ext cx="1147763" cy="2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Regular" charset="0"/>
            </a:endParaRPr>
          </a:p>
        </p:txBody>
      </p:sp>
      <p:sp>
        <p:nvSpPr>
          <p:cNvPr id="14" name="Rectangle 13"/>
          <p:cNvSpPr/>
          <p:nvPr userDrawn="1"/>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Regular" charset="0"/>
            </a:endParaRPr>
          </a:p>
        </p:txBody>
      </p:sp>
      <p:sp>
        <p:nvSpPr>
          <p:cNvPr id="15" name="Rectangle 14"/>
          <p:cNvSpPr/>
          <p:nvPr userDrawn="1"/>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Regular" charset="0"/>
            </a:endParaRPr>
          </a:p>
        </p:txBody>
      </p:sp>
      <p:sp>
        <p:nvSpPr>
          <p:cNvPr id="16" name="Rectangle 15"/>
          <p:cNvSpPr/>
          <p:nvPr userDrawn="1"/>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prstClr val="white"/>
              </a:solidFill>
              <a:latin typeface="Open Sans Regular" charset="0"/>
            </a:endParaRPr>
          </a:p>
        </p:txBody>
      </p:sp>
      <p:sp>
        <p:nvSpPr>
          <p:cNvPr id="17" name="TextBox 16"/>
          <p:cNvSpPr txBox="1"/>
          <p:nvPr userDrawn="1"/>
        </p:nvSpPr>
        <p:spPr>
          <a:xfrm>
            <a:off x="8043585" y="6512928"/>
            <a:ext cx="3952290" cy="276999"/>
          </a:xfrm>
          <a:prstGeom prst="rect">
            <a:avLst/>
          </a:prstGeom>
          <a:noFill/>
        </p:spPr>
        <p:txBody>
          <a:bodyPr wrap="square" rtlCol="0">
            <a:spAutoFit/>
          </a:bodyPr>
          <a:lstStyle/>
          <a:p>
            <a:pPr algn="r"/>
            <a:r>
              <a:rPr lang="en-US" sz="1200" b="0" i="0" dirty="0" err="1">
                <a:solidFill>
                  <a:prstClr val="white">
                    <a:lumMod val="75000"/>
                  </a:prstClr>
                </a:solidFill>
                <a:latin typeface="Open Sans Light" charset="0"/>
                <a:cs typeface="Open Sans Light" charset="0"/>
              </a:rPr>
              <a:t>www.nahu.org</a:t>
            </a:r>
            <a:endParaRPr lang="en-US" sz="1200" b="0" i="0" dirty="0">
              <a:solidFill>
                <a:prstClr val="white">
                  <a:lumMod val="75000"/>
                </a:prstClr>
              </a:solidFill>
              <a:latin typeface="Open Sans Light" charset="0"/>
              <a:cs typeface="Open Sans Light" charset="0"/>
            </a:endParaRPr>
          </a:p>
        </p:txBody>
      </p:sp>
    </p:spTree>
    <p:extLst>
      <p:ext uri="{BB962C8B-B14F-4D97-AF65-F5344CB8AC3E}">
        <p14:creationId xmlns:p14="http://schemas.microsoft.com/office/powerpoint/2010/main" val="3771122643"/>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image" Target="../media/image10.png"/><Relationship Id="rId16"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1.emf"/></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13.xml"/><Relationship Id="rId6" Type="http://schemas.microsoft.com/office/2007/relationships/hdphoto" Target="../media/hdphoto4.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1.tiff"/><Relationship Id="rId3" Type="http://schemas.openxmlformats.org/officeDocument/2006/relationships/image" Target="../media/image33.tiff"/><Relationship Id="rId7" Type="http://schemas.openxmlformats.org/officeDocument/2006/relationships/image" Target="../media/image37.png"/><Relationship Id="rId12" Type="http://schemas.openxmlformats.org/officeDocument/2006/relationships/image" Target="../media/image40.tiff"/><Relationship Id="rId2" Type="http://schemas.openxmlformats.org/officeDocument/2006/relationships/image" Target="../media/image32.tiff"/><Relationship Id="rId1" Type="http://schemas.openxmlformats.org/officeDocument/2006/relationships/slideLayout" Target="../slideLayouts/slideLayout10.xml"/><Relationship Id="rId6" Type="http://schemas.openxmlformats.org/officeDocument/2006/relationships/image" Target="../media/image36.tiff"/><Relationship Id="rId11" Type="http://schemas.openxmlformats.org/officeDocument/2006/relationships/image" Target="../media/image39.tiff"/><Relationship Id="rId5" Type="http://schemas.openxmlformats.org/officeDocument/2006/relationships/image" Target="../media/image35.tiff"/><Relationship Id="rId10" Type="http://schemas.microsoft.com/office/2007/relationships/hdphoto" Target="../media/hdphoto10.wdp"/><Relationship Id="rId4" Type="http://schemas.openxmlformats.org/officeDocument/2006/relationships/image" Target="../media/image34.tiff"/><Relationship Id="rId9" Type="http://schemas.openxmlformats.org/officeDocument/2006/relationships/image" Target="../media/image38.png"/><Relationship Id="rId14" Type="http://schemas.openxmlformats.org/officeDocument/2006/relationships/image" Target="../media/image4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5.jpeg"/><Relationship Id="rId7" Type="http://schemas.openxmlformats.org/officeDocument/2006/relationships/image" Target="../media/image48.png"/><Relationship Id="rId12"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3.pn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image" Target="../media/image49.png"/><Relationship Id="rId4" Type="http://schemas.openxmlformats.org/officeDocument/2006/relationships/image" Target="../media/image46.jpe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www.nahu.org/education/speakers/findspeaker.cfm" TargetMode="External"/><Relationship Id="rId2" Type="http://schemas.openxmlformats.org/officeDocument/2006/relationships/image" Target="../media/image53.png"/><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www.nahu.org/members/awards/2016_Awards_Guidebook.pdf" TargetMode="External"/><Relationship Id="rId7" Type="http://schemas.openxmlformats.org/officeDocument/2006/relationships/image" Target="../media/image57.sv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image" Target="../media/image9.JPG"/><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hyperlink" Target="mailto:dbyrnes@nahu.org" TargetMode="External"/><Relationship Id="rId2" Type="http://schemas.openxmlformats.org/officeDocument/2006/relationships/hyperlink" Target="mailto:fbaer@nahu.org"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976580" y="-268462"/>
            <a:ext cx="4609120" cy="2762071"/>
            <a:chOff x="-162494" y="524582"/>
            <a:chExt cx="4609120" cy="2762071"/>
          </a:xfrm>
        </p:grpSpPr>
        <p:sp>
          <p:nvSpPr>
            <p:cNvPr id="8" name="TextBox 7"/>
            <p:cNvSpPr txBox="1"/>
            <p:nvPr/>
          </p:nvSpPr>
          <p:spPr>
            <a:xfrm>
              <a:off x="-162494" y="1963928"/>
              <a:ext cx="4609120" cy="990015"/>
            </a:xfrm>
            <a:prstGeom prst="rect">
              <a:avLst/>
            </a:prstGeom>
            <a:noFill/>
          </p:spPr>
          <p:txBody>
            <a:bodyPr wrap="square" rtlCol="0">
              <a:spAutoFit/>
            </a:bodyPr>
            <a:lstStyle/>
            <a:p>
              <a:pPr algn="ctr">
                <a:lnSpc>
                  <a:spcPts val="3500"/>
                </a:lnSpc>
              </a:pPr>
              <a:r>
                <a:rPr lang="en-US" sz="3600" cap="small" dirty="0">
                  <a:solidFill>
                    <a:schemeClr val="accent5">
                      <a:lumMod val="75000"/>
                    </a:schemeClr>
                  </a:solidFill>
                  <a:latin typeface="Open Sans Regular" charset="0"/>
                  <a:ea typeface="Open Sans Regular" charset="0"/>
                  <a:cs typeface="Open Sans Regular" charset="0"/>
                </a:rPr>
                <a:t>Professional</a:t>
              </a:r>
            </a:p>
            <a:p>
              <a:pPr algn="ctr">
                <a:lnSpc>
                  <a:spcPts val="3500"/>
                </a:lnSpc>
              </a:pPr>
              <a:r>
                <a:rPr lang="en-US" sz="3600" cap="small" dirty="0">
                  <a:solidFill>
                    <a:schemeClr val="accent5">
                      <a:lumMod val="75000"/>
                    </a:schemeClr>
                  </a:solidFill>
                  <a:latin typeface="Open Sans Regular" charset="0"/>
                  <a:ea typeface="Open Sans Regular" charset="0"/>
                  <a:cs typeface="Open Sans Regular" charset="0"/>
                </a:rPr>
                <a:t>Development</a:t>
              </a:r>
            </a:p>
          </p:txBody>
        </p:sp>
        <p:sp>
          <p:nvSpPr>
            <p:cNvPr id="9" name="TextBox 8"/>
            <p:cNvSpPr txBox="1"/>
            <p:nvPr/>
          </p:nvSpPr>
          <p:spPr>
            <a:xfrm>
              <a:off x="447044" y="2886543"/>
              <a:ext cx="3390043" cy="400110"/>
            </a:xfrm>
            <a:prstGeom prst="rect">
              <a:avLst/>
            </a:prstGeom>
            <a:noFill/>
          </p:spPr>
          <p:txBody>
            <a:bodyPr wrap="square" rtlCol="0">
              <a:spAutoFit/>
            </a:bodyPr>
            <a:lstStyle/>
            <a:p>
              <a:pPr algn="ctr"/>
              <a:r>
                <a:rPr lang="en-US" sz="2000" dirty="0">
                  <a:solidFill>
                    <a:schemeClr val="bg1">
                      <a:lumMod val="65000"/>
                    </a:schemeClr>
                  </a:solidFill>
                  <a:latin typeface="Open Sans Light" charset="0"/>
                  <a:cs typeface="Open Sans Light" charset="0"/>
                </a:rPr>
                <a:t>Strengthening Professionals</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497" y1="38791" x2="19497" y2="38791"/>
                          <a14:foregroundMark x1="78845" y1="38791" x2="78845" y2="38791"/>
                        </a14:backgroundRemoval>
                      </a14:imgEffect>
                    </a14:imgLayer>
                  </a14:imgProps>
                </a:ext>
                <a:ext uri="{28A0092B-C50C-407E-A947-70E740481C1C}">
                  <a14:useLocalDpi xmlns:a14="http://schemas.microsoft.com/office/drawing/2010/main" val="0"/>
                </a:ext>
              </a:extLst>
            </a:blip>
            <a:stretch>
              <a:fillRect/>
            </a:stretch>
          </p:blipFill>
          <p:spPr>
            <a:xfrm>
              <a:off x="649109" y="524582"/>
              <a:ext cx="2985911" cy="2429361"/>
            </a:xfrm>
            <a:prstGeom prst="rect">
              <a:avLst/>
            </a:prstGeom>
          </p:spPr>
        </p:pic>
      </p:grpSp>
      <p:sp>
        <p:nvSpPr>
          <p:cNvPr id="13" name="Content Placeholder 3"/>
          <p:cNvSpPr txBox="1">
            <a:spLocks/>
          </p:cNvSpPr>
          <p:nvPr/>
        </p:nvSpPr>
        <p:spPr>
          <a:xfrm>
            <a:off x="531939" y="3108913"/>
            <a:ext cx="10984557" cy="30244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4800" b="1" dirty="0">
                <a:solidFill>
                  <a:schemeClr val="accent5"/>
                </a:solidFill>
                <a:effectLst>
                  <a:reflection blurRad="6350" stA="55000" endA="300" endPos="45500" dir="5400000" sy="-100000" algn="bl" rotWithShape="0"/>
                </a:effectLst>
                <a:latin typeface="Open Sans Extrabold" charset="0"/>
                <a:ea typeface="Open Sans Extrabold" charset="0"/>
                <a:cs typeface="Open Sans Extrabold" charset="0"/>
              </a:rPr>
              <a:t>BRINGING VALUE TO MEMBERSHIP</a:t>
            </a:r>
          </a:p>
          <a:p>
            <a:endParaRPr lang="en-US" sz="2400" dirty="0">
              <a:latin typeface="Open Sans Light" charset="0"/>
              <a:ea typeface="Open Sans Light" charset="0"/>
              <a:cs typeface="Open Sans Light" charset="0"/>
            </a:endParaRPr>
          </a:p>
          <a:p>
            <a:r>
              <a:rPr lang="en-US" sz="2400" dirty="0">
                <a:latin typeface="Open Sans Light" charset="0"/>
                <a:ea typeface="Open Sans Light" charset="0"/>
                <a:cs typeface="Open Sans Light" charset="0"/>
              </a:rPr>
              <a:t>NAHU Professional Development Committee</a:t>
            </a:r>
          </a:p>
          <a:p>
            <a:endParaRPr lang="en-US" sz="2800" dirty="0">
              <a:latin typeface="Open Sans Light" charset="0"/>
              <a:ea typeface="Open Sans Light" charset="0"/>
              <a:cs typeface="Open Sans Light" charset="0"/>
            </a:endParaRPr>
          </a:p>
          <a:p>
            <a:r>
              <a:rPr lang="en-US" sz="2800" dirty="0">
                <a:latin typeface="Open Sans Light" charset="0"/>
                <a:ea typeface="Open Sans Light" charset="0"/>
                <a:cs typeface="Open Sans Light" charset="0"/>
              </a:rPr>
              <a:t>August, 2017</a:t>
            </a:r>
            <a:endParaRPr lang="en-US" sz="2400" dirty="0">
              <a:latin typeface="Open Sans Light" charset="0"/>
              <a:ea typeface="Open Sans Light" charset="0"/>
              <a:cs typeface="Open Sans Light" charset="0"/>
            </a:endParaRPr>
          </a:p>
        </p:txBody>
      </p:sp>
      <p:sp>
        <p:nvSpPr>
          <p:cNvPr id="4" name="TextBox 3"/>
          <p:cNvSpPr txBox="1"/>
          <p:nvPr/>
        </p:nvSpPr>
        <p:spPr>
          <a:xfrm>
            <a:off x="0" y="6615554"/>
            <a:ext cx="1609736" cy="215444"/>
          </a:xfrm>
          <a:prstGeom prst="rect">
            <a:avLst/>
          </a:prstGeom>
          <a:noFill/>
          <a:ln>
            <a:noFill/>
          </a:ln>
        </p:spPr>
        <p:txBody>
          <a:bodyPr wrap="none" rtlCol="0">
            <a:spAutoFit/>
          </a:bodyPr>
          <a:lstStyle/>
          <a:p>
            <a:r>
              <a:rPr lang="en-US" sz="800" dirty="0">
                <a:solidFill>
                  <a:schemeClr val="bg2"/>
                </a:solidFill>
                <a:latin typeface="Open Sans Regular" charset="0"/>
              </a:rPr>
              <a:t>PDC Presentation </a:t>
            </a:r>
            <a:r>
              <a:rPr lang="fi-FI" sz="800" dirty="0">
                <a:solidFill>
                  <a:schemeClr val="bg2"/>
                </a:solidFill>
                <a:latin typeface="Open Sans Regular" charset="0"/>
              </a:rPr>
              <a:t>2017-18</a:t>
            </a:r>
            <a:r>
              <a:rPr lang="en-US" sz="800" dirty="0">
                <a:solidFill>
                  <a:schemeClr val="bg2"/>
                </a:solidFill>
                <a:latin typeface="Open Sans Regular" charset="0"/>
              </a:rPr>
              <a:t> v.2</a:t>
            </a:r>
          </a:p>
        </p:txBody>
      </p:sp>
    </p:spTree>
    <p:extLst>
      <p:ext uri="{BB962C8B-B14F-4D97-AF65-F5344CB8AC3E}">
        <p14:creationId xmlns:p14="http://schemas.microsoft.com/office/powerpoint/2010/main" val="22408377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27238" y="1353726"/>
            <a:ext cx="4609120" cy="2762071"/>
            <a:chOff x="-162494" y="524582"/>
            <a:chExt cx="4609120" cy="2762071"/>
          </a:xfrm>
        </p:grpSpPr>
        <p:sp>
          <p:nvSpPr>
            <p:cNvPr id="4" name="TextBox 3"/>
            <p:cNvSpPr txBox="1"/>
            <p:nvPr/>
          </p:nvSpPr>
          <p:spPr>
            <a:xfrm>
              <a:off x="-162494" y="1963928"/>
              <a:ext cx="4609120" cy="990015"/>
            </a:xfrm>
            <a:prstGeom prst="rect">
              <a:avLst/>
            </a:prstGeom>
            <a:noFill/>
          </p:spPr>
          <p:txBody>
            <a:bodyPr wrap="square" rtlCol="0">
              <a:spAutoFit/>
            </a:bodyPr>
            <a:lstStyle/>
            <a:p>
              <a:pPr algn="ctr">
                <a:lnSpc>
                  <a:spcPts val="3500"/>
                </a:lnSpc>
              </a:pPr>
              <a:r>
                <a:rPr lang="en-US" sz="3600" cap="small" dirty="0">
                  <a:solidFill>
                    <a:schemeClr val="accent5">
                      <a:lumMod val="75000"/>
                    </a:schemeClr>
                  </a:solidFill>
                  <a:latin typeface="Open Sans Regular" charset="0"/>
                  <a:ea typeface="Open Sans Regular" charset="0"/>
                  <a:cs typeface="Open Sans Regular" charset="0"/>
                </a:rPr>
                <a:t>Professional</a:t>
              </a:r>
            </a:p>
            <a:p>
              <a:pPr algn="ctr">
                <a:lnSpc>
                  <a:spcPts val="3500"/>
                </a:lnSpc>
              </a:pPr>
              <a:r>
                <a:rPr lang="en-US" sz="3600" cap="small" dirty="0">
                  <a:solidFill>
                    <a:schemeClr val="accent5">
                      <a:lumMod val="75000"/>
                    </a:schemeClr>
                  </a:solidFill>
                  <a:latin typeface="Open Sans Regular" charset="0"/>
                  <a:ea typeface="Open Sans Regular" charset="0"/>
                  <a:cs typeface="Open Sans Regular" charset="0"/>
                </a:rPr>
                <a:t>Development</a:t>
              </a:r>
            </a:p>
          </p:txBody>
        </p:sp>
        <p:sp>
          <p:nvSpPr>
            <p:cNvPr id="5" name="TextBox 4"/>
            <p:cNvSpPr txBox="1"/>
            <p:nvPr/>
          </p:nvSpPr>
          <p:spPr>
            <a:xfrm>
              <a:off x="447044" y="2886543"/>
              <a:ext cx="3390043" cy="400110"/>
            </a:xfrm>
            <a:prstGeom prst="rect">
              <a:avLst/>
            </a:prstGeom>
            <a:noFill/>
          </p:spPr>
          <p:txBody>
            <a:bodyPr wrap="square" rtlCol="0">
              <a:spAutoFit/>
            </a:bodyPr>
            <a:lstStyle/>
            <a:p>
              <a:pPr algn="ctr"/>
              <a:r>
                <a:rPr lang="en-US" sz="2000" dirty="0">
                  <a:solidFill>
                    <a:schemeClr val="bg1">
                      <a:lumMod val="65000"/>
                    </a:schemeClr>
                  </a:solidFill>
                  <a:latin typeface="Open Sans Light" charset="0"/>
                  <a:cs typeface="Open Sans Light" charset="0"/>
                </a:rPr>
                <a:t>Strengthening Professionals</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497" y1="38791" x2="19497" y2="38791"/>
                          <a14:foregroundMark x1="78845" y1="38791" x2="78845" y2="38791"/>
                        </a14:backgroundRemoval>
                      </a14:imgEffect>
                    </a14:imgLayer>
                  </a14:imgProps>
                </a:ext>
                <a:ext uri="{28A0092B-C50C-407E-A947-70E740481C1C}">
                  <a14:useLocalDpi xmlns:a14="http://schemas.microsoft.com/office/drawing/2010/main" val="0"/>
                </a:ext>
              </a:extLst>
            </a:blip>
            <a:stretch>
              <a:fillRect/>
            </a:stretch>
          </p:blipFill>
          <p:spPr>
            <a:xfrm>
              <a:off x="649109" y="524582"/>
              <a:ext cx="2985911" cy="2429361"/>
            </a:xfrm>
            <a:prstGeom prst="rect">
              <a:avLst/>
            </a:prstGeom>
          </p:spPr>
        </p:pic>
      </p:grpSp>
      <p:sp>
        <p:nvSpPr>
          <p:cNvPr id="7" name="TextBox 6"/>
          <p:cNvSpPr txBox="1"/>
          <p:nvPr/>
        </p:nvSpPr>
        <p:spPr>
          <a:xfrm>
            <a:off x="6642100" y="1478963"/>
            <a:ext cx="5239413" cy="3785652"/>
          </a:xfrm>
          <a:prstGeom prst="rect">
            <a:avLst/>
          </a:prstGeom>
          <a:noFill/>
        </p:spPr>
        <p:txBody>
          <a:bodyPr wrap="square" rtlCol="0">
            <a:spAutoFit/>
          </a:bodyPr>
          <a:lstStyle/>
          <a:p>
            <a:r>
              <a:rPr lang="en-US" sz="6000" b="1" dirty="0">
                <a:solidFill>
                  <a:schemeClr val="bg1"/>
                </a:solidFill>
                <a:latin typeface="Open Sans Extrabold" charset="0"/>
                <a:cs typeface="Open Sans Extrabold" charset="0"/>
              </a:rPr>
              <a:t>Committee organization </a:t>
            </a:r>
          </a:p>
          <a:p>
            <a:r>
              <a:rPr lang="en-US" sz="6000" b="1" dirty="0">
                <a:solidFill>
                  <a:schemeClr val="bg1"/>
                </a:solidFill>
                <a:latin typeface="Open Sans Extrabold" charset="0"/>
                <a:cs typeface="Open Sans Extrabold" charset="0"/>
              </a:rPr>
              <a:t>and </a:t>
            </a:r>
          </a:p>
          <a:p>
            <a:r>
              <a:rPr lang="en-US" sz="6000" b="1" dirty="0">
                <a:solidFill>
                  <a:schemeClr val="bg1"/>
                </a:solidFill>
                <a:latin typeface="Open Sans Extrabold" charset="0"/>
                <a:cs typeface="Open Sans Extrabold" charset="0"/>
              </a:rPr>
              <a:t>objectives</a:t>
            </a:r>
          </a:p>
        </p:txBody>
      </p:sp>
    </p:spTree>
    <p:extLst>
      <p:ext uri="{BB962C8B-B14F-4D97-AF65-F5344CB8AC3E}">
        <p14:creationId xmlns:p14="http://schemas.microsoft.com/office/powerpoint/2010/main" val="17221438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807" y="5061621"/>
            <a:ext cx="1923246" cy="1490059"/>
          </a:xfrm>
          <a:prstGeom prst="rect">
            <a:avLst/>
          </a:prstGeom>
        </p:spPr>
      </p:pic>
      <p:sp>
        <p:nvSpPr>
          <p:cNvPr id="60" name="Rectangle 59"/>
          <p:cNvSpPr/>
          <p:nvPr/>
        </p:nvSpPr>
        <p:spPr>
          <a:xfrm>
            <a:off x="2933515" y="1447800"/>
            <a:ext cx="9258484" cy="5410200"/>
          </a:xfrm>
          <a:prstGeom prst="rect">
            <a:avLst/>
          </a:prstGeom>
          <a:gradFill flip="none" rotWithShape="1">
            <a:gsLst>
              <a:gs pos="0">
                <a:schemeClr val="accent1">
                  <a:tint val="66000"/>
                  <a:satMod val="160000"/>
                  <a:alpha val="50000"/>
                </a:schemeClr>
              </a:gs>
              <a:gs pos="50000">
                <a:schemeClr val="accent1">
                  <a:tint val="44500"/>
                  <a:satMod val="160000"/>
                </a:schemeClr>
              </a:gs>
              <a:gs pos="100000">
                <a:schemeClr val="bg1">
                  <a:lumMod val="95000"/>
                </a:schemeClr>
              </a:gs>
            </a:gsLst>
            <a:lin ang="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
          <p:cNvSpPr>
            <a:spLocks noGrp="1"/>
          </p:cNvSpPr>
          <p:nvPr>
            <p:ph type="body" sz="quarter" idx="10"/>
          </p:nvPr>
        </p:nvSpPr>
        <p:spPr>
          <a:xfrm>
            <a:off x="507226" y="382630"/>
            <a:ext cx="11009271" cy="642938"/>
          </a:xfrm>
        </p:spPr>
        <p:txBody>
          <a:bodyPr/>
          <a:lstStyle/>
          <a:p>
            <a:r>
              <a:rPr lang="en-US" dirty="0">
                <a:latin typeface="Open Sans Light" charset="0"/>
                <a:ea typeface="Open Sans Light" charset="0"/>
                <a:cs typeface="Open Sans Light" charset="0"/>
              </a:rPr>
              <a:t>Professional </a:t>
            </a:r>
            <a:r>
              <a:rPr lang="en-US">
                <a:solidFill>
                  <a:schemeClr val="accent6"/>
                </a:solidFill>
                <a:latin typeface="Open Sans Light" charset="0"/>
                <a:ea typeface="Open Sans Light" charset="0"/>
                <a:cs typeface="Open Sans Light" charset="0"/>
              </a:rPr>
              <a:t>Life Cycle</a:t>
            </a:r>
            <a:endParaRPr lang="en-US" dirty="0">
              <a:solidFill>
                <a:schemeClr val="accent6"/>
              </a:solidFill>
              <a:latin typeface="Open Sans Light" charset="0"/>
              <a:ea typeface="Open Sans Light" charset="0"/>
              <a:cs typeface="Open Sans Light" charset="0"/>
            </a:endParaRPr>
          </a:p>
        </p:txBody>
      </p:sp>
      <p:sp>
        <p:nvSpPr>
          <p:cNvPr id="14" name="Text Placeholder 2"/>
          <p:cNvSpPr>
            <a:spLocks noGrp="1"/>
          </p:cNvSpPr>
          <p:nvPr>
            <p:ph type="body" sz="quarter" idx="11"/>
          </p:nvPr>
        </p:nvSpPr>
        <p:spPr>
          <a:xfrm>
            <a:off x="531940" y="942806"/>
            <a:ext cx="10984557" cy="305229"/>
          </a:xfrm>
        </p:spPr>
        <p:txBody>
          <a:bodyPr/>
          <a:lstStyle/>
          <a:p>
            <a:r>
              <a:rPr lang="en-US" sz="1800" dirty="0"/>
              <a:t>NAHU Professional Development</a:t>
            </a:r>
          </a:p>
        </p:txBody>
      </p:sp>
      <p:grpSp>
        <p:nvGrpSpPr>
          <p:cNvPr id="15" name="Group 14"/>
          <p:cNvGrpSpPr/>
          <p:nvPr/>
        </p:nvGrpSpPr>
        <p:grpSpPr>
          <a:xfrm>
            <a:off x="455000" y="491056"/>
            <a:ext cx="45720" cy="675713"/>
            <a:chOff x="455000" y="491056"/>
            <a:chExt cx="45720" cy="675713"/>
          </a:xfrm>
        </p:grpSpPr>
        <p:sp>
          <p:nvSpPr>
            <p:cNvPr id="16" name="Rectangle 15"/>
            <p:cNvSpPr/>
            <p:nvPr userDrawn="1"/>
          </p:nvSpPr>
          <p:spPr>
            <a:xfrm>
              <a:off x="455001" y="491056"/>
              <a:ext cx="45719" cy="675713"/>
            </a:xfrm>
            <a:prstGeom prst="rect">
              <a:avLst/>
            </a:prstGeom>
            <a:solidFill>
              <a:srgbClr val="3DBF9C"/>
            </a:solidFill>
            <a:ln>
              <a:solidFill>
                <a:srgbClr val="00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7" name="Rectangle 16"/>
            <p:cNvSpPr/>
            <p:nvPr userDrawn="1"/>
          </p:nvSpPr>
          <p:spPr>
            <a:xfrm>
              <a:off x="455000" y="961799"/>
              <a:ext cx="45719" cy="204970"/>
            </a:xfrm>
            <a:prstGeom prst="rect">
              <a:avLst/>
            </a:prstGeom>
            <a:solidFill>
              <a:schemeClr val="tx1">
                <a:lumMod val="95000"/>
                <a:lumOff val="5000"/>
                <a:alpha val="47000"/>
              </a:schemeClr>
            </a:solidFill>
            <a:ln>
              <a:solidFill>
                <a:srgbClr val="00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cxnSp>
        <p:nvCxnSpPr>
          <p:cNvPr id="19" name="Straight Connector 18"/>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2789945" y="3291563"/>
            <a:ext cx="9144000" cy="369332"/>
            <a:chOff x="2099071" y="2046605"/>
            <a:chExt cx="9144000" cy="369332"/>
          </a:xfrm>
        </p:grpSpPr>
        <p:cxnSp>
          <p:nvCxnSpPr>
            <p:cNvPr id="27" name="Straight Arrow Connector 26"/>
            <p:cNvCxnSpPr/>
            <p:nvPr/>
          </p:nvCxnSpPr>
          <p:spPr>
            <a:xfrm>
              <a:off x="2099071" y="2377440"/>
              <a:ext cx="9144000"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423412" y="2046605"/>
              <a:ext cx="2485580" cy="369332"/>
            </a:xfrm>
            <a:prstGeom prst="rect">
              <a:avLst/>
            </a:prstGeom>
            <a:noFill/>
          </p:spPr>
          <p:txBody>
            <a:bodyPr wrap="square" rtlCol="0">
              <a:spAutoFit/>
            </a:bodyPr>
            <a:lstStyle/>
            <a:p>
              <a:pPr algn="just"/>
              <a:r>
                <a:rPr lang="en-US" b="1" dirty="0">
                  <a:solidFill>
                    <a:schemeClr val="tx1">
                      <a:lumMod val="75000"/>
                      <a:lumOff val="25000"/>
                    </a:schemeClr>
                  </a:solidFill>
                  <a:latin typeface="Open Sans Regular" charset="0"/>
                </a:rPr>
                <a:t>Account Manager</a:t>
              </a:r>
            </a:p>
          </p:txBody>
        </p:sp>
      </p:grpSp>
      <p:grpSp>
        <p:nvGrpSpPr>
          <p:cNvPr id="29" name="Group 28"/>
          <p:cNvGrpSpPr/>
          <p:nvPr/>
        </p:nvGrpSpPr>
        <p:grpSpPr>
          <a:xfrm>
            <a:off x="2789945" y="3872487"/>
            <a:ext cx="9144000" cy="376308"/>
            <a:chOff x="2101846" y="3943003"/>
            <a:chExt cx="9144000" cy="376308"/>
          </a:xfrm>
        </p:grpSpPr>
        <p:cxnSp>
          <p:nvCxnSpPr>
            <p:cNvPr id="30" name="Straight Arrow Connector 29"/>
            <p:cNvCxnSpPr/>
            <p:nvPr/>
          </p:nvCxnSpPr>
          <p:spPr>
            <a:xfrm>
              <a:off x="2101846" y="3943003"/>
              <a:ext cx="9144000" cy="0"/>
            </a:xfrm>
            <a:prstGeom prst="straightConnector1">
              <a:avLst/>
            </a:prstGeom>
            <a:ln w="5715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423412" y="3949979"/>
              <a:ext cx="2485580" cy="369332"/>
            </a:xfrm>
            <a:prstGeom prst="rect">
              <a:avLst/>
            </a:prstGeom>
            <a:noFill/>
          </p:spPr>
          <p:txBody>
            <a:bodyPr wrap="square" rtlCol="0">
              <a:spAutoFit/>
            </a:bodyPr>
            <a:lstStyle/>
            <a:p>
              <a:pPr algn="just"/>
              <a:r>
                <a:rPr lang="en-US" b="1" dirty="0">
                  <a:solidFill>
                    <a:schemeClr val="tx1">
                      <a:lumMod val="75000"/>
                      <a:lumOff val="25000"/>
                    </a:schemeClr>
                  </a:solidFill>
                  <a:latin typeface="Open Sans Regular" charset="0"/>
                </a:rPr>
                <a:t>Producer</a:t>
              </a:r>
            </a:p>
          </p:txBody>
        </p:sp>
      </p:grpSp>
      <p:grpSp>
        <p:nvGrpSpPr>
          <p:cNvPr id="5" name="Group 4"/>
          <p:cNvGrpSpPr/>
          <p:nvPr/>
        </p:nvGrpSpPr>
        <p:grpSpPr>
          <a:xfrm>
            <a:off x="3532978" y="4358220"/>
            <a:ext cx="3861827" cy="1523950"/>
            <a:chOff x="4036212" y="1356403"/>
            <a:chExt cx="3401335" cy="1342231"/>
          </a:xfrm>
        </p:grpSpPr>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200" y="1386464"/>
              <a:ext cx="827558" cy="685800"/>
            </a:xfrm>
            <a:prstGeom prst="rect">
              <a:avLst/>
            </a:prstGeom>
          </p:spPr>
        </p:pic>
        <p:pic>
          <p:nvPicPr>
            <p:cNvPr id="51" name="Picture 50"/>
            <p:cNvPicPr>
              <a:picLocks noChangeAspect="1"/>
            </p:cNvPicPr>
            <p:nvPr/>
          </p:nvPicPr>
          <p:blipFill rotWithShape="1">
            <a:blip r:embed="rId4" cstate="print">
              <a:extLst>
                <a:ext uri="{28A0092B-C50C-407E-A947-70E740481C1C}">
                  <a14:useLocalDpi xmlns:a14="http://schemas.microsoft.com/office/drawing/2010/main" val="0"/>
                </a:ext>
              </a:extLst>
            </a:blip>
            <a:srcRect l="18277" r="15969"/>
            <a:stretch/>
          </p:blipFill>
          <p:spPr>
            <a:xfrm>
              <a:off x="4036212" y="2012834"/>
              <a:ext cx="802805" cy="685800"/>
            </a:xfrm>
            <a:prstGeom prst="rect">
              <a:avLst/>
            </a:prstGeom>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744" y="2011471"/>
              <a:ext cx="851338" cy="685800"/>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8363" y="1356403"/>
              <a:ext cx="823769" cy="6858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0975" y="1376850"/>
              <a:ext cx="798755" cy="6858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1693" y="1972013"/>
              <a:ext cx="825854" cy="685800"/>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3162" y="1972975"/>
              <a:ext cx="830054" cy="685800"/>
            </a:xfrm>
            <a:prstGeom prst="rect">
              <a:avLst/>
            </a:prstGeom>
          </p:spPr>
        </p:pic>
      </p:grpSp>
      <p:pic>
        <p:nvPicPr>
          <p:cNvPr id="56" name="Pictur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14648" y="2034079"/>
            <a:ext cx="1091161" cy="914400"/>
          </a:xfrm>
          <a:prstGeom prst="rect">
            <a:avLst/>
          </a:prstGeom>
        </p:spPr>
      </p:pic>
      <p:pic>
        <p:nvPicPr>
          <p:cNvPr id="57" name="Picture 56"/>
          <p:cNvPicPr>
            <a:picLocks noChangeAspect="1"/>
          </p:cNvPicPr>
          <p:nvPr/>
        </p:nvPicPr>
        <p:blipFill>
          <a:blip r:embed="rId11">
            <a:extLst>
              <a:ext uri="{BEBA8EAE-BF5A-486C-A8C5-ECC9F3942E4B}">
                <a14:imgProps xmlns:a14="http://schemas.microsoft.com/office/drawing/2010/main">
                  <a14:imgLayer r:embed="rId12">
                    <a14:imgEffect>
                      <a14:backgroundRemoval t="4297" b="96875" l="1563" r="89844">
                        <a14:foregroundMark x1="55273" y1="4492" x2="55273" y2="4492"/>
                        <a14:foregroundMark x1="73242" y1="94336" x2="73242" y2="94336"/>
                        <a14:foregroundMark x1="26953" y1="96875" x2="26953" y2="96875"/>
                      </a14:backgroundRemoval>
                    </a14:imgEffect>
                  </a14:imgLayer>
                </a14:imgProps>
              </a:ext>
            </a:extLst>
          </a:blip>
          <a:stretch>
            <a:fillRect/>
          </a:stretch>
        </p:blipFill>
        <p:spPr>
          <a:xfrm>
            <a:off x="207571" y="2218737"/>
            <a:ext cx="1258449" cy="1258449"/>
          </a:xfrm>
          <a:prstGeom prst="rect">
            <a:avLst/>
          </a:prstGeom>
          <a:effectLst>
            <a:outerShdw blurRad="50800" dist="76200" dir="2700000" algn="tl" rotWithShape="0">
              <a:prstClr val="black">
                <a:alpha val="40000"/>
              </a:prstClr>
            </a:outerShdw>
          </a:effectLst>
        </p:spPr>
      </p:pic>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683" y="2766087"/>
            <a:ext cx="1828800" cy="1828800"/>
          </a:xfrm>
          <a:prstGeom prst="rect">
            <a:avLst/>
          </a:prstGeom>
          <a:effectLst>
            <a:outerShdw blurRad="50800" dist="76200" dir="2700000" algn="tl" rotWithShape="0">
              <a:prstClr val="black">
                <a:alpha val="40000"/>
              </a:prstClr>
            </a:outerShdw>
          </a:effectLst>
        </p:spPr>
      </p:pic>
      <p:pic>
        <p:nvPicPr>
          <p:cNvPr id="44" name="Picture 43"/>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368917" y="4232193"/>
            <a:ext cx="1814192" cy="1496321"/>
          </a:xfrm>
          <a:prstGeom prst="rect">
            <a:avLst/>
          </a:prstGeom>
        </p:spPr>
      </p:pic>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03348" y="4171910"/>
            <a:ext cx="1876201" cy="1665005"/>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754463">
            <a:off x="338282" y="4167554"/>
            <a:ext cx="1625600" cy="1625600"/>
          </a:xfrm>
          <a:prstGeom prst="rect">
            <a:avLst/>
          </a:prstGeom>
        </p:spPr>
      </p:pic>
      <p:pic>
        <p:nvPicPr>
          <p:cNvPr id="49" name="Picture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244" y="1624810"/>
            <a:ext cx="1923246" cy="1490059"/>
          </a:xfrm>
          <a:prstGeom prst="rect">
            <a:avLst/>
          </a:prstGeom>
        </p:spPr>
      </p:pic>
    </p:spTree>
    <p:extLst>
      <p:ext uri="{BB962C8B-B14F-4D97-AF65-F5344CB8AC3E}">
        <p14:creationId xmlns:p14="http://schemas.microsoft.com/office/powerpoint/2010/main" val="1589538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3300" y="897003"/>
            <a:ext cx="5245099" cy="3497557"/>
          </a:xfrm>
          <a:prstGeom prst="rect">
            <a:avLst/>
          </a:prstGeom>
        </p:spPr>
      </p:pic>
      <p:sp>
        <p:nvSpPr>
          <p:cNvPr id="13" name="Text Placeholder 1"/>
          <p:cNvSpPr>
            <a:spLocks noGrp="1"/>
          </p:cNvSpPr>
          <p:nvPr>
            <p:ph type="body" sz="quarter" idx="10"/>
          </p:nvPr>
        </p:nvSpPr>
        <p:spPr>
          <a:xfrm>
            <a:off x="507226" y="382630"/>
            <a:ext cx="11009271" cy="642938"/>
          </a:xfrm>
        </p:spPr>
        <p:txBody>
          <a:bodyPr/>
          <a:lstStyle/>
          <a:p>
            <a:r>
              <a:rPr lang="en-US" dirty="0">
                <a:latin typeface="Open Sans Light" charset="0"/>
                <a:ea typeface="Open Sans Light" charset="0"/>
                <a:cs typeface="Open Sans Light" charset="0"/>
              </a:rPr>
              <a:t>Professional </a:t>
            </a:r>
            <a:r>
              <a:rPr lang="en-US">
                <a:solidFill>
                  <a:schemeClr val="accent6"/>
                </a:solidFill>
                <a:latin typeface="Open Sans Light" charset="0"/>
                <a:ea typeface="Open Sans Light" charset="0"/>
                <a:cs typeface="Open Sans Light" charset="0"/>
              </a:rPr>
              <a:t>Life Cycle</a:t>
            </a:r>
            <a:endParaRPr lang="en-US" dirty="0">
              <a:solidFill>
                <a:schemeClr val="accent6"/>
              </a:solidFill>
              <a:latin typeface="Open Sans Light" charset="0"/>
              <a:ea typeface="Open Sans Light" charset="0"/>
              <a:cs typeface="Open Sans Light" charset="0"/>
            </a:endParaRPr>
          </a:p>
        </p:txBody>
      </p:sp>
      <p:sp>
        <p:nvSpPr>
          <p:cNvPr id="14" name="Text Placeholder 2"/>
          <p:cNvSpPr>
            <a:spLocks noGrp="1"/>
          </p:cNvSpPr>
          <p:nvPr>
            <p:ph type="body" sz="quarter" idx="11"/>
          </p:nvPr>
        </p:nvSpPr>
        <p:spPr>
          <a:xfrm>
            <a:off x="531940" y="942806"/>
            <a:ext cx="10984557" cy="305229"/>
          </a:xfrm>
        </p:spPr>
        <p:txBody>
          <a:bodyPr/>
          <a:lstStyle/>
          <a:p>
            <a:r>
              <a:rPr lang="en-US" sz="1800" dirty="0"/>
              <a:t>NAHU Professional Development</a:t>
            </a:r>
          </a:p>
        </p:txBody>
      </p:sp>
      <p:grpSp>
        <p:nvGrpSpPr>
          <p:cNvPr id="15" name="Group 14"/>
          <p:cNvGrpSpPr/>
          <p:nvPr/>
        </p:nvGrpSpPr>
        <p:grpSpPr>
          <a:xfrm>
            <a:off x="455000" y="491056"/>
            <a:ext cx="45720" cy="675713"/>
            <a:chOff x="455000" y="491056"/>
            <a:chExt cx="45720" cy="675713"/>
          </a:xfrm>
        </p:grpSpPr>
        <p:sp>
          <p:nvSpPr>
            <p:cNvPr id="16" name="Rectangle 15"/>
            <p:cNvSpPr/>
            <p:nvPr userDrawn="1"/>
          </p:nvSpPr>
          <p:spPr>
            <a:xfrm>
              <a:off x="455001" y="491056"/>
              <a:ext cx="45719" cy="675713"/>
            </a:xfrm>
            <a:prstGeom prst="rect">
              <a:avLst/>
            </a:prstGeom>
            <a:solidFill>
              <a:srgbClr val="3DBF9C"/>
            </a:solidFill>
            <a:ln>
              <a:solidFill>
                <a:srgbClr val="00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7" name="Rectangle 16"/>
            <p:cNvSpPr/>
            <p:nvPr userDrawn="1"/>
          </p:nvSpPr>
          <p:spPr>
            <a:xfrm>
              <a:off x="455000" y="961799"/>
              <a:ext cx="45719" cy="204970"/>
            </a:xfrm>
            <a:prstGeom prst="rect">
              <a:avLst/>
            </a:prstGeom>
            <a:solidFill>
              <a:schemeClr val="tx1">
                <a:lumMod val="95000"/>
                <a:lumOff val="5000"/>
                <a:alpha val="47000"/>
              </a:schemeClr>
            </a:solidFill>
            <a:ln>
              <a:solidFill>
                <a:srgbClr val="00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cxnSp>
        <p:nvCxnSpPr>
          <p:cNvPr id="19" name="Straight Connector 18"/>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3">
            <a:extLst>
              <a:ext uri="{BEBA8EAE-BF5A-486C-A8C5-ECC9F3942E4B}">
                <a14:imgProps xmlns:a14="http://schemas.microsoft.com/office/drawing/2010/main">
                  <a14:imgLayer r:embed="rId4">
                    <a14:imgEffect>
                      <a14:backgroundRemoval t="0" b="90000" l="0" r="100000">
                        <a14:backgroundMark x1="14923" y1="50538" x2="14923" y2="50538"/>
                        <a14:backgroundMark x1="23462" y1="46308" x2="23462" y2="46308"/>
                        <a14:backgroundMark x1="21308" y1="41308" x2="21308" y2="41308"/>
                        <a14:backgroundMark x1="22000" y1="31385" x2="19154" y2="66154"/>
                        <a14:backgroundMark x1="32615" y1="23615" x2="68077" y2="24308"/>
                        <a14:backgroundMark x1="56000" y1="16538" x2="74462" y2="25769"/>
                        <a14:backgroundMark x1="75846" y1="28538" x2="84385" y2="38462"/>
                        <a14:backgroundMark x1="25538" y1="76077" x2="33385" y2="83846"/>
                        <a14:backgroundMark x1="40462" y1="79615" x2="65923" y2="80308"/>
                        <a14:backgroundMark x1="40462" y1="83846" x2="40462" y2="83846"/>
                        <a14:backgroundMark x1="76615" y1="41308" x2="80154" y2="71077"/>
                        <a14:backgroundMark x1="49615" y1="15846" x2="27692" y2="22923"/>
                        <a14:backgroundMark x1="79385" y1="43462" x2="83692" y2="54769"/>
                        <a14:backgroundMark x1="73077" y1="59077" x2="76615" y2="73923"/>
                        <a14:backgroundMark x1="70231" y1="76769" x2="58846" y2="77462"/>
                        <a14:backgroundMark x1="34769" y1="76769" x2="47538" y2="77462"/>
                      </a14:backgroundRemoval>
                    </a14:imgEffect>
                  </a14:imgLayer>
                </a14:imgProps>
              </a:ext>
            </a:extLst>
          </a:blip>
          <a:srcRect l="8751" t="11424" r="4097" b="12032"/>
          <a:stretch/>
        </p:blipFill>
        <p:spPr>
          <a:xfrm>
            <a:off x="3169894" y="1788443"/>
            <a:ext cx="1535149" cy="1348279"/>
          </a:xfrm>
          <a:prstGeom prst="rect">
            <a:avLst/>
          </a:prstGeom>
          <a:effectLst>
            <a:outerShdw blurRad="50800" dist="76200" dir="2700000" algn="tl" rotWithShape="0">
              <a:prstClr val="black">
                <a:alpha val="40000"/>
              </a:prstClr>
            </a:outerShdw>
          </a:effectLst>
        </p:spPr>
      </p:pic>
      <p:pic>
        <p:nvPicPr>
          <p:cNvPr id="37" name="Picture 3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8299" r="89627">
                        <a14:foregroundMark x1="52075" y1="16418" x2="52075" y2="16418"/>
                      </a14:backgroundRemoval>
                    </a14:imgEffect>
                  </a14:imgLayer>
                </a14:imgProps>
              </a:ext>
            </a:extLst>
          </a:blip>
          <a:srcRect l="19841" r="15326"/>
          <a:stretch/>
        </p:blipFill>
        <p:spPr>
          <a:xfrm>
            <a:off x="2087854" y="1754909"/>
            <a:ext cx="1279439" cy="1371600"/>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a:blip r:embed="rId7">
            <a:alphaModFix/>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55000" y="1568584"/>
            <a:ext cx="1849615" cy="1849615"/>
          </a:xfrm>
          <a:prstGeom prst="rect">
            <a:avLst/>
          </a:prstGeom>
          <a:effectLst>
            <a:outerShdw blurRad="50800" dist="76200" dir="2700000" algn="tl" rotWithShape="0">
              <a:prstClr val="black">
                <a:alpha val="40000"/>
              </a:prstClr>
            </a:outerShdw>
          </a:effectLst>
        </p:spPr>
      </p:pic>
      <p:pic>
        <p:nvPicPr>
          <p:cNvPr id="45" name="Picture 44"/>
          <p:cNvPicPr>
            <a:picLocks noChangeAspect="1"/>
          </p:cNvPicPr>
          <p:nvPr/>
        </p:nvPicPr>
        <p:blipFill rotWithShape="1">
          <a:blip r:embed="rId9">
            <a:alphaModFix amt="75000"/>
            <a:extLst>
              <a:ext uri="{BEBA8EAE-BF5A-486C-A8C5-ECC9F3942E4B}">
                <a14:imgProps xmlns:a14="http://schemas.microsoft.com/office/drawing/2010/main">
                  <a14:imgLayer r:embed="rId10">
                    <a14:imgEffect>
                      <a14:backgroundRemoval t="10000" b="90000" l="10000" r="90000">
                        <a14:foregroundMark x1="58250" y1="46375" x2="58250" y2="46375"/>
                        <a14:foregroundMark x1="55125" y1="47000" x2="55125" y2="47000"/>
                        <a14:foregroundMark x1="44875" y1="46000" x2="44875" y2="46000"/>
                        <a14:foregroundMark x1="38250" y1="47250" x2="38250" y2="47250"/>
                      </a14:backgroundRemoval>
                    </a14:imgEffect>
                  </a14:imgLayer>
                </a14:imgProps>
              </a:ext>
            </a:extLst>
          </a:blip>
          <a:srcRect l="18354" t="14954" r="19207" b="23174"/>
          <a:stretch/>
        </p:blipFill>
        <p:spPr>
          <a:xfrm>
            <a:off x="5492628" y="2014454"/>
            <a:ext cx="922786" cy="914400"/>
          </a:xfrm>
          <a:prstGeom prst="rect">
            <a:avLst/>
          </a:prstGeom>
          <a:effectLst>
            <a:outerShdw blurRad="50800" dist="76200" dir="2700000" algn="tl" rotWithShape="0">
              <a:prstClr val="black">
                <a:alpha val="40000"/>
              </a:prstClr>
            </a:outerShdw>
          </a:effectLst>
        </p:spPr>
      </p:pic>
      <p:pic>
        <p:nvPicPr>
          <p:cNvPr id="55" name="Picture 54"/>
          <p:cNvPicPr>
            <a:picLocks noChangeAspect="1"/>
          </p:cNvPicPr>
          <p:nvPr/>
        </p:nvPicPr>
        <p:blipFill>
          <a:blip r:embed="rId11" cstate="print">
            <a:alphaModFix amt="50000"/>
            <a:extLst>
              <a:ext uri="{BEBA8EAE-BF5A-486C-A8C5-ECC9F3942E4B}">
                <a14:imgProps xmlns:a14="http://schemas.microsoft.com/office/drawing/2010/main">
                  <a14:imgLayer r:embed="rId12">
                    <a14:imgEffect>
                      <a14:backgroundRemoval t="0" b="100000" l="670" r="100000"/>
                    </a14:imgEffect>
                  </a14:imgLayer>
                </a14:imgProps>
              </a:ext>
              <a:ext uri="{28A0092B-C50C-407E-A947-70E740481C1C}">
                <a14:useLocalDpi xmlns:a14="http://schemas.microsoft.com/office/drawing/2010/main" val="0"/>
              </a:ext>
            </a:extLst>
          </a:blip>
          <a:stretch>
            <a:fillRect/>
          </a:stretch>
        </p:blipFill>
        <p:spPr>
          <a:xfrm>
            <a:off x="4425058" y="1958781"/>
            <a:ext cx="953316" cy="1160710"/>
          </a:xfrm>
          <a:prstGeom prst="rect">
            <a:avLst/>
          </a:prstGeom>
          <a:effectLst>
            <a:outerShdw blurRad="50800" dist="76200" dir="2700000" algn="tl" rotWithShape="0">
              <a:prstClr val="black">
                <a:alpha val="40000"/>
              </a:prstClr>
            </a:outerShdw>
          </a:effectLst>
        </p:spPr>
      </p:pic>
      <p:grpSp>
        <p:nvGrpSpPr>
          <p:cNvPr id="32" name="Group 31"/>
          <p:cNvGrpSpPr/>
          <p:nvPr/>
        </p:nvGrpSpPr>
        <p:grpSpPr>
          <a:xfrm>
            <a:off x="127000" y="5319534"/>
            <a:ext cx="11912600" cy="369332"/>
            <a:chOff x="127000" y="5122447"/>
            <a:chExt cx="11118846" cy="369332"/>
          </a:xfrm>
        </p:grpSpPr>
        <p:cxnSp>
          <p:nvCxnSpPr>
            <p:cNvPr id="33" name="Straight Arrow Connector 32"/>
            <p:cNvCxnSpPr/>
            <p:nvPr/>
          </p:nvCxnSpPr>
          <p:spPr>
            <a:xfrm>
              <a:off x="127000" y="5472542"/>
              <a:ext cx="11118846" cy="0"/>
            </a:xfrm>
            <a:prstGeom prst="straightConnector1">
              <a:avLst/>
            </a:prstGeom>
            <a:ln w="5715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868734" y="5122447"/>
              <a:ext cx="4377112" cy="369332"/>
            </a:xfrm>
            <a:prstGeom prst="rect">
              <a:avLst/>
            </a:prstGeom>
            <a:noFill/>
          </p:spPr>
          <p:txBody>
            <a:bodyPr wrap="square" rtlCol="0">
              <a:spAutoFit/>
            </a:bodyPr>
            <a:lstStyle/>
            <a:p>
              <a:pPr algn="just"/>
              <a:r>
                <a:rPr lang="en-US" b="1" dirty="0">
                  <a:solidFill>
                    <a:schemeClr val="tx1">
                      <a:lumMod val="75000"/>
                      <a:lumOff val="25000"/>
                    </a:schemeClr>
                  </a:solidFill>
                  <a:latin typeface="Open Sans Regular" charset="0"/>
                </a:rPr>
                <a:t>Agency Management &amp; Owners Track</a:t>
              </a:r>
            </a:p>
          </p:txBody>
        </p:sp>
      </p:gr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5000" y="4413672"/>
            <a:ext cx="3926500" cy="2290458"/>
          </a:xfrm>
          <a:prstGeom prst="rect">
            <a:avLst/>
          </a:prstGeom>
        </p:spPr>
      </p:pic>
    </p:spTree>
    <p:extLst>
      <p:ext uri="{BB962C8B-B14F-4D97-AF65-F5344CB8AC3E}">
        <p14:creationId xmlns:p14="http://schemas.microsoft.com/office/powerpoint/2010/main" val="1311984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02841" y="1585744"/>
            <a:ext cx="10018039" cy="4661189"/>
            <a:chOff x="1002841" y="1585744"/>
            <a:chExt cx="10018039" cy="4661189"/>
          </a:xfrm>
        </p:grpSpPr>
        <p:sp>
          <p:nvSpPr>
            <p:cNvPr id="46" name="Freeform 45"/>
            <p:cNvSpPr/>
            <p:nvPr/>
          </p:nvSpPr>
          <p:spPr>
            <a:xfrm>
              <a:off x="5198843" y="2213170"/>
              <a:ext cx="1071592" cy="956365"/>
            </a:xfrm>
            <a:custGeom>
              <a:avLst/>
              <a:gdLst>
                <a:gd name="connsiteX0" fmla="*/ 535796 w 1071592"/>
                <a:gd name="connsiteY0" fmla="*/ 0 h 956365"/>
                <a:gd name="connsiteX1" fmla="*/ 643060 w 1071592"/>
                <a:gd name="connsiteY1" fmla="*/ 89762 h 956365"/>
                <a:gd name="connsiteX2" fmla="*/ 1071592 w 1071592"/>
                <a:gd name="connsiteY2" fmla="*/ 956365 h 956365"/>
                <a:gd name="connsiteX3" fmla="*/ 0 w 1071592"/>
                <a:gd name="connsiteY3" fmla="*/ 956365 h 956365"/>
                <a:gd name="connsiteX4" fmla="*/ 428531 w 1071592"/>
                <a:gd name="connsiteY4" fmla="*/ 89762 h 956365"/>
                <a:gd name="connsiteX5" fmla="*/ 535796 w 1071592"/>
                <a:gd name="connsiteY5" fmla="*/ 0 h 95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592" h="956365">
                  <a:moveTo>
                    <a:pt x="535796" y="0"/>
                  </a:moveTo>
                  <a:cubicBezTo>
                    <a:pt x="579570" y="0"/>
                    <a:pt x="615330" y="29926"/>
                    <a:pt x="643060" y="89762"/>
                  </a:cubicBezTo>
                  <a:lnTo>
                    <a:pt x="1071592" y="956365"/>
                  </a:lnTo>
                  <a:lnTo>
                    <a:pt x="0" y="956365"/>
                  </a:lnTo>
                  <a:lnTo>
                    <a:pt x="428531" y="89762"/>
                  </a:lnTo>
                  <a:cubicBezTo>
                    <a:pt x="456261" y="29926"/>
                    <a:pt x="492022" y="0"/>
                    <a:pt x="535796" y="0"/>
                  </a:cubicBezTo>
                  <a:close/>
                </a:path>
              </a:pathLst>
            </a:custGeom>
            <a:solidFill>
              <a:schemeClr val="accent1"/>
            </a:solidFill>
            <a:ln>
              <a:noFill/>
            </a:ln>
            <a:effectLst>
              <a:outerShdw blurRad="152400" dist="317500" dir="5400000" sx="90000" sy="-19000" rotWithShape="0">
                <a:prstClr val="black">
                  <a:alpha val="15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latin typeface="Open Sans" charset="0"/>
                <a:ea typeface="Open Sans" charset="0"/>
                <a:cs typeface="Open Sans" charset="0"/>
              </a:endParaRPr>
            </a:p>
          </p:txBody>
        </p:sp>
        <p:sp>
          <p:nvSpPr>
            <p:cNvPr id="47" name="Freeform 46"/>
            <p:cNvSpPr/>
            <p:nvPr/>
          </p:nvSpPr>
          <p:spPr>
            <a:xfrm>
              <a:off x="6471038" y="3318789"/>
              <a:ext cx="1084844" cy="1006745"/>
            </a:xfrm>
            <a:custGeom>
              <a:avLst/>
              <a:gdLst>
                <a:gd name="connsiteX0" fmla="*/ 0 w 1084844"/>
                <a:gd name="connsiteY0" fmla="*/ 0 h 1006745"/>
                <a:gd name="connsiteX1" fmla="*/ 962256 w 1084844"/>
                <a:gd name="connsiteY1" fmla="*/ 139923 h 1006745"/>
                <a:gd name="connsiteX2" fmla="*/ 1084844 w 1084844"/>
                <a:gd name="connsiteY2" fmla="*/ 240615 h 1006745"/>
                <a:gd name="connsiteX3" fmla="*/ 1027926 w 1084844"/>
                <a:gd name="connsiteY3" fmla="*/ 345682 h 1006745"/>
                <a:gd name="connsiteX4" fmla="*/ 350058 w 1084844"/>
                <a:gd name="connsiteY4" fmla="*/ 1006745 h 1006745"/>
                <a:gd name="connsiteX5" fmla="*/ 426715 w 1084844"/>
                <a:gd name="connsiteY5" fmla="*/ 853431 h 1006745"/>
                <a:gd name="connsiteX6" fmla="*/ 0 w 1084844"/>
                <a:gd name="connsiteY6" fmla="*/ 0 h 100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44" h="1006745">
                  <a:moveTo>
                    <a:pt x="0" y="0"/>
                  </a:moveTo>
                  <a:lnTo>
                    <a:pt x="962256" y="139923"/>
                  </a:lnTo>
                  <a:cubicBezTo>
                    <a:pt x="1043970" y="153050"/>
                    <a:pt x="1084844" y="186614"/>
                    <a:pt x="1084844" y="240615"/>
                  </a:cubicBezTo>
                  <a:cubicBezTo>
                    <a:pt x="1084844" y="272720"/>
                    <a:pt x="1065866" y="307743"/>
                    <a:pt x="1027926" y="345682"/>
                  </a:cubicBezTo>
                  <a:lnTo>
                    <a:pt x="350058" y="1006745"/>
                  </a:lnTo>
                  <a:lnTo>
                    <a:pt x="426715" y="853431"/>
                  </a:lnTo>
                  <a:lnTo>
                    <a:pt x="0" y="0"/>
                  </a:lnTo>
                  <a:close/>
                </a:path>
              </a:pathLst>
            </a:custGeom>
            <a:solidFill>
              <a:schemeClr val="accent2"/>
            </a:solidFill>
            <a:ln>
              <a:noFill/>
            </a:ln>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latin typeface="Open Sans" charset="0"/>
                <a:ea typeface="Open Sans" charset="0"/>
                <a:cs typeface="Open Sans" charset="0"/>
              </a:endParaRPr>
            </a:p>
          </p:txBody>
        </p:sp>
        <p:sp>
          <p:nvSpPr>
            <p:cNvPr id="48" name="Freeform 47"/>
            <p:cNvSpPr/>
            <p:nvPr/>
          </p:nvSpPr>
          <p:spPr>
            <a:xfrm>
              <a:off x="3913395" y="3318789"/>
              <a:ext cx="1084845" cy="1007354"/>
            </a:xfrm>
            <a:custGeom>
              <a:avLst/>
              <a:gdLst>
                <a:gd name="connsiteX0" fmla="*/ 1084845 w 1084845"/>
                <a:gd name="connsiteY0" fmla="*/ 0 h 1007354"/>
                <a:gd name="connsiteX1" fmla="*/ 658129 w 1084845"/>
                <a:gd name="connsiteY1" fmla="*/ 853431 h 1007354"/>
                <a:gd name="connsiteX2" fmla="*/ 735091 w 1084845"/>
                <a:gd name="connsiteY2" fmla="*/ 1007354 h 1007354"/>
                <a:gd name="connsiteX3" fmla="*/ 54722 w 1084845"/>
                <a:gd name="connsiteY3" fmla="*/ 345682 h 1007354"/>
                <a:gd name="connsiteX4" fmla="*/ 0 w 1084845"/>
                <a:gd name="connsiteY4" fmla="*/ 240615 h 1007354"/>
                <a:gd name="connsiteX5" fmla="*/ 122588 w 1084845"/>
                <a:gd name="connsiteY5" fmla="*/ 139923 h 1007354"/>
                <a:gd name="connsiteX6" fmla="*/ 1084845 w 1084845"/>
                <a:gd name="connsiteY6" fmla="*/ 0 h 100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45" h="1007354">
                  <a:moveTo>
                    <a:pt x="1084845" y="0"/>
                  </a:moveTo>
                  <a:lnTo>
                    <a:pt x="658129" y="853431"/>
                  </a:lnTo>
                  <a:lnTo>
                    <a:pt x="735091" y="1007354"/>
                  </a:lnTo>
                  <a:lnTo>
                    <a:pt x="54722" y="345682"/>
                  </a:lnTo>
                  <a:cubicBezTo>
                    <a:pt x="18241" y="306284"/>
                    <a:pt x="0" y="271262"/>
                    <a:pt x="0" y="240615"/>
                  </a:cubicBezTo>
                  <a:cubicBezTo>
                    <a:pt x="0" y="186614"/>
                    <a:pt x="40857" y="153050"/>
                    <a:pt x="122588" y="139923"/>
                  </a:cubicBezTo>
                  <a:lnTo>
                    <a:pt x="1084845" y="0"/>
                  </a:lnTo>
                  <a:close/>
                </a:path>
              </a:pathLst>
            </a:custGeom>
            <a:solidFill>
              <a:srgbClr val="C00000"/>
            </a:solidFill>
            <a:ln>
              <a:noFill/>
            </a:ln>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latin typeface="Open Sans" charset="0"/>
                <a:ea typeface="Open Sans" charset="0"/>
                <a:cs typeface="Open Sans" charset="0"/>
              </a:endParaRPr>
            </a:p>
          </p:txBody>
        </p:sp>
        <p:sp>
          <p:nvSpPr>
            <p:cNvPr id="49" name="Freeform 48"/>
            <p:cNvSpPr/>
            <p:nvPr/>
          </p:nvSpPr>
          <p:spPr>
            <a:xfrm>
              <a:off x="5792980" y="4528390"/>
              <a:ext cx="1101814" cy="1158709"/>
            </a:xfrm>
            <a:custGeom>
              <a:avLst/>
              <a:gdLst>
                <a:gd name="connsiteX0" fmla="*/ 926688 w 1101814"/>
                <a:gd name="connsiteY0" fmla="*/ 0 h 1158709"/>
                <a:gd name="connsiteX1" fmla="*/ 1099635 w 1101814"/>
                <a:gd name="connsiteY1" fmla="*/ 1005492 h 1158709"/>
                <a:gd name="connsiteX2" fmla="*/ 1101814 w 1101814"/>
                <a:gd name="connsiteY2" fmla="*/ 1049266 h 1158709"/>
                <a:gd name="connsiteX3" fmla="*/ 1078838 w 1101814"/>
                <a:gd name="connsiteY3" fmla="*/ 1126964 h 1158709"/>
                <a:gd name="connsiteX4" fmla="*/ 1012070 w 1101814"/>
                <a:gd name="connsiteY4" fmla="*/ 1158709 h 1158709"/>
                <a:gd name="connsiteX5" fmla="*/ 924505 w 1101814"/>
                <a:gd name="connsiteY5" fmla="*/ 1132438 h 1158709"/>
                <a:gd name="connsiteX6" fmla="*/ 0 w 1101814"/>
                <a:gd name="connsiteY6" fmla="*/ 646514 h 1158709"/>
                <a:gd name="connsiteX7" fmla="*/ 603431 w 1101814"/>
                <a:gd name="connsiteY7" fmla="*/ 646514 h 1158709"/>
                <a:gd name="connsiteX8" fmla="*/ 926688 w 1101814"/>
                <a:gd name="connsiteY8" fmla="*/ 0 h 11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814" h="1158709">
                  <a:moveTo>
                    <a:pt x="926688" y="0"/>
                  </a:moveTo>
                  <a:lnTo>
                    <a:pt x="1099635" y="1005492"/>
                  </a:lnTo>
                  <a:cubicBezTo>
                    <a:pt x="1101094" y="1015702"/>
                    <a:pt x="1101814" y="1030287"/>
                    <a:pt x="1101814" y="1049266"/>
                  </a:cubicBezTo>
                  <a:cubicBezTo>
                    <a:pt x="1101814" y="1079913"/>
                    <a:pt x="1094161" y="1105806"/>
                    <a:pt x="1078838" y="1126964"/>
                  </a:cubicBezTo>
                  <a:cubicBezTo>
                    <a:pt x="1063514" y="1148139"/>
                    <a:pt x="1041258" y="1158709"/>
                    <a:pt x="1012070" y="1158709"/>
                  </a:cubicBezTo>
                  <a:cubicBezTo>
                    <a:pt x="984340" y="1158709"/>
                    <a:pt x="955152" y="1149958"/>
                    <a:pt x="924505" y="1132438"/>
                  </a:cubicBezTo>
                  <a:lnTo>
                    <a:pt x="0" y="646514"/>
                  </a:lnTo>
                  <a:lnTo>
                    <a:pt x="603431" y="646514"/>
                  </a:lnTo>
                  <a:lnTo>
                    <a:pt x="926688" y="0"/>
                  </a:lnTo>
                  <a:close/>
                </a:path>
              </a:pathLst>
            </a:custGeom>
            <a:solidFill>
              <a:schemeClr val="accent6"/>
            </a:solidFill>
            <a:ln>
              <a:noFill/>
            </a:ln>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latin typeface="Open Sans" charset="0"/>
                <a:ea typeface="Open Sans" charset="0"/>
                <a:cs typeface="Open Sans" charset="0"/>
              </a:endParaRPr>
            </a:p>
          </p:txBody>
        </p:sp>
        <p:sp>
          <p:nvSpPr>
            <p:cNvPr id="50" name="Freeform 49"/>
            <p:cNvSpPr/>
            <p:nvPr/>
          </p:nvSpPr>
          <p:spPr>
            <a:xfrm>
              <a:off x="4572287" y="4528391"/>
              <a:ext cx="1104011" cy="1158708"/>
            </a:xfrm>
            <a:custGeom>
              <a:avLst/>
              <a:gdLst>
                <a:gd name="connsiteX0" fmla="*/ 177323 w 1104011"/>
                <a:gd name="connsiteY0" fmla="*/ 0 h 1158708"/>
                <a:gd name="connsiteX1" fmla="*/ 500579 w 1104011"/>
                <a:gd name="connsiteY1" fmla="*/ 646513 h 1158708"/>
                <a:gd name="connsiteX2" fmla="*/ 1104011 w 1104011"/>
                <a:gd name="connsiteY2" fmla="*/ 646513 h 1158708"/>
                <a:gd name="connsiteX3" fmla="*/ 179488 w 1104011"/>
                <a:gd name="connsiteY3" fmla="*/ 1132437 h 1158708"/>
                <a:gd name="connsiteX4" fmla="*/ 91940 w 1104011"/>
                <a:gd name="connsiteY4" fmla="*/ 1158708 h 1158708"/>
                <a:gd name="connsiteX5" fmla="*/ 22976 w 1104011"/>
                <a:gd name="connsiteY5" fmla="*/ 1126963 h 1158708"/>
                <a:gd name="connsiteX6" fmla="*/ 0 w 1104011"/>
                <a:gd name="connsiteY6" fmla="*/ 1049265 h 1158708"/>
                <a:gd name="connsiteX7" fmla="*/ 4375 w 1104011"/>
                <a:gd name="connsiteY7" fmla="*/ 1005491 h 1158708"/>
                <a:gd name="connsiteX8" fmla="*/ 177323 w 1104011"/>
                <a:gd name="connsiteY8" fmla="*/ 0 h 115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011" h="1158708">
                  <a:moveTo>
                    <a:pt x="177323" y="0"/>
                  </a:moveTo>
                  <a:lnTo>
                    <a:pt x="500579" y="646513"/>
                  </a:lnTo>
                  <a:lnTo>
                    <a:pt x="1104011" y="646513"/>
                  </a:lnTo>
                  <a:lnTo>
                    <a:pt x="179488" y="1132437"/>
                  </a:lnTo>
                  <a:cubicBezTo>
                    <a:pt x="147383" y="1149957"/>
                    <a:pt x="118195" y="1158708"/>
                    <a:pt x="91940" y="1158708"/>
                  </a:cubicBezTo>
                  <a:cubicBezTo>
                    <a:pt x="61294" y="1158708"/>
                    <a:pt x="38300" y="1148138"/>
                    <a:pt x="22976" y="1126963"/>
                  </a:cubicBezTo>
                  <a:cubicBezTo>
                    <a:pt x="7653" y="1105805"/>
                    <a:pt x="0" y="1079912"/>
                    <a:pt x="0" y="1049265"/>
                  </a:cubicBezTo>
                  <a:cubicBezTo>
                    <a:pt x="0" y="1040513"/>
                    <a:pt x="1458" y="1025911"/>
                    <a:pt x="4375" y="1005491"/>
                  </a:cubicBezTo>
                  <a:lnTo>
                    <a:pt x="177323" y="0"/>
                  </a:lnTo>
                  <a:close/>
                </a:path>
              </a:pathLst>
            </a:custGeom>
            <a:solidFill>
              <a:srgbClr val="9437FF"/>
            </a:solidFill>
            <a:ln>
              <a:noFill/>
            </a:ln>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solidFill>
                  <a:srgbClr val="7030A0"/>
                </a:solidFill>
                <a:latin typeface="Open Sans" charset="0"/>
                <a:ea typeface="Open Sans" charset="0"/>
                <a:cs typeface="Open Sans" charset="0"/>
              </a:endParaRPr>
            </a:p>
          </p:txBody>
        </p:sp>
        <p:sp>
          <p:nvSpPr>
            <p:cNvPr id="57" name="Oval 56"/>
            <p:cNvSpPr/>
            <p:nvPr/>
          </p:nvSpPr>
          <p:spPr>
            <a:xfrm>
              <a:off x="5659991" y="1585744"/>
              <a:ext cx="180898" cy="180898"/>
            </a:xfrm>
            <a:prstGeom prst="ellipse">
              <a:avLst/>
            </a:prstGeom>
            <a:solidFill>
              <a:schemeClr val="accent1">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58" name="Oval 57"/>
            <p:cNvSpPr/>
            <p:nvPr/>
          </p:nvSpPr>
          <p:spPr>
            <a:xfrm>
              <a:off x="5842583" y="1726854"/>
              <a:ext cx="522154" cy="52215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60" name="Oval 59"/>
            <p:cNvSpPr/>
            <p:nvPr/>
          </p:nvSpPr>
          <p:spPr>
            <a:xfrm>
              <a:off x="5329504" y="1816293"/>
              <a:ext cx="275895" cy="275895"/>
            </a:xfrm>
            <a:prstGeom prst="ellipse">
              <a:avLst/>
            </a:prstGeom>
            <a:solidFill>
              <a:schemeClr val="accent1">
                <a:lumMod val="7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61" name="Oval 60"/>
            <p:cNvSpPr/>
            <p:nvPr/>
          </p:nvSpPr>
          <p:spPr>
            <a:xfrm>
              <a:off x="7409170" y="2903994"/>
              <a:ext cx="553988" cy="553988"/>
            </a:xfrm>
            <a:prstGeom prst="ellips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62" name="Oval 61"/>
            <p:cNvSpPr/>
            <p:nvPr/>
          </p:nvSpPr>
          <p:spPr>
            <a:xfrm>
              <a:off x="7942737" y="3408208"/>
              <a:ext cx="180898" cy="180898"/>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63" name="Oval 62"/>
            <p:cNvSpPr/>
            <p:nvPr/>
          </p:nvSpPr>
          <p:spPr>
            <a:xfrm>
              <a:off x="7546668" y="3621842"/>
              <a:ext cx="376056" cy="3760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65" name="Oval 64"/>
            <p:cNvSpPr/>
            <p:nvPr/>
          </p:nvSpPr>
          <p:spPr>
            <a:xfrm>
              <a:off x="7381505" y="5746736"/>
              <a:ext cx="309001" cy="30900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67" name="Oval 66"/>
            <p:cNvSpPr/>
            <p:nvPr/>
          </p:nvSpPr>
          <p:spPr>
            <a:xfrm>
              <a:off x="6231716" y="5773423"/>
              <a:ext cx="278507" cy="278507"/>
            </a:xfrm>
            <a:prstGeom prst="ellipse">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69" name="Oval 68"/>
            <p:cNvSpPr/>
            <p:nvPr/>
          </p:nvSpPr>
          <p:spPr>
            <a:xfrm>
              <a:off x="3924665" y="5328340"/>
              <a:ext cx="259186" cy="2591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70" name="Oval 69"/>
            <p:cNvSpPr/>
            <p:nvPr/>
          </p:nvSpPr>
          <p:spPr>
            <a:xfrm>
              <a:off x="4239941" y="5620044"/>
              <a:ext cx="129593" cy="129593"/>
            </a:xfrm>
            <a:prstGeom prst="ellipse">
              <a:avLst/>
            </a:prstGeom>
            <a:solidFill>
              <a:srgbClr val="D88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71" name="Oval 70"/>
            <p:cNvSpPr/>
            <p:nvPr/>
          </p:nvSpPr>
          <p:spPr>
            <a:xfrm>
              <a:off x="3725652" y="5211402"/>
              <a:ext cx="484406" cy="48440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72" name="Oval 71"/>
            <p:cNvSpPr/>
            <p:nvPr/>
          </p:nvSpPr>
          <p:spPr>
            <a:xfrm>
              <a:off x="3977172" y="5787191"/>
              <a:ext cx="228736" cy="228736"/>
            </a:xfrm>
            <a:prstGeom prst="ellipse">
              <a:avLst/>
            </a:prstGeom>
            <a:solidFill>
              <a:srgbClr val="7A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73" name="Oval 72"/>
            <p:cNvSpPr/>
            <p:nvPr/>
          </p:nvSpPr>
          <p:spPr>
            <a:xfrm>
              <a:off x="3561421" y="2978145"/>
              <a:ext cx="403995" cy="403995"/>
            </a:xfrm>
            <a:prstGeom prst="ellipse">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75" name="Oval 74"/>
            <p:cNvSpPr/>
            <p:nvPr/>
          </p:nvSpPr>
          <p:spPr>
            <a:xfrm>
              <a:off x="3366814" y="2911719"/>
              <a:ext cx="194607" cy="194607"/>
            </a:xfrm>
            <a:prstGeom prst="ellipse">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76" name="Oval 75"/>
            <p:cNvSpPr/>
            <p:nvPr/>
          </p:nvSpPr>
          <p:spPr>
            <a:xfrm>
              <a:off x="3222009" y="3217504"/>
              <a:ext cx="246465" cy="246465"/>
            </a:xfrm>
            <a:prstGeom prst="ellipse">
              <a:avLst/>
            </a:prstGeom>
            <a:solidFill>
              <a:srgbClr val="A12F0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87" name="Oval 86"/>
            <p:cNvSpPr/>
            <p:nvPr/>
          </p:nvSpPr>
          <p:spPr>
            <a:xfrm>
              <a:off x="6802689" y="5797577"/>
              <a:ext cx="449356" cy="449356"/>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a typeface="Open Sans" charset="0"/>
                <a:cs typeface="Open Sans" charset="0"/>
              </a:endParaRPr>
            </a:p>
          </p:txBody>
        </p:sp>
        <p:sp>
          <p:nvSpPr>
            <p:cNvPr id="88" name="Rectangle 87"/>
            <p:cNvSpPr/>
            <p:nvPr/>
          </p:nvSpPr>
          <p:spPr>
            <a:xfrm>
              <a:off x="1002841" y="3794763"/>
              <a:ext cx="3210131" cy="400110"/>
            </a:xfrm>
            <a:prstGeom prst="rect">
              <a:avLst/>
            </a:prstGeom>
          </p:spPr>
          <p:txBody>
            <a:bodyPr wrap="square">
              <a:spAutoFit/>
            </a:bodyPr>
            <a:lstStyle/>
            <a:p>
              <a:pPr algn="r"/>
              <a:r>
                <a:rPr lang="en-US" sz="2000" b="1" dirty="0">
                  <a:solidFill>
                    <a:srgbClr val="C00000"/>
                  </a:solidFill>
                  <a:latin typeface="Open Sans" charset="0"/>
                  <a:ea typeface="Open Sans" charset="0"/>
                  <a:cs typeface="Open Sans" charset="0"/>
                </a:rPr>
                <a:t>RAPID REACTION</a:t>
              </a:r>
              <a:endParaRPr lang="en-US" sz="2000" dirty="0">
                <a:solidFill>
                  <a:srgbClr val="C00000"/>
                </a:solidFill>
                <a:latin typeface="Open Sans" charset="0"/>
                <a:ea typeface="Open Sans" charset="0"/>
                <a:cs typeface="Open Sans" charset="0"/>
              </a:endParaRPr>
            </a:p>
          </p:txBody>
        </p:sp>
        <p:sp>
          <p:nvSpPr>
            <p:cNvPr id="91" name="Rectangle 90"/>
            <p:cNvSpPr/>
            <p:nvPr/>
          </p:nvSpPr>
          <p:spPr>
            <a:xfrm>
              <a:off x="1440006" y="5387471"/>
              <a:ext cx="2277646" cy="400110"/>
            </a:xfrm>
            <a:prstGeom prst="rect">
              <a:avLst/>
            </a:prstGeom>
          </p:spPr>
          <p:txBody>
            <a:bodyPr wrap="square">
              <a:spAutoFit/>
            </a:bodyPr>
            <a:lstStyle/>
            <a:p>
              <a:pPr algn="r"/>
              <a:r>
                <a:rPr lang="en-US" sz="2000" b="1" dirty="0">
                  <a:solidFill>
                    <a:srgbClr val="7030A0"/>
                  </a:solidFill>
                  <a:latin typeface="Open Sans" charset="0"/>
                  <a:ea typeface="Open Sans" charset="0"/>
                  <a:cs typeface="Open Sans" charset="0"/>
                </a:rPr>
                <a:t>REBC™</a:t>
              </a:r>
              <a:endParaRPr lang="en-US" sz="2000" dirty="0">
                <a:solidFill>
                  <a:srgbClr val="7030A0"/>
                </a:solidFill>
                <a:latin typeface="Open Sans" charset="0"/>
                <a:ea typeface="Open Sans" charset="0"/>
                <a:cs typeface="Open Sans" charset="0"/>
              </a:endParaRPr>
            </a:p>
          </p:txBody>
        </p:sp>
        <p:sp>
          <p:nvSpPr>
            <p:cNvPr id="95" name="Rectangle 94"/>
            <p:cNvSpPr/>
            <p:nvPr/>
          </p:nvSpPr>
          <p:spPr>
            <a:xfrm>
              <a:off x="5997842" y="2322941"/>
              <a:ext cx="5023038" cy="400110"/>
            </a:xfrm>
            <a:prstGeom prst="rect">
              <a:avLst/>
            </a:prstGeom>
            <a:noFill/>
          </p:spPr>
          <p:txBody>
            <a:bodyPr wrap="square">
              <a:spAutoFit/>
            </a:bodyPr>
            <a:lstStyle/>
            <a:p>
              <a:r>
                <a:rPr lang="en-US" sz="2000" b="1" dirty="0">
                  <a:solidFill>
                    <a:schemeClr val="accent1"/>
                  </a:solidFill>
                  <a:latin typeface="Open Sans" charset="0"/>
                  <a:ea typeface="Open Sans" charset="0"/>
                  <a:cs typeface="Open Sans" charset="0"/>
                </a:rPr>
                <a:t>COMMUNICATION</a:t>
              </a:r>
              <a:endParaRPr lang="en-US" sz="2000" dirty="0">
                <a:solidFill>
                  <a:schemeClr val="accent1"/>
                </a:solidFill>
                <a:latin typeface="Open Sans" charset="0"/>
                <a:ea typeface="Open Sans" charset="0"/>
                <a:cs typeface="Open Sans" charset="0"/>
              </a:endParaRPr>
            </a:p>
          </p:txBody>
        </p:sp>
        <p:sp>
          <p:nvSpPr>
            <p:cNvPr id="102" name="Rectangle 101"/>
            <p:cNvSpPr/>
            <p:nvPr/>
          </p:nvSpPr>
          <p:spPr>
            <a:xfrm>
              <a:off x="8181470" y="3589106"/>
              <a:ext cx="1694420" cy="400110"/>
            </a:xfrm>
            <a:prstGeom prst="rect">
              <a:avLst/>
            </a:prstGeom>
            <a:noFill/>
          </p:spPr>
          <p:txBody>
            <a:bodyPr wrap="square">
              <a:spAutoFit/>
            </a:bodyPr>
            <a:lstStyle/>
            <a:p>
              <a:r>
                <a:rPr lang="en-US" sz="2000" b="1">
                  <a:solidFill>
                    <a:schemeClr val="accent2"/>
                  </a:solidFill>
                  <a:latin typeface="Open Sans" charset="0"/>
                  <a:ea typeface="Open Sans" charset="0"/>
                  <a:cs typeface="Open Sans" charset="0"/>
                </a:rPr>
                <a:t>PROGRAMS</a:t>
              </a:r>
              <a:endParaRPr lang="en-US" sz="2000" dirty="0">
                <a:solidFill>
                  <a:schemeClr val="accent2"/>
                </a:solidFill>
                <a:latin typeface="Open Sans" charset="0"/>
                <a:ea typeface="Open Sans" charset="0"/>
                <a:cs typeface="Open Sans" charset="0"/>
              </a:endParaRPr>
            </a:p>
          </p:txBody>
        </p:sp>
        <p:sp>
          <p:nvSpPr>
            <p:cNvPr id="103" name="Rectangle 102"/>
            <p:cNvSpPr/>
            <p:nvPr/>
          </p:nvSpPr>
          <p:spPr>
            <a:xfrm>
              <a:off x="6865536" y="4861094"/>
              <a:ext cx="3388840" cy="400110"/>
            </a:xfrm>
            <a:prstGeom prst="rect">
              <a:avLst/>
            </a:prstGeom>
            <a:noFill/>
          </p:spPr>
          <p:txBody>
            <a:bodyPr wrap="square">
              <a:spAutoFit/>
            </a:bodyPr>
            <a:lstStyle/>
            <a:p>
              <a:r>
                <a:rPr lang="en-US" sz="2000" b="1" dirty="0">
                  <a:solidFill>
                    <a:schemeClr val="accent6"/>
                  </a:solidFill>
                  <a:latin typeface="Open Sans" charset="0"/>
                  <a:ea typeface="Open Sans" charset="0"/>
                  <a:cs typeface="Open Sans" charset="0"/>
                </a:rPr>
                <a:t>CERTIFICATIONS</a:t>
              </a:r>
              <a:endParaRPr lang="en-US" sz="2000" dirty="0">
                <a:solidFill>
                  <a:schemeClr val="accent6"/>
                </a:solidFill>
                <a:latin typeface="Open Sans" charset="0"/>
                <a:ea typeface="Open Sans" charset="0"/>
                <a:cs typeface="Open Sans" charset="0"/>
              </a:endParaRPr>
            </a:p>
          </p:txBody>
        </p:sp>
        <p:grpSp>
          <p:nvGrpSpPr>
            <p:cNvPr id="110" name="Group 109"/>
            <p:cNvGrpSpPr/>
            <p:nvPr/>
          </p:nvGrpSpPr>
          <p:grpSpPr>
            <a:xfrm>
              <a:off x="4599827" y="3627981"/>
              <a:ext cx="2269623" cy="1118087"/>
              <a:chOff x="1136733" y="-154745"/>
              <a:chExt cx="2269623" cy="1118087"/>
            </a:xfrm>
          </p:grpSpPr>
          <p:sp>
            <p:nvSpPr>
              <p:cNvPr id="107" name="TextBox 106"/>
              <p:cNvSpPr txBox="1"/>
              <p:nvPr/>
            </p:nvSpPr>
            <p:spPr>
              <a:xfrm>
                <a:off x="1136733" y="274499"/>
                <a:ext cx="2269623" cy="688843"/>
              </a:xfrm>
              <a:prstGeom prst="rect">
                <a:avLst/>
              </a:prstGeom>
              <a:noFill/>
            </p:spPr>
            <p:txBody>
              <a:bodyPr wrap="square" rtlCol="0">
                <a:spAutoFit/>
              </a:bodyPr>
              <a:lstStyle/>
              <a:p>
                <a:pPr algn="ctr">
                  <a:lnSpc>
                    <a:spcPct val="80000"/>
                  </a:lnSpc>
                </a:pPr>
                <a:r>
                  <a:rPr lang="en-US" sz="2400" cap="small" dirty="0">
                    <a:solidFill>
                      <a:schemeClr val="accent5">
                        <a:lumMod val="75000"/>
                      </a:schemeClr>
                    </a:solidFill>
                    <a:latin typeface="Open Sans Regular" charset="0"/>
                    <a:ea typeface="Open Sans Regular" charset="0"/>
                    <a:cs typeface="Open Sans Regular" charset="0"/>
                  </a:rPr>
                  <a:t>Professional</a:t>
                </a:r>
              </a:p>
              <a:p>
                <a:pPr algn="ctr">
                  <a:lnSpc>
                    <a:spcPct val="80000"/>
                  </a:lnSpc>
                </a:pPr>
                <a:r>
                  <a:rPr lang="en-US" sz="2400" cap="small" dirty="0">
                    <a:solidFill>
                      <a:schemeClr val="accent5">
                        <a:lumMod val="75000"/>
                      </a:schemeClr>
                    </a:solidFill>
                    <a:latin typeface="Open Sans Regular" charset="0"/>
                    <a:ea typeface="Open Sans Regular" charset="0"/>
                    <a:cs typeface="Open Sans Regular" charset="0"/>
                  </a:rPr>
                  <a:t>Development</a:t>
                </a:r>
              </a:p>
            </p:txBody>
          </p:sp>
          <p:pic>
            <p:nvPicPr>
              <p:cNvPr id="109" name="Picture 10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9497" y1="38791" x2="19497" y2="38791"/>
                            <a14:foregroundMark x1="78845" y1="38791" x2="78845" y2="38791"/>
                          </a14:backgroundRemoval>
                        </a14:imgEffect>
                      </a14:imgLayer>
                    </a14:imgProps>
                  </a:ext>
                  <a:ext uri="{28A0092B-C50C-407E-A947-70E740481C1C}">
                    <a14:useLocalDpi xmlns:a14="http://schemas.microsoft.com/office/drawing/2010/main" val="0"/>
                  </a:ext>
                </a:extLst>
              </a:blip>
              <a:srcRect t="26258" b="40752"/>
              <a:stretch/>
            </p:blipFill>
            <p:spPr>
              <a:xfrm>
                <a:off x="1357145" y="-154745"/>
                <a:ext cx="1828800" cy="490864"/>
              </a:xfrm>
              <a:prstGeom prst="rect">
                <a:avLst/>
              </a:prstGeom>
            </p:spPr>
          </p:pic>
        </p:grpSp>
      </p:grpSp>
      <p:sp>
        <p:nvSpPr>
          <p:cNvPr id="64" name="Text Placeholder 5"/>
          <p:cNvSpPr>
            <a:spLocks noGrp="1"/>
          </p:cNvSpPr>
          <p:nvPr>
            <p:ph type="body" sz="quarter" idx="10"/>
          </p:nvPr>
        </p:nvSpPr>
        <p:spPr>
          <a:xfrm>
            <a:off x="507226" y="382630"/>
            <a:ext cx="11009271" cy="642938"/>
          </a:xfrm>
        </p:spPr>
        <p:txBody>
          <a:bodyPr/>
          <a:lstStyle/>
          <a:p>
            <a:r>
              <a:rPr lang="fi-FI" dirty="0">
                <a:latin typeface="Open Sans Light" charset="0"/>
                <a:ea typeface="Open Sans Light" charset="0"/>
                <a:cs typeface="Open Sans Light" charset="0"/>
              </a:rPr>
              <a:t>2017-18</a:t>
            </a:r>
            <a:r>
              <a:rPr lang="en-US" dirty="0">
                <a:solidFill>
                  <a:srgbClr val="A1BB22"/>
                </a:solidFill>
                <a:latin typeface="Open Sans Light" charset="0"/>
                <a:ea typeface="Open Sans Light" charset="0"/>
                <a:cs typeface="Open Sans Light" charset="0"/>
              </a:rPr>
              <a:t>Working Groups</a:t>
            </a:r>
          </a:p>
        </p:txBody>
      </p:sp>
      <p:sp>
        <p:nvSpPr>
          <p:cNvPr id="66" name="Text Placeholder 6"/>
          <p:cNvSpPr>
            <a:spLocks noGrp="1"/>
          </p:cNvSpPr>
          <p:nvPr>
            <p:ph type="body" sz="quarter" idx="11"/>
          </p:nvPr>
        </p:nvSpPr>
        <p:spPr>
          <a:xfrm>
            <a:off x="531941" y="942806"/>
            <a:ext cx="10984556" cy="305229"/>
          </a:xfrm>
        </p:spPr>
        <p:txBody>
          <a:bodyPr/>
          <a:lstStyle/>
          <a:p>
            <a:r>
              <a:rPr lang="en-US" sz="1800" dirty="0"/>
              <a:t>Professional Development</a:t>
            </a:r>
          </a:p>
        </p:txBody>
      </p:sp>
      <p:grpSp>
        <p:nvGrpSpPr>
          <p:cNvPr id="68" name="Group 67"/>
          <p:cNvGrpSpPr/>
          <p:nvPr/>
        </p:nvGrpSpPr>
        <p:grpSpPr>
          <a:xfrm>
            <a:off x="455000" y="491056"/>
            <a:ext cx="45720" cy="675713"/>
            <a:chOff x="455000" y="491056"/>
            <a:chExt cx="45720" cy="675713"/>
          </a:xfrm>
        </p:grpSpPr>
        <p:sp>
          <p:nvSpPr>
            <p:cNvPr id="74" name="Rectangle 73"/>
            <p:cNvSpPr/>
            <p:nvPr userDrawn="1"/>
          </p:nvSpPr>
          <p:spPr>
            <a:xfrm>
              <a:off x="455001" y="491056"/>
              <a:ext cx="45719" cy="675713"/>
            </a:xfrm>
            <a:prstGeom prst="rect">
              <a:avLst/>
            </a:prstGeom>
            <a:solidFill>
              <a:srgbClr val="A1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4" name="Rectangle 93"/>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Tree>
    <p:extLst>
      <p:ext uri="{BB962C8B-B14F-4D97-AF65-F5344CB8AC3E}">
        <p14:creationId xmlns:p14="http://schemas.microsoft.com/office/powerpoint/2010/main" val="20532844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01510" y="1975780"/>
            <a:ext cx="1715911" cy="1715911"/>
          </a:xfrm>
          <a:prstGeom prst="rect">
            <a:avLst/>
          </a:prstGeom>
        </p:spPr>
      </p:pic>
      <p:sp>
        <p:nvSpPr>
          <p:cNvPr id="6" name="Text Placeholder 5"/>
          <p:cNvSpPr>
            <a:spLocks noGrp="1"/>
          </p:cNvSpPr>
          <p:nvPr>
            <p:ph type="body" sz="quarter" idx="10"/>
          </p:nvPr>
        </p:nvSpPr>
        <p:spPr>
          <a:xfrm>
            <a:off x="507226" y="382630"/>
            <a:ext cx="11009271" cy="642938"/>
          </a:xfrm>
        </p:spPr>
        <p:txBody>
          <a:bodyPr/>
          <a:lstStyle/>
          <a:p>
            <a:r>
              <a:rPr lang="en-US" dirty="0"/>
              <a:t>Changing </a:t>
            </a:r>
            <a:r>
              <a:rPr lang="en-US" dirty="0" err="1"/>
              <a:t>How</a:t>
            </a:r>
            <a:r>
              <a:rPr lang="en-US" dirty="0" err="1">
                <a:solidFill>
                  <a:srgbClr val="FE8301"/>
                </a:solidFill>
                <a:latin typeface="Open Sans Light" charset="0"/>
              </a:rPr>
              <a:t>We</a:t>
            </a:r>
            <a:r>
              <a:rPr lang="en-US" dirty="0">
                <a:solidFill>
                  <a:srgbClr val="FE8301"/>
                </a:solidFill>
                <a:latin typeface="Open Sans Light" charset="0"/>
              </a:rPr>
              <a:t> Communicate</a:t>
            </a:r>
          </a:p>
        </p:txBody>
      </p:sp>
      <p:sp>
        <p:nvSpPr>
          <p:cNvPr id="7" name="Text Placeholder 6"/>
          <p:cNvSpPr>
            <a:spLocks noGrp="1"/>
          </p:cNvSpPr>
          <p:nvPr>
            <p:ph type="body" sz="quarter" idx="11"/>
          </p:nvPr>
        </p:nvSpPr>
        <p:spPr>
          <a:xfrm>
            <a:off x="531941" y="942806"/>
            <a:ext cx="10984556" cy="305229"/>
          </a:xfrm>
        </p:spPr>
        <p:txBody>
          <a:bodyPr/>
          <a:lstStyle/>
          <a:p>
            <a:r>
              <a:rPr lang="en-US" sz="2000" dirty="0"/>
              <a:t>Multiple Avenues</a:t>
            </a:r>
          </a:p>
        </p:txBody>
      </p:sp>
      <p:grpSp>
        <p:nvGrpSpPr>
          <p:cNvPr id="8" name="Group 7"/>
          <p:cNvGrpSpPr/>
          <p:nvPr/>
        </p:nvGrpSpPr>
        <p:grpSpPr>
          <a:xfrm>
            <a:off x="455000" y="491056"/>
            <a:ext cx="45720" cy="675713"/>
            <a:chOff x="455000" y="491056"/>
            <a:chExt cx="45720" cy="675713"/>
          </a:xfrm>
        </p:grpSpPr>
        <p:sp>
          <p:nvSpPr>
            <p:cNvPr id="9" name="Rectangle 8"/>
            <p:cNvSpPr/>
            <p:nvPr userDrawn="1"/>
          </p:nvSpPr>
          <p:spPr>
            <a:xfrm>
              <a:off x="455001" y="491056"/>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0" name="Rectangle 9"/>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pic>
        <p:nvPicPr>
          <p:cNvPr id="11" name="Picture 10"/>
          <p:cNvPicPr>
            <a:picLocks noChangeAspect="1"/>
          </p:cNvPicPr>
          <p:nvPr/>
        </p:nvPicPr>
        <p:blipFill>
          <a:blip r:embed="rId3"/>
          <a:stretch>
            <a:fillRect/>
          </a:stretch>
        </p:blipFill>
        <p:spPr>
          <a:xfrm>
            <a:off x="2517421" y="4329345"/>
            <a:ext cx="3296356" cy="894961"/>
          </a:xfrm>
          <a:prstGeom prst="rect">
            <a:avLst/>
          </a:prstGeom>
        </p:spPr>
      </p:pic>
      <p:pic>
        <p:nvPicPr>
          <p:cNvPr id="12" name="Picture 11"/>
          <p:cNvPicPr>
            <a:picLocks noChangeAspect="1"/>
          </p:cNvPicPr>
          <p:nvPr/>
        </p:nvPicPr>
        <p:blipFill>
          <a:blip r:embed="rId4"/>
          <a:stretch>
            <a:fillRect/>
          </a:stretch>
        </p:blipFill>
        <p:spPr>
          <a:xfrm>
            <a:off x="7001099" y="1515733"/>
            <a:ext cx="1677233" cy="1677233"/>
          </a:xfrm>
          <a:prstGeom prst="rect">
            <a:avLst/>
          </a:prstGeom>
        </p:spPr>
      </p:pic>
      <p:pic>
        <p:nvPicPr>
          <p:cNvPr id="16" name="Picture 15"/>
          <p:cNvPicPr>
            <a:picLocks noChangeAspect="1"/>
          </p:cNvPicPr>
          <p:nvPr/>
        </p:nvPicPr>
        <p:blipFill>
          <a:blip r:embed="rId5"/>
          <a:stretch>
            <a:fillRect/>
          </a:stretch>
        </p:blipFill>
        <p:spPr>
          <a:xfrm>
            <a:off x="9937622" y="1166769"/>
            <a:ext cx="1473200" cy="1473200"/>
          </a:xfrm>
          <a:prstGeom prst="rect">
            <a:avLst/>
          </a:prstGeom>
        </p:spPr>
      </p:pic>
      <p:pic>
        <p:nvPicPr>
          <p:cNvPr id="17" name="Picture 16"/>
          <p:cNvPicPr>
            <a:picLocks noChangeAspect="1"/>
          </p:cNvPicPr>
          <p:nvPr/>
        </p:nvPicPr>
        <p:blipFill>
          <a:blip r:embed="rId6"/>
          <a:stretch>
            <a:fillRect/>
          </a:stretch>
        </p:blipFill>
        <p:spPr>
          <a:xfrm>
            <a:off x="739419" y="5154788"/>
            <a:ext cx="1358626" cy="1358626"/>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49048" y1="40271" x2="49048" y2="40271"/>
                        <a14:foregroundMark x1="33333" y1="45701" x2="33333" y2="45701"/>
                      </a14:backgroundRemoval>
                    </a14:imgEffect>
                  </a14:imgLayer>
                </a14:imgProps>
              </a:ext>
            </a:extLst>
          </a:blip>
          <a:stretch>
            <a:fillRect/>
          </a:stretch>
        </p:blipFill>
        <p:spPr>
          <a:xfrm>
            <a:off x="6846500" y="4329345"/>
            <a:ext cx="1940462" cy="2042105"/>
          </a:xfrm>
          <a:prstGeom prst="rect">
            <a:avLst/>
          </a:prstGeom>
        </p:spPr>
      </p:pic>
      <p:grpSp>
        <p:nvGrpSpPr>
          <p:cNvPr id="2" name="Group 1"/>
          <p:cNvGrpSpPr/>
          <p:nvPr/>
        </p:nvGrpSpPr>
        <p:grpSpPr>
          <a:xfrm>
            <a:off x="3503723" y="1687077"/>
            <a:ext cx="2238086" cy="1691232"/>
            <a:chOff x="3503723" y="1687077"/>
            <a:chExt cx="2238086" cy="1691232"/>
          </a:xfrm>
        </p:grpSpPr>
        <p:pic>
          <p:nvPicPr>
            <p:cNvPr id="14" name="Picture 13"/>
            <p:cNvPicPr>
              <a:picLocks noChangeAspect="1"/>
            </p:cNvPicPr>
            <p:nvPr/>
          </p:nvPicPr>
          <p:blipFill rotWithShape="1">
            <a:blip r:embed="rId9">
              <a:extLst>
                <a:ext uri="{BEBA8EAE-BF5A-486C-A8C5-ECC9F3942E4B}">
                  <a14:imgProps xmlns:a14="http://schemas.microsoft.com/office/drawing/2010/main">
                    <a14:imgLayer r:embed="rId10">
                      <a14:imgEffect>
                        <a14:backgroundRemoval t="19518" b="58795" l="19759" r="78795">
                          <a14:foregroundMark x1="40964" y1="48916" x2="40964" y2="48916"/>
                          <a14:foregroundMark x1="36386" y1="40723" x2="36386" y2="40723"/>
                          <a14:foregroundMark x1="40000" y1="30602" x2="40000" y2="30602"/>
                          <a14:foregroundMark x1="67470" y1="32048" x2="67470" y2="32048"/>
                        </a14:backgroundRemoval>
                      </a14:imgEffect>
                    </a14:imgLayer>
                  </a14:imgProps>
                </a:ext>
              </a:extLst>
            </a:blip>
            <a:srcRect l="20656" t="19247" r="20013" b="40523"/>
            <a:stretch/>
          </p:blipFill>
          <p:spPr>
            <a:xfrm>
              <a:off x="3674531" y="1687077"/>
              <a:ext cx="2067278" cy="1401747"/>
            </a:xfrm>
            <a:prstGeom prst="rect">
              <a:avLst/>
            </a:prstGeom>
          </p:spPr>
        </p:pic>
        <p:pic>
          <p:nvPicPr>
            <p:cNvPr id="19" name="Picture 18"/>
            <p:cNvPicPr>
              <a:picLocks noChangeAspect="1"/>
            </p:cNvPicPr>
            <p:nvPr/>
          </p:nvPicPr>
          <p:blipFill>
            <a:blip r:embed="rId11"/>
            <a:stretch>
              <a:fillRect/>
            </a:stretch>
          </p:blipFill>
          <p:spPr>
            <a:xfrm>
              <a:off x="3503723" y="2772212"/>
              <a:ext cx="606097" cy="606097"/>
            </a:xfrm>
            <a:prstGeom prst="rect">
              <a:avLst/>
            </a:prstGeom>
          </p:spPr>
        </p:pic>
        <p:pic>
          <p:nvPicPr>
            <p:cNvPr id="23" name="Picture 22"/>
            <p:cNvPicPr>
              <a:picLocks noChangeAspect="1"/>
            </p:cNvPicPr>
            <p:nvPr/>
          </p:nvPicPr>
          <p:blipFill>
            <a:blip r:embed="rId12"/>
            <a:stretch>
              <a:fillRect/>
            </a:stretch>
          </p:blipFill>
          <p:spPr>
            <a:xfrm>
              <a:off x="5181599" y="2847168"/>
              <a:ext cx="490899" cy="490899"/>
            </a:xfrm>
            <a:prstGeom prst="rect">
              <a:avLst/>
            </a:prstGeom>
          </p:spPr>
        </p:pic>
      </p:grpSp>
      <p:grpSp>
        <p:nvGrpSpPr>
          <p:cNvPr id="3" name="Group 2"/>
          <p:cNvGrpSpPr/>
          <p:nvPr/>
        </p:nvGrpSpPr>
        <p:grpSpPr>
          <a:xfrm>
            <a:off x="9087555" y="3438948"/>
            <a:ext cx="2001498" cy="1214764"/>
            <a:chOff x="9087555" y="3438948"/>
            <a:chExt cx="2001498" cy="1214764"/>
          </a:xfrm>
        </p:grpSpPr>
        <p:pic>
          <p:nvPicPr>
            <p:cNvPr id="13" name="Picture 12"/>
            <p:cNvPicPr>
              <a:picLocks noChangeAspect="1"/>
            </p:cNvPicPr>
            <p:nvPr/>
          </p:nvPicPr>
          <p:blipFill rotWithShape="1">
            <a:blip r:embed="rId13"/>
            <a:srcRect l="14402" r="13012" b="24669"/>
            <a:stretch/>
          </p:blipFill>
          <p:spPr>
            <a:xfrm>
              <a:off x="9087555" y="3438948"/>
              <a:ext cx="1580445" cy="890397"/>
            </a:xfrm>
            <a:prstGeom prst="rect">
              <a:avLst/>
            </a:prstGeom>
          </p:spPr>
        </p:pic>
        <p:pic>
          <p:nvPicPr>
            <p:cNvPr id="24" name="Picture 23"/>
            <p:cNvPicPr>
              <a:picLocks noChangeAspect="1"/>
            </p:cNvPicPr>
            <p:nvPr/>
          </p:nvPicPr>
          <p:blipFill>
            <a:blip r:embed="rId14"/>
            <a:stretch>
              <a:fillRect/>
            </a:stretch>
          </p:blipFill>
          <p:spPr>
            <a:xfrm>
              <a:off x="10246946" y="4004977"/>
              <a:ext cx="842107" cy="648735"/>
            </a:xfrm>
            <a:prstGeom prst="rect">
              <a:avLst/>
            </a:prstGeom>
          </p:spPr>
        </p:pic>
      </p:grpSp>
    </p:spTree>
    <p:extLst>
      <p:ext uri="{BB962C8B-B14F-4D97-AF65-F5344CB8AC3E}">
        <p14:creationId xmlns:p14="http://schemas.microsoft.com/office/powerpoint/2010/main" val="110024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err="1"/>
              <a:t>Working</a:t>
            </a:r>
            <a:r>
              <a:rPr lang="en-US" dirty="0" err="1">
                <a:solidFill>
                  <a:srgbClr val="FE8301"/>
                </a:solidFill>
                <a:latin typeface="Open Sans Light" charset="0"/>
              </a:rPr>
              <a:t>Together</a:t>
            </a:r>
            <a:endParaRPr lang="en-US" dirty="0">
              <a:solidFill>
                <a:srgbClr val="FE8301"/>
              </a:solidFill>
              <a:latin typeface="Open Sans Light" charset="0"/>
            </a:endParaRPr>
          </a:p>
        </p:txBody>
      </p:sp>
      <p:sp>
        <p:nvSpPr>
          <p:cNvPr id="7" name="Text Placeholder 6"/>
          <p:cNvSpPr>
            <a:spLocks noGrp="1"/>
          </p:cNvSpPr>
          <p:nvPr>
            <p:ph type="body" sz="quarter" idx="11"/>
          </p:nvPr>
        </p:nvSpPr>
        <p:spPr/>
        <p:txBody>
          <a:bodyPr/>
          <a:lstStyle/>
          <a:p>
            <a:r>
              <a:rPr lang="en-US" sz="1800" dirty="0"/>
              <a:t>NAHU Standing Committees</a:t>
            </a:r>
          </a:p>
        </p:txBody>
      </p:sp>
      <p:grpSp>
        <p:nvGrpSpPr>
          <p:cNvPr id="2" name="Group 1"/>
          <p:cNvGrpSpPr/>
          <p:nvPr/>
        </p:nvGrpSpPr>
        <p:grpSpPr>
          <a:xfrm>
            <a:off x="1689100" y="3011299"/>
            <a:ext cx="8064497" cy="1892300"/>
            <a:chOff x="1689100" y="3011299"/>
            <a:chExt cx="8064497" cy="1892300"/>
          </a:xfrm>
        </p:grpSpPr>
        <p:sp>
          <p:nvSpPr>
            <p:cNvPr id="24" name="Block Arc 23"/>
            <p:cNvSpPr/>
            <p:nvPr/>
          </p:nvSpPr>
          <p:spPr>
            <a:xfrm>
              <a:off x="1689100" y="3011299"/>
              <a:ext cx="1816100" cy="1816100"/>
            </a:xfrm>
            <a:prstGeom prst="blockArc">
              <a:avLst>
                <a:gd name="adj1" fmla="val 10800000"/>
                <a:gd name="adj2" fmla="val 66422"/>
                <a:gd name="adj3" fmla="val 1380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Open Sans Regular" charset="0"/>
              </a:endParaRPr>
            </a:p>
          </p:txBody>
        </p:sp>
        <p:sp>
          <p:nvSpPr>
            <p:cNvPr id="74" name="Block Arc 73"/>
            <p:cNvSpPr/>
            <p:nvPr/>
          </p:nvSpPr>
          <p:spPr>
            <a:xfrm rot="10800000">
              <a:off x="3251200" y="3036699"/>
              <a:ext cx="1816100" cy="1816100"/>
            </a:xfrm>
            <a:prstGeom prst="blockArc">
              <a:avLst>
                <a:gd name="adj1" fmla="val 10800000"/>
                <a:gd name="adj2" fmla="val 66422"/>
                <a:gd name="adj3" fmla="val 1380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Open Sans Regular" charset="0"/>
              </a:endParaRPr>
            </a:p>
          </p:txBody>
        </p:sp>
        <p:sp>
          <p:nvSpPr>
            <p:cNvPr id="75" name="Block Arc 74"/>
            <p:cNvSpPr/>
            <p:nvPr/>
          </p:nvSpPr>
          <p:spPr>
            <a:xfrm>
              <a:off x="4813299" y="3049399"/>
              <a:ext cx="1816100" cy="1816100"/>
            </a:xfrm>
            <a:prstGeom prst="blockArc">
              <a:avLst>
                <a:gd name="adj1" fmla="val 10800000"/>
                <a:gd name="adj2" fmla="val 66422"/>
                <a:gd name="adj3" fmla="val 1380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Open Sans Regular" charset="0"/>
              </a:endParaRPr>
            </a:p>
          </p:txBody>
        </p:sp>
        <p:sp>
          <p:nvSpPr>
            <p:cNvPr id="76" name="Block Arc 75"/>
            <p:cNvSpPr/>
            <p:nvPr/>
          </p:nvSpPr>
          <p:spPr>
            <a:xfrm rot="10800000">
              <a:off x="6375399" y="3060285"/>
              <a:ext cx="1816100" cy="1816100"/>
            </a:xfrm>
            <a:prstGeom prst="blockArc">
              <a:avLst>
                <a:gd name="adj1" fmla="val 10800000"/>
                <a:gd name="adj2" fmla="val 66422"/>
                <a:gd name="adj3" fmla="val 1380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Open Sans Regular" charset="0"/>
              </a:endParaRPr>
            </a:p>
          </p:txBody>
        </p:sp>
        <p:sp>
          <p:nvSpPr>
            <p:cNvPr id="77" name="Block Arc 76"/>
            <p:cNvSpPr/>
            <p:nvPr/>
          </p:nvSpPr>
          <p:spPr>
            <a:xfrm>
              <a:off x="7937497" y="3087499"/>
              <a:ext cx="1816100" cy="1816100"/>
            </a:xfrm>
            <a:prstGeom prst="blockArc">
              <a:avLst>
                <a:gd name="adj1" fmla="val 10800000"/>
                <a:gd name="adj2" fmla="val 66422"/>
                <a:gd name="adj3" fmla="val 1380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Open Sans Regular" charset="0"/>
              </a:endParaRPr>
            </a:p>
          </p:txBody>
        </p:sp>
      </p:grpSp>
      <p:grpSp>
        <p:nvGrpSpPr>
          <p:cNvPr id="4" name="Group 3"/>
          <p:cNvGrpSpPr/>
          <p:nvPr/>
        </p:nvGrpSpPr>
        <p:grpSpPr>
          <a:xfrm>
            <a:off x="3644899" y="3453985"/>
            <a:ext cx="1028699" cy="1028699"/>
            <a:chOff x="3644899" y="3453985"/>
            <a:chExt cx="1028699" cy="1028699"/>
          </a:xfrm>
        </p:grpSpPr>
        <p:sp>
          <p:nvSpPr>
            <p:cNvPr id="79" name="Oval 78"/>
            <p:cNvSpPr/>
            <p:nvPr/>
          </p:nvSpPr>
          <p:spPr>
            <a:xfrm>
              <a:off x="3644899" y="3453985"/>
              <a:ext cx="1028699" cy="1028699"/>
            </a:xfrm>
            <a:prstGeom prst="ellipse">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83" name="TextBox 82"/>
            <p:cNvSpPr txBox="1">
              <a:spLocks noChangeAspect="1"/>
            </p:cNvSpPr>
            <p:nvPr/>
          </p:nvSpPr>
          <p:spPr>
            <a:xfrm>
              <a:off x="3925248" y="3761548"/>
              <a:ext cx="468000" cy="468000"/>
            </a:xfrm>
            <a:prstGeom prst="rect">
              <a:avLst/>
            </a:prstGeom>
            <a:noFill/>
          </p:spPr>
          <p:txBody>
            <a:bodyPr wrap="none" lIns="0" tIns="0" rIns="0" bIns="0" rtlCol="0" anchor="ctr" anchorCtr="0">
              <a:noAutofit/>
            </a:bodyPr>
            <a:lstStyle/>
            <a:p>
              <a:pPr algn="ctr"/>
              <a:r>
                <a:rPr lang="en-US" sz="2800" dirty="0">
                  <a:solidFill>
                    <a:prstClr val="white"/>
                  </a:solidFill>
                  <a:latin typeface="FontAwesome" pitchFamily="2" charset="0"/>
                </a:rPr>
                <a:t></a:t>
              </a:r>
              <a:endParaRPr lang="ru-RU" sz="2800" dirty="0">
                <a:solidFill>
                  <a:prstClr val="white"/>
                </a:solidFill>
                <a:latin typeface="Open Sans Regular" charset="0"/>
              </a:endParaRPr>
            </a:p>
          </p:txBody>
        </p:sp>
      </p:grpSp>
      <p:grpSp>
        <p:nvGrpSpPr>
          <p:cNvPr id="5" name="Group 4"/>
          <p:cNvGrpSpPr/>
          <p:nvPr/>
        </p:nvGrpSpPr>
        <p:grpSpPr>
          <a:xfrm>
            <a:off x="5206998" y="3481199"/>
            <a:ext cx="1028699" cy="1028699"/>
            <a:chOff x="5206998" y="3481199"/>
            <a:chExt cx="1028699" cy="1028699"/>
          </a:xfrm>
        </p:grpSpPr>
        <p:sp>
          <p:nvSpPr>
            <p:cNvPr id="80" name="Oval 79"/>
            <p:cNvSpPr/>
            <p:nvPr/>
          </p:nvSpPr>
          <p:spPr>
            <a:xfrm>
              <a:off x="5206998" y="3481199"/>
              <a:ext cx="1028699" cy="1028699"/>
            </a:xfrm>
            <a:prstGeom prst="ellipse">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84" name="TextBox 83"/>
            <p:cNvSpPr txBox="1">
              <a:spLocks noChangeAspect="1"/>
            </p:cNvSpPr>
            <p:nvPr/>
          </p:nvSpPr>
          <p:spPr>
            <a:xfrm>
              <a:off x="5487347" y="3761548"/>
              <a:ext cx="468000" cy="468000"/>
            </a:xfrm>
            <a:prstGeom prst="rect">
              <a:avLst/>
            </a:prstGeom>
            <a:noFill/>
          </p:spPr>
          <p:txBody>
            <a:bodyPr wrap="none" lIns="0" tIns="0" rIns="0" bIns="0" rtlCol="0" anchor="ctr" anchorCtr="0">
              <a:noAutofit/>
            </a:bodyPr>
            <a:lstStyle/>
            <a:p>
              <a:pPr algn="ctr"/>
              <a:r>
                <a:rPr lang="en-US" sz="2800" dirty="0">
                  <a:solidFill>
                    <a:prstClr val="white"/>
                  </a:solidFill>
                  <a:latin typeface="FontAwesome" pitchFamily="2" charset="0"/>
                </a:rPr>
                <a:t></a:t>
              </a:r>
              <a:endParaRPr lang="ru-RU" sz="2800" dirty="0">
                <a:solidFill>
                  <a:prstClr val="white"/>
                </a:solidFill>
                <a:latin typeface="Open Sans Regular" charset="0"/>
              </a:endParaRPr>
            </a:p>
          </p:txBody>
        </p:sp>
      </p:grpSp>
      <p:grpSp>
        <p:nvGrpSpPr>
          <p:cNvPr id="8" name="Group 7"/>
          <p:cNvGrpSpPr/>
          <p:nvPr/>
        </p:nvGrpSpPr>
        <p:grpSpPr>
          <a:xfrm>
            <a:off x="6769097" y="3443099"/>
            <a:ext cx="1028699" cy="1028699"/>
            <a:chOff x="6769097" y="3443099"/>
            <a:chExt cx="1028699" cy="1028699"/>
          </a:xfrm>
        </p:grpSpPr>
        <p:sp>
          <p:nvSpPr>
            <p:cNvPr id="81" name="Oval 80"/>
            <p:cNvSpPr/>
            <p:nvPr/>
          </p:nvSpPr>
          <p:spPr>
            <a:xfrm>
              <a:off x="6769097" y="3443099"/>
              <a:ext cx="1028699" cy="1028699"/>
            </a:xfrm>
            <a:prstGeom prst="ellipse">
              <a:avLst/>
            </a:prstGeom>
            <a:solidFill>
              <a:srgbClr val="3DB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85" name="TextBox 84"/>
            <p:cNvSpPr txBox="1">
              <a:spLocks noChangeAspect="1"/>
            </p:cNvSpPr>
            <p:nvPr/>
          </p:nvSpPr>
          <p:spPr>
            <a:xfrm>
              <a:off x="7049448" y="3734334"/>
              <a:ext cx="468000" cy="468000"/>
            </a:xfrm>
            <a:prstGeom prst="rect">
              <a:avLst/>
            </a:prstGeom>
            <a:noFill/>
          </p:spPr>
          <p:txBody>
            <a:bodyPr wrap="none" lIns="0" tIns="0" rIns="0" bIns="0" rtlCol="0" anchor="ctr" anchorCtr="0">
              <a:noAutofit/>
            </a:bodyPr>
            <a:lstStyle/>
            <a:p>
              <a:pPr algn="ctr"/>
              <a:r>
                <a:rPr lang="en-US" sz="2800" dirty="0">
                  <a:solidFill>
                    <a:prstClr val="white"/>
                  </a:solidFill>
                  <a:latin typeface="FontAwesome" pitchFamily="2" charset="0"/>
                </a:rPr>
                <a:t></a:t>
              </a:r>
              <a:endParaRPr lang="ru-RU" sz="2800" dirty="0">
                <a:solidFill>
                  <a:prstClr val="white"/>
                </a:solidFill>
                <a:latin typeface="Open Sans Regular" charset="0"/>
              </a:endParaRPr>
            </a:p>
          </p:txBody>
        </p:sp>
      </p:grpSp>
      <p:grpSp>
        <p:nvGrpSpPr>
          <p:cNvPr id="3" name="Group 2"/>
          <p:cNvGrpSpPr/>
          <p:nvPr/>
        </p:nvGrpSpPr>
        <p:grpSpPr>
          <a:xfrm>
            <a:off x="2082800" y="3481199"/>
            <a:ext cx="1028699" cy="1028699"/>
            <a:chOff x="2082800" y="3481199"/>
            <a:chExt cx="1028699" cy="1028699"/>
          </a:xfrm>
        </p:grpSpPr>
        <p:sp>
          <p:nvSpPr>
            <p:cNvPr id="25" name="Oval 24"/>
            <p:cNvSpPr/>
            <p:nvPr/>
          </p:nvSpPr>
          <p:spPr>
            <a:xfrm>
              <a:off x="2082800" y="3481199"/>
              <a:ext cx="1028699" cy="102869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86" name="TextBox 85"/>
            <p:cNvSpPr txBox="1">
              <a:spLocks noChangeAspect="1"/>
            </p:cNvSpPr>
            <p:nvPr/>
          </p:nvSpPr>
          <p:spPr>
            <a:xfrm>
              <a:off x="2363150" y="3761548"/>
              <a:ext cx="468000" cy="468000"/>
            </a:xfrm>
            <a:prstGeom prst="rect">
              <a:avLst/>
            </a:prstGeom>
            <a:noFill/>
          </p:spPr>
          <p:txBody>
            <a:bodyPr wrap="none" lIns="0" tIns="0" rIns="0" bIns="0" rtlCol="0" anchor="ctr" anchorCtr="0">
              <a:noAutofit/>
            </a:bodyPr>
            <a:lstStyle/>
            <a:p>
              <a:pPr algn="ctr"/>
              <a:r>
                <a:rPr lang="en-US" sz="2800" dirty="0">
                  <a:solidFill>
                    <a:prstClr val="white"/>
                  </a:solidFill>
                  <a:latin typeface="FontAwesome" pitchFamily="2" charset="0"/>
                </a:rPr>
                <a:t></a:t>
              </a:r>
              <a:endParaRPr lang="ru-RU" sz="2800" dirty="0">
                <a:solidFill>
                  <a:prstClr val="white"/>
                </a:solidFill>
                <a:latin typeface="Open Sans Regular" charset="0"/>
              </a:endParaRPr>
            </a:p>
          </p:txBody>
        </p:sp>
      </p:grpSp>
      <p:grpSp>
        <p:nvGrpSpPr>
          <p:cNvPr id="9" name="Group 8"/>
          <p:cNvGrpSpPr/>
          <p:nvPr/>
        </p:nvGrpSpPr>
        <p:grpSpPr>
          <a:xfrm>
            <a:off x="8331196" y="3468499"/>
            <a:ext cx="1028699" cy="1028699"/>
            <a:chOff x="8331196" y="3468499"/>
            <a:chExt cx="1028699" cy="1028699"/>
          </a:xfrm>
        </p:grpSpPr>
        <p:sp>
          <p:nvSpPr>
            <p:cNvPr id="82" name="Oval 81"/>
            <p:cNvSpPr/>
            <p:nvPr/>
          </p:nvSpPr>
          <p:spPr>
            <a:xfrm>
              <a:off x="8331196" y="3468499"/>
              <a:ext cx="1028699" cy="1028699"/>
            </a:xfrm>
            <a:prstGeom prst="ellipse">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87" name="TextBox 86"/>
            <p:cNvSpPr txBox="1">
              <a:spLocks noChangeAspect="1"/>
            </p:cNvSpPr>
            <p:nvPr/>
          </p:nvSpPr>
          <p:spPr>
            <a:xfrm>
              <a:off x="8611547" y="3748848"/>
              <a:ext cx="468000" cy="468000"/>
            </a:xfrm>
            <a:prstGeom prst="rect">
              <a:avLst/>
            </a:prstGeom>
            <a:noFill/>
          </p:spPr>
          <p:txBody>
            <a:bodyPr wrap="none" lIns="0" tIns="0" rIns="0" bIns="0" rtlCol="0" anchor="ctr" anchorCtr="0">
              <a:noAutofit/>
            </a:bodyPr>
            <a:lstStyle/>
            <a:p>
              <a:pPr algn="ctr"/>
              <a:r>
                <a:rPr lang="en-US" sz="2800" dirty="0">
                  <a:solidFill>
                    <a:prstClr val="white"/>
                  </a:solidFill>
                  <a:latin typeface="FontAwesome" pitchFamily="2" charset="0"/>
                </a:rPr>
                <a:t></a:t>
              </a:r>
              <a:endParaRPr lang="ru-RU" sz="2800" dirty="0">
                <a:solidFill>
                  <a:prstClr val="white"/>
                </a:solidFill>
                <a:latin typeface="Open Sans Regular" charset="0"/>
              </a:endParaRPr>
            </a:p>
          </p:txBody>
        </p:sp>
      </p:grpSp>
      <p:sp>
        <p:nvSpPr>
          <p:cNvPr id="31" name="Rectangle 30"/>
          <p:cNvSpPr/>
          <p:nvPr/>
        </p:nvSpPr>
        <p:spPr>
          <a:xfrm>
            <a:off x="1557867" y="4690099"/>
            <a:ext cx="2074333" cy="830997"/>
          </a:xfrm>
          <a:prstGeom prst="rect">
            <a:avLst/>
          </a:prstGeom>
        </p:spPr>
        <p:txBody>
          <a:bodyPr wrap="square">
            <a:spAutoFit/>
          </a:bodyPr>
          <a:lstStyle/>
          <a:p>
            <a:pPr algn="ctr"/>
            <a:endParaRPr lang="en-US" sz="1200" dirty="0">
              <a:solidFill>
                <a:prstClr val="black"/>
              </a:solidFill>
              <a:latin typeface="Open Sans Light" charset="0"/>
            </a:endParaRPr>
          </a:p>
          <a:p>
            <a:pPr algn="ctr"/>
            <a:r>
              <a:rPr lang="en-US" b="1" dirty="0">
                <a:solidFill>
                  <a:srgbClr val="4472C4"/>
                </a:solidFill>
                <a:latin typeface="Open Sans Extrabold" charset="0"/>
              </a:rPr>
              <a:t>Media Relations</a:t>
            </a:r>
          </a:p>
        </p:txBody>
      </p:sp>
      <p:sp>
        <p:nvSpPr>
          <p:cNvPr id="89" name="Rectangle 88"/>
          <p:cNvSpPr/>
          <p:nvPr/>
        </p:nvSpPr>
        <p:spPr>
          <a:xfrm>
            <a:off x="4286450" y="4690099"/>
            <a:ext cx="3031289" cy="830997"/>
          </a:xfrm>
          <a:prstGeom prst="rect">
            <a:avLst/>
          </a:prstGeom>
        </p:spPr>
        <p:txBody>
          <a:bodyPr wrap="square">
            <a:spAutoFit/>
          </a:bodyPr>
          <a:lstStyle/>
          <a:p>
            <a:pPr algn="ctr"/>
            <a:endParaRPr lang="en-US" sz="1200" dirty="0">
              <a:solidFill>
                <a:prstClr val="black"/>
              </a:solidFill>
              <a:latin typeface="Open Sans Light" charset="0"/>
            </a:endParaRPr>
          </a:p>
          <a:p>
            <a:pPr algn="ctr"/>
            <a:r>
              <a:rPr lang="en-US" b="1" dirty="0">
                <a:solidFill>
                  <a:srgbClr val="A1BC1F"/>
                </a:solidFill>
                <a:latin typeface="Open Sans Extrabold" charset="0"/>
              </a:rPr>
              <a:t>Professional Development</a:t>
            </a:r>
          </a:p>
        </p:txBody>
      </p:sp>
      <p:sp>
        <p:nvSpPr>
          <p:cNvPr id="90" name="Rectangle 89"/>
          <p:cNvSpPr/>
          <p:nvPr/>
        </p:nvSpPr>
        <p:spPr>
          <a:xfrm>
            <a:off x="7529824" y="4707120"/>
            <a:ext cx="2631442" cy="830997"/>
          </a:xfrm>
          <a:prstGeom prst="rect">
            <a:avLst/>
          </a:prstGeom>
        </p:spPr>
        <p:txBody>
          <a:bodyPr wrap="square">
            <a:spAutoFit/>
          </a:bodyPr>
          <a:lstStyle/>
          <a:p>
            <a:pPr algn="ctr"/>
            <a:endParaRPr lang="en-US" sz="1200" dirty="0">
              <a:solidFill>
                <a:prstClr val="black"/>
              </a:solidFill>
              <a:latin typeface="Open Sans Light" charset="0"/>
            </a:endParaRPr>
          </a:p>
          <a:p>
            <a:pPr algn="ctr"/>
            <a:r>
              <a:rPr lang="en-US" b="1" dirty="0">
                <a:solidFill>
                  <a:srgbClr val="D73C05"/>
                </a:solidFill>
                <a:latin typeface="Open Sans Extrabold" charset="0"/>
              </a:rPr>
              <a:t>Chapter Development</a:t>
            </a:r>
          </a:p>
        </p:txBody>
      </p:sp>
      <p:sp>
        <p:nvSpPr>
          <p:cNvPr id="91" name="Rectangle 90"/>
          <p:cNvSpPr/>
          <p:nvPr/>
        </p:nvSpPr>
        <p:spPr>
          <a:xfrm>
            <a:off x="2980267" y="2399977"/>
            <a:ext cx="2370666" cy="830997"/>
          </a:xfrm>
          <a:prstGeom prst="rect">
            <a:avLst/>
          </a:prstGeom>
        </p:spPr>
        <p:txBody>
          <a:bodyPr wrap="square">
            <a:spAutoFit/>
          </a:bodyPr>
          <a:lstStyle/>
          <a:p>
            <a:pPr algn="ctr"/>
            <a:endParaRPr lang="en-US" sz="1200" dirty="0">
              <a:solidFill>
                <a:prstClr val="black"/>
              </a:solidFill>
              <a:latin typeface="Open Sans Light" charset="0"/>
            </a:endParaRPr>
          </a:p>
          <a:p>
            <a:pPr algn="ctr"/>
            <a:r>
              <a:rPr lang="en-US" b="1" dirty="0">
                <a:solidFill>
                  <a:srgbClr val="FF8504"/>
                </a:solidFill>
                <a:latin typeface="Open Sans Extrabold" charset="0"/>
              </a:rPr>
              <a:t>Legislative Council</a:t>
            </a:r>
          </a:p>
        </p:txBody>
      </p:sp>
      <p:sp>
        <p:nvSpPr>
          <p:cNvPr id="92" name="Rectangle 91"/>
          <p:cNvSpPr/>
          <p:nvPr/>
        </p:nvSpPr>
        <p:spPr>
          <a:xfrm>
            <a:off x="6094728" y="2399198"/>
            <a:ext cx="2377440" cy="830997"/>
          </a:xfrm>
          <a:prstGeom prst="rect">
            <a:avLst/>
          </a:prstGeom>
        </p:spPr>
        <p:txBody>
          <a:bodyPr wrap="square">
            <a:spAutoFit/>
          </a:bodyPr>
          <a:lstStyle/>
          <a:p>
            <a:pPr algn="ctr"/>
            <a:endParaRPr lang="en-US" sz="1200" dirty="0">
              <a:solidFill>
                <a:prstClr val="black"/>
              </a:solidFill>
              <a:latin typeface="Open Sans Light" charset="0"/>
            </a:endParaRPr>
          </a:p>
          <a:p>
            <a:pPr algn="ctr"/>
            <a:r>
              <a:rPr lang="en-US" b="1" dirty="0">
                <a:solidFill>
                  <a:srgbClr val="3DBF9C"/>
                </a:solidFill>
                <a:latin typeface="Open Sans Extrabold" charset="0"/>
              </a:rPr>
              <a:t>Membership Council</a:t>
            </a:r>
          </a:p>
        </p:txBody>
      </p:sp>
      <p:sp>
        <p:nvSpPr>
          <p:cNvPr id="26" name="Rectangle 25"/>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27" name="Straight Connector 26"/>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29" name="Rectangle 28"/>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0" name="Rectangle 29"/>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2" name="Rectangle 31"/>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3" name="TextBox 32"/>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cs typeface="Open Sans Light" charset="0"/>
              </a:rPr>
              <a:t>www.nahu.org</a:t>
            </a:r>
            <a:endParaRPr lang="en-US" sz="1200" dirty="0">
              <a:solidFill>
                <a:prstClr val="white">
                  <a:lumMod val="75000"/>
                </a:prstClr>
              </a:solidFill>
              <a:latin typeface="Open Sans Light" charset="0"/>
              <a:cs typeface="Open Sans Light" charset="0"/>
            </a:endParaRPr>
          </a:p>
        </p:txBody>
      </p:sp>
      <p:grpSp>
        <p:nvGrpSpPr>
          <p:cNvPr id="34" name="Group 33"/>
          <p:cNvGrpSpPr/>
          <p:nvPr/>
        </p:nvGrpSpPr>
        <p:grpSpPr>
          <a:xfrm>
            <a:off x="199492" y="6420539"/>
            <a:ext cx="245703" cy="245703"/>
            <a:chOff x="6838977" y="3422490"/>
            <a:chExt cx="1358153" cy="1358153"/>
          </a:xfrm>
        </p:grpSpPr>
        <p:sp>
          <p:nvSpPr>
            <p:cNvPr id="35" name="Teardrop 34"/>
            <p:cNvSpPr/>
            <p:nvPr/>
          </p:nvSpPr>
          <p:spPr>
            <a:xfrm>
              <a:off x="6838977" y="4242761"/>
              <a:ext cx="537882" cy="537882"/>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6" name="Teardrop 35"/>
            <p:cNvSpPr/>
            <p:nvPr/>
          </p:nvSpPr>
          <p:spPr>
            <a:xfrm rot="10800000">
              <a:off x="7376859" y="3422490"/>
              <a:ext cx="820271" cy="820271"/>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7" name="Teardrop 36"/>
            <p:cNvSpPr/>
            <p:nvPr/>
          </p:nvSpPr>
          <p:spPr>
            <a:xfrm rot="5400000">
              <a:off x="6980568" y="3848099"/>
              <a:ext cx="283295" cy="283295"/>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890A"/>
                </a:solidFill>
                <a:latin typeface="Open Sans Regular" charset="0"/>
              </a:endParaRPr>
            </a:p>
          </p:txBody>
        </p:sp>
      </p:grpSp>
      <p:sp>
        <p:nvSpPr>
          <p:cNvPr id="38" name="Rectangle 37"/>
          <p:cNvSpPr/>
          <p:nvPr/>
        </p:nvSpPr>
        <p:spPr>
          <a:xfrm>
            <a:off x="219615" y="6512630"/>
            <a:ext cx="516488" cy="261610"/>
          </a:xfrm>
          <a:prstGeom prst="rect">
            <a:avLst/>
          </a:prstGeom>
        </p:spPr>
        <p:txBody>
          <a:bodyPr wrap="none">
            <a:spAutoFit/>
          </a:bodyPr>
          <a:lstStyle/>
          <a:p>
            <a:r>
              <a:rPr lang="en-US" sz="1100" dirty="0">
                <a:solidFill>
                  <a:prstClr val="white">
                    <a:lumMod val="85000"/>
                  </a:prstClr>
                </a:solidFill>
                <a:latin typeface="Lato Heavy" panose="020F0902020204030203" pitchFamily="34" charset="0"/>
                <a:cs typeface="Lato Heavy" panose="020F0902020204030203" pitchFamily="34" charset="0"/>
              </a:rPr>
              <a:t>IDEA</a:t>
            </a:r>
          </a:p>
        </p:txBody>
      </p:sp>
      <p:grpSp>
        <p:nvGrpSpPr>
          <p:cNvPr id="39" name="Group 38"/>
          <p:cNvGrpSpPr/>
          <p:nvPr/>
        </p:nvGrpSpPr>
        <p:grpSpPr>
          <a:xfrm>
            <a:off x="455000" y="491056"/>
            <a:ext cx="45720" cy="675713"/>
            <a:chOff x="455000" y="491056"/>
            <a:chExt cx="45720" cy="675713"/>
          </a:xfrm>
        </p:grpSpPr>
        <p:sp>
          <p:nvSpPr>
            <p:cNvPr id="40" name="Rectangle 39"/>
            <p:cNvSpPr/>
            <p:nvPr userDrawn="1"/>
          </p:nvSpPr>
          <p:spPr>
            <a:xfrm>
              <a:off x="455001" y="491056"/>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41" name="Rectangle 40"/>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Tree>
    <p:extLst>
      <p:ext uri="{BB962C8B-B14F-4D97-AF65-F5344CB8AC3E}">
        <p14:creationId xmlns:p14="http://schemas.microsoft.com/office/powerpoint/2010/main" val="2772669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27238" y="1353726"/>
            <a:ext cx="4609120" cy="2762071"/>
            <a:chOff x="-162494" y="524582"/>
            <a:chExt cx="4609120" cy="2762071"/>
          </a:xfrm>
        </p:grpSpPr>
        <p:sp>
          <p:nvSpPr>
            <p:cNvPr id="4" name="TextBox 3"/>
            <p:cNvSpPr txBox="1"/>
            <p:nvPr/>
          </p:nvSpPr>
          <p:spPr>
            <a:xfrm>
              <a:off x="-162494" y="1963928"/>
              <a:ext cx="4609120" cy="990015"/>
            </a:xfrm>
            <a:prstGeom prst="rect">
              <a:avLst/>
            </a:prstGeom>
            <a:noFill/>
          </p:spPr>
          <p:txBody>
            <a:bodyPr wrap="square" rtlCol="0">
              <a:spAutoFit/>
            </a:bodyPr>
            <a:lstStyle/>
            <a:p>
              <a:pPr algn="ctr">
                <a:lnSpc>
                  <a:spcPts val="3500"/>
                </a:lnSpc>
              </a:pPr>
              <a:r>
                <a:rPr lang="en-US" sz="3600" cap="small" dirty="0">
                  <a:solidFill>
                    <a:schemeClr val="accent5">
                      <a:lumMod val="75000"/>
                    </a:schemeClr>
                  </a:solidFill>
                  <a:latin typeface="Open Sans Regular" charset="0"/>
                  <a:ea typeface="Open Sans Regular" charset="0"/>
                  <a:cs typeface="Open Sans Regular" charset="0"/>
                </a:rPr>
                <a:t>Professional</a:t>
              </a:r>
            </a:p>
            <a:p>
              <a:pPr algn="ctr">
                <a:lnSpc>
                  <a:spcPts val="3500"/>
                </a:lnSpc>
              </a:pPr>
              <a:r>
                <a:rPr lang="en-US" sz="3600" cap="small" dirty="0">
                  <a:solidFill>
                    <a:schemeClr val="accent5">
                      <a:lumMod val="75000"/>
                    </a:schemeClr>
                  </a:solidFill>
                  <a:latin typeface="Open Sans Regular" charset="0"/>
                  <a:ea typeface="Open Sans Regular" charset="0"/>
                  <a:cs typeface="Open Sans Regular" charset="0"/>
                </a:rPr>
                <a:t>Development</a:t>
              </a:r>
            </a:p>
          </p:txBody>
        </p:sp>
        <p:sp>
          <p:nvSpPr>
            <p:cNvPr id="5" name="TextBox 4"/>
            <p:cNvSpPr txBox="1"/>
            <p:nvPr/>
          </p:nvSpPr>
          <p:spPr>
            <a:xfrm>
              <a:off x="447044" y="2886543"/>
              <a:ext cx="3390043" cy="400110"/>
            </a:xfrm>
            <a:prstGeom prst="rect">
              <a:avLst/>
            </a:prstGeom>
            <a:noFill/>
          </p:spPr>
          <p:txBody>
            <a:bodyPr wrap="square" rtlCol="0">
              <a:spAutoFit/>
            </a:bodyPr>
            <a:lstStyle/>
            <a:p>
              <a:pPr algn="ctr"/>
              <a:r>
                <a:rPr lang="en-US" sz="2000" dirty="0">
                  <a:solidFill>
                    <a:schemeClr val="bg1">
                      <a:lumMod val="65000"/>
                    </a:schemeClr>
                  </a:solidFill>
                  <a:latin typeface="Open Sans Light" charset="0"/>
                  <a:cs typeface="Open Sans Light" charset="0"/>
                </a:rPr>
                <a:t>Strengthening Professionals</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497" y1="38791" x2="19497" y2="38791"/>
                          <a14:foregroundMark x1="78845" y1="38791" x2="78845" y2="38791"/>
                        </a14:backgroundRemoval>
                      </a14:imgEffect>
                    </a14:imgLayer>
                  </a14:imgProps>
                </a:ext>
                <a:ext uri="{28A0092B-C50C-407E-A947-70E740481C1C}">
                  <a14:useLocalDpi xmlns:a14="http://schemas.microsoft.com/office/drawing/2010/main" val="0"/>
                </a:ext>
              </a:extLst>
            </a:blip>
            <a:stretch>
              <a:fillRect/>
            </a:stretch>
          </p:blipFill>
          <p:spPr>
            <a:xfrm>
              <a:off x="649109" y="524582"/>
              <a:ext cx="2985911" cy="2429361"/>
            </a:xfrm>
            <a:prstGeom prst="rect">
              <a:avLst/>
            </a:prstGeom>
          </p:spPr>
        </p:pic>
      </p:grpSp>
      <p:sp>
        <p:nvSpPr>
          <p:cNvPr id="7" name="TextBox 6"/>
          <p:cNvSpPr txBox="1"/>
          <p:nvPr/>
        </p:nvSpPr>
        <p:spPr>
          <a:xfrm>
            <a:off x="6728346" y="1605963"/>
            <a:ext cx="5076967" cy="2554545"/>
          </a:xfrm>
          <a:prstGeom prst="rect">
            <a:avLst/>
          </a:prstGeom>
          <a:noFill/>
        </p:spPr>
        <p:txBody>
          <a:bodyPr wrap="square" rtlCol="0">
            <a:spAutoFit/>
          </a:bodyPr>
          <a:lstStyle/>
          <a:p>
            <a:r>
              <a:rPr lang="en-US" sz="4000" b="1" dirty="0" err="1">
                <a:solidFill>
                  <a:schemeClr val="accent4">
                    <a:lumMod val="40000"/>
                    <a:lumOff val="60000"/>
                  </a:schemeClr>
                </a:solidFill>
                <a:latin typeface="Open Sans Extrabold" charset="0"/>
                <a:cs typeface="Open Sans Extrabold" charset="0"/>
              </a:rPr>
              <a:t>nahu.org</a:t>
            </a:r>
            <a:r>
              <a:rPr lang="en-US" sz="4000" b="1" dirty="0">
                <a:solidFill>
                  <a:schemeClr val="accent4">
                    <a:lumMod val="40000"/>
                    <a:lumOff val="60000"/>
                  </a:schemeClr>
                </a:solidFill>
                <a:latin typeface="Open Sans Extrabold" charset="0"/>
                <a:cs typeface="Open Sans Extrabold" charset="0"/>
              </a:rPr>
              <a:t>:</a:t>
            </a:r>
          </a:p>
          <a:p>
            <a:r>
              <a:rPr lang="en-US" sz="4000" b="1" dirty="0">
                <a:solidFill>
                  <a:schemeClr val="bg1"/>
                </a:solidFill>
                <a:latin typeface="Open Sans Extrabold" charset="0"/>
                <a:cs typeface="Open Sans Extrabold" charset="0"/>
              </a:rPr>
              <a:t>What PD Resources are available online</a:t>
            </a:r>
          </a:p>
        </p:txBody>
      </p:sp>
    </p:spTree>
    <p:extLst>
      <p:ext uri="{BB962C8B-B14F-4D97-AF65-F5344CB8AC3E}">
        <p14:creationId xmlns:p14="http://schemas.microsoft.com/office/powerpoint/2010/main" val="482080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8200" y="4979963"/>
            <a:ext cx="10515600" cy="1252562"/>
          </a:xfrm>
        </p:spPr>
        <p:txBody>
          <a:bodyPr/>
          <a:lstStyle/>
          <a:p>
            <a:pPr marL="0" indent="0">
              <a:buNone/>
            </a:pPr>
            <a:r>
              <a:rPr lang="en-US" sz="3200" dirty="0"/>
              <a:t>http://www.nahu.org/education/resources/index.cfm</a:t>
            </a:r>
          </a:p>
        </p:txBody>
      </p:sp>
      <p:sp>
        <p:nvSpPr>
          <p:cNvPr id="3" name="Text Placeholder 2"/>
          <p:cNvSpPr>
            <a:spLocks noGrp="1"/>
          </p:cNvSpPr>
          <p:nvPr>
            <p:ph type="body" sz="quarter" idx="11"/>
          </p:nvPr>
        </p:nvSpPr>
        <p:spPr>
          <a:xfrm>
            <a:off x="531940" y="382630"/>
            <a:ext cx="10984557" cy="579169"/>
          </a:xfrm>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181" y="1546323"/>
            <a:ext cx="10325686" cy="3135352"/>
          </a:xfrm>
          <a:prstGeom prst="rect">
            <a:avLst/>
          </a:prstGeom>
        </p:spPr>
      </p:pic>
      <p:sp>
        <p:nvSpPr>
          <p:cNvPr id="13" name="Rectangle 12"/>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4" name="Rectangle 13"/>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Tree>
    <p:extLst>
      <p:ext uri="{BB962C8B-B14F-4D97-AF65-F5344CB8AC3E}">
        <p14:creationId xmlns:p14="http://schemas.microsoft.com/office/powerpoint/2010/main" val="891431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21502" y="1857375"/>
            <a:ext cx="8132298" cy="4375150"/>
          </a:xfrm>
        </p:spPr>
        <p:txBody>
          <a:bodyPr/>
          <a:lstStyle/>
          <a:p>
            <a:r>
              <a:rPr lang="en-US" sz="3200" dirty="0"/>
              <a:t>NAHU is one of three vendors providing agent and broker training on the Marketplace</a:t>
            </a:r>
          </a:p>
          <a:p>
            <a:pPr lvl="1"/>
            <a:r>
              <a:rPr lang="en-US" sz="2800" dirty="0"/>
              <a:t>The only agent association chosen to provide this required training nationally, and the top choice of paid training option</a:t>
            </a:r>
          </a:p>
          <a:p>
            <a:pPr lvl="1"/>
            <a:r>
              <a:rPr lang="en-US" sz="2800" dirty="0"/>
              <a:t>First year success – over 4,000 agents completed their training through NAHU</a:t>
            </a:r>
          </a:p>
          <a:p>
            <a:pPr lvl="1"/>
            <a:r>
              <a:rPr lang="en-US" sz="2800" dirty="0"/>
              <a:t>Already conditionally approved by CMS for the 2017 annual enrollment period</a:t>
            </a:r>
          </a:p>
        </p:txBody>
      </p:sp>
      <p:sp>
        <p:nvSpPr>
          <p:cNvPr id="3" name="Text Placeholder 2"/>
          <p:cNvSpPr>
            <a:spLocks noGrp="1"/>
          </p:cNvSpPr>
          <p:nvPr>
            <p:ph type="body" sz="quarter" idx="11"/>
          </p:nvPr>
        </p:nvSpPr>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6" name="Rectangle 5"/>
          <p:cNvSpPr/>
          <p:nvPr userDrawn="1"/>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 name="Rectangle 6"/>
          <p:cNvSpPr/>
          <p:nvPr userDrawn="1"/>
        </p:nvSpPr>
        <p:spPr>
          <a:xfrm>
            <a:off x="455000" y="961799"/>
            <a:ext cx="45719"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pic>
        <p:nvPicPr>
          <p:cNvPr id="11" name="Picture 10">
            <a:extLst>
              <a:ext uri="{FF2B5EF4-FFF2-40B4-BE49-F238E27FC236}">
                <a16:creationId xmlns:a16="http://schemas.microsoft.com/office/drawing/2014/main" xmlns="" id="{7AC12BCB-F5AF-4F99-A14F-B903A8E15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78" y="1585744"/>
            <a:ext cx="2433711" cy="1966812"/>
          </a:xfrm>
          <a:prstGeom prst="rect">
            <a:avLst/>
          </a:prstGeom>
        </p:spPr>
      </p:pic>
      <p:sp>
        <p:nvSpPr>
          <p:cNvPr id="12" name="Rectangle 11">
            <a:extLst>
              <a:ext uri="{FF2B5EF4-FFF2-40B4-BE49-F238E27FC236}">
                <a16:creationId xmlns:a16="http://schemas.microsoft.com/office/drawing/2014/main" xmlns="" id="{0DFC3F69-09BA-4CA6-BD42-0B8DACFA0A40}"/>
              </a:ext>
            </a:extLst>
          </p:cNvPr>
          <p:cNvSpPr/>
          <p:nvPr/>
        </p:nvSpPr>
        <p:spPr>
          <a:xfrm>
            <a:off x="618978" y="1857375"/>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2132735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21502" y="1857375"/>
            <a:ext cx="8132298" cy="4375150"/>
          </a:xfrm>
        </p:spPr>
        <p:txBody>
          <a:bodyPr/>
          <a:lstStyle/>
          <a:p>
            <a:r>
              <a:rPr lang="en-US" sz="3200" dirty="0"/>
              <a:t>The premier provider of top certification programs for agents &amp; brokers nationally</a:t>
            </a:r>
          </a:p>
          <a:p>
            <a:pPr lvl="1"/>
            <a:r>
              <a:rPr lang="en-US" sz="2400" dirty="0"/>
              <a:t>Two new programs: Benefit Account Manager (BAM) and Medicare</a:t>
            </a:r>
          </a:p>
          <a:p>
            <a:pPr lvl="1"/>
            <a:r>
              <a:rPr lang="en-US" sz="2400" dirty="0"/>
              <a:t>Six existing programs:</a:t>
            </a:r>
          </a:p>
          <a:p>
            <a:pPr lvl="2"/>
            <a:r>
              <a:rPr lang="en-US" sz="2000" dirty="0"/>
              <a:t>Consumer Directed Health Care (CDHC)</a:t>
            </a:r>
          </a:p>
          <a:p>
            <a:pPr lvl="2"/>
            <a:r>
              <a:rPr lang="en-US" sz="2000" dirty="0"/>
              <a:t>HIPAA Privacy &amp; Security </a:t>
            </a:r>
          </a:p>
          <a:p>
            <a:pPr lvl="2"/>
            <a:r>
              <a:rPr lang="en-US" sz="2000" dirty="0"/>
              <a:t>Patient Protection &amp; Affordable Care Act (PPACA)</a:t>
            </a:r>
          </a:p>
          <a:p>
            <a:pPr lvl="2"/>
            <a:r>
              <a:rPr lang="en-US" sz="2000" dirty="0"/>
              <a:t>Self-Funded</a:t>
            </a:r>
          </a:p>
          <a:p>
            <a:pPr lvl="2"/>
            <a:r>
              <a:rPr lang="en-US" sz="2000" dirty="0"/>
              <a:t>Voluntary/Worksite</a:t>
            </a:r>
          </a:p>
          <a:p>
            <a:pPr lvl="2"/>
            <a:r>
              <a:rPr lang="en-US" sz="2000" dirty="0"/>
              <a:t>Wellness</a:t>
            </a:r>
          </a:p>
        </p:txBody>
      </p:sp>
      <p:sp>
        <p:nvSpPr>
          <p:cNvPr id="3" name="Text Placeholder 2"/>
          <p:cNvSpPr>
            <a:spLocks noGrp="1"/>
          </p:cNvSpPr>
          <p:nvPr>
            <p:ph type="body" sz="quarter" idx="11"/>
          </p:nvPr>
        </p:nvSpPr>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sp>
        <p:nvSpPr>
          <p:cNvPr id="17" name="Rectangle 16"/>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8" name="Rectangle 17"/>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11" name="Picture 10">
            <a:extLst>
              <a:ext uri="{FF2B5EF4-FFF2-40B4-BE49-F238E27FC236}">
                <a16:creationId xmlns:a16="http://schemas.microsoft.com/office/drawing/2014/main" xmlns="" id="{32640CEF-06E0-49CF-BADA-A4C64BBC5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78" y="1585744"/>
            <a:ext cx="2433711" cy="1966812"/>
          </a:xfrm>
          <a:prstGeom prst="rect">
            <a:avLst/>
          </a:prstGeom>
        </p:spPr>
      </p:pic>
      <p:sp>
        <p:nvSpPr>
          <p:cNvPr id="12" name="Rectangle 11">
            <a:extLst>
              <a:ext uri="{FF2B5EF4-FFF2-40B4-BE49-F238E27FC236}">
                <a16:creationId xmlns:a16="http://schemas.microsoft.com/office/drawing/2014/main" xmlns="" id="{F5C93AD9-4241-4A63-9BEE-E51599AB2323}"/>
              </a:ext>
            </a:extLst>
          </p:cNvPr>
          <p:cNvSpPr/>
          <p:nvPr/>
        </p:nvSpPr>
        <p:spPr>
          <a:xfrm>
            <a:off x="618977" y="2066175"/>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655735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380317" y="1461246"/>
            <a:ext cx="1532964" cy="1592917"/>
            <a:chOff x="5380317" y="2017058"/>
            <a:chExt cx="1532964" cy="1592917"/>
          </a:xfrm>
          <a:solidFill>
            <a:srgbClr val="0087B2"/>
          </a:solidFill>
        </p:grpSpPr>
        <p:sp>
          <p:nvSpPr>
            <p:cNvPr id="2" name="Oval 1"/>
            <p:cNvSpPr/>
            <p:nvPr/>
          </p:nvSpPr>
          <p:spPr>
            <a:xfrm>
              <a:off x="5380317" y="2017058"/>
              <a:ext cx="1532964" cy="1532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3" name="Diamond 12"/>
            <p:cNvSpPr/>
            <p:nvPr/>
          </p:nvSpPr>
          <p:spPr>
            <a:xfrm>
              <a:off x="6026149" y="3441700"/>
              <a:ext cx="241300" cy="168275"/>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grpSp>
      <p:sp>
        <p:nvSpPr>
          <p:cNvPr id="16" name="Rectangle 15"/>
          <p:cNvSpPr/>
          <p:nvPr/>
        </p:nvSpPr>
        <p:spPr>
          <a:xfrm>
            <a:off x="5823633" y="1904562"/>
            <a:ext cx="646331" cy="646331"/>
          </a:xfrm>
          <a:prstGeom prst="rect">
            <a:avLst/>
          </a:prstGeom>
        </p:spPr>
        <p:txBody>
          <a:bodyPr wrap="none">
            <a:spAutoFit/>
          </a:bodyPr>
          <a:lstStyle/>
          <a:p>
            <a:pPr algn="ctr" defTabSz="914294"/>
            <a:r>
              <a:rPr lang="en-US" sz="3600" dirty="0">
                <a:solidFill>
                  <a:prstClr val="white"/>
                </a:solidFill>
                <a:latin typeface="FontAwesome" pitchFamily="2" charset="0"/>
              </a:rPr>
              <a:t></a:t>
            </a:r>
            <a:endParaRPr lang="ru-RU" sz="3600" dirty="0">
              <a:solidFill>
                <a:prstClr val="white"/>
              </a:solidFill>
              <a:latin typeface="Open Sans Regular" charset="0"/>
            </a:endParaRPr>
          </a:p>
        </p:txBody>
      </p:sp>
      <p:sp>
        <p:nvSpPr>
          <p:cNvPr id="17" name="TextBox 16"/>
          <p:cNvSpPr txBox="1"/>
          <p:nvPr/>
        </p:nvSpPr>
        <p:spPr>
          <a:xfrm>
            <a:off x="4195485" y="3057742"/>
            <a:ext cx="3848100" cy="523220"/>
          </a:xfrm>
          <a:prstGeom prst="rect">
            <a:avLst/>
          </a:prstGeom>
          <a:noFill/>
        </p:spPr>
        <p:txBody>
          <a:bodyPr wrap="square" rtlCol="0">
            <a:spAutoFit/>
          </a:bodyPr>
          <a:lstStyle/>
          <a:p>
            <a:pPr algn="ctr"/>
            <a:r>
              <a:rPr lang="en-US" sz="2800" dirty="0">
                <a:solidFill>
                  <a:schemeClr val="tx1">
                    <a:lumMod val="85000"/>
                    <a:lumOff val="15000"/>
                  </a:schemeClr>
                </a:solidFill>
                <a:latin typeface="Open Sans Regular" charset="0"/>
                <a:cs typeface="Open Sans Regular" charset="0"/>
              </a:rPr>
              <a:t>It’s a New Day</a:t>
            </a:r>
          </a:p>
        </p:txBody>
      </p:sp>
      <p:sp>
        <p:nvSpPr>
          <p:cNvPr id="43" name="TextBox 42"/>
          <p:cNvSpPr txBox="1"/>
          <p:nvPr/>
        </p:nvSpPr>
        <p:spPr>
          <a:xfrm>
            <a:off x="4222748" y="3449657"/>
            <a:ext cx="3848100" cy="307777"/>
          </a:xfrm>
          <a:prstGeom prst="rect">
            <a:avLst/>
          </a:prstGeom>
          <a:noFill/>
        </p:spPr>
        <p:txBody>
          <a:bodyPr wrap="square" rtlCol="0">
            <a:spAutoFit/>
          </a:bodyPr>
          <a:lstStyle/>
          <a:p>
            <a:pPr algn="ctr"/>
            <a:r>
              <a:rPr lang="en-US" sz="1400" dirty="0">
                <a:solidFill>
                  <a:schemeClr val="bg1">
                    <a:lumMod val="65000"/>
                  </a:schemeClr>
                </a:solidFill>
                <a:latin typeface="Open Sans Light" charset="0"/>
                <a:cs typeface="Open Sans Light" charset="0"/>
              </a:rPr>
              <a:t>Welcome to a new PDC</a:t>
            </a:r>
          </a:p>
        </p:txBody>
      </p:sp>
      <p:sp>
        <p:nvSpPr>
          <p:cNvPr id="18" name="Rectangle 17"/>
          <p:cNvSpPr/>
          <p:nvPr/>
        </p:nvSpPr>
        <p:spPr>
          <a:xfrm>
            <a:off x="1788458" y="3986047"/>
            <a:ext cx="8727141" cy="1384995"/>
          </a:xfrm>
          <a:prstGeom prst="rect">
            <a:avLst/>
          </a:prstGeom>
        </p:spPr>
        <p:txBody>
          <a:bodyPr wrap="square">
            <a:spAutoFit/>
          </a:bodyPr>
          <a:lstStyle/>
          <a:p>
            <a:pPr algn="ctr"/>
            <a:r>
              <a:rPr lang="en-US" sz="2400" dirty="0">
                <a:solidFill>
                  <a:schemeClr val="tx1">
                    <a:lumMod val="75000"/>
                    <a:lumOff val="25000"/>
                  </a:schemeClr>
                </a:solidFill>
                <a:latin typeface="Open Sans Regular" charset="0"/>
                <a:cs typeface="Open Sans Regular" charset="0"/>
              </a:rPr>
              <a:t>Our motto is “Strengthening Professionals”</a:t>
            </a:r>
          </a:p>
          <a:p>
            <a:pPr algn="ctr"/>
            <a:endParaRPr lang="en-US" sz="1200" dirty="0">
              <a:solidFill>
                <a:schemeClr val="tx1">
                  <a:lumMod val="75000"/>
                  <a:lumOff val="25000"/>
                </a:schemeClr>
              </a:solidFill>
              <a:latin typeface="Open Sans Regular" charset="0"/>
              <a:cs typeface="Open Sans Regular" charset="0"/>
            </a:endParaRPr>
          </a:p>
          <a:p>
            <a:pPr algn="ctr"/>
            <a:r>
              <a:rPr lang="en-US" sz="2400" dirty="0">
                <a:solidFill>
                  <a:schemeClr val="tx1">
                    <a:lumMod val="75000"/>
                    <a:lumOff val="25000"/>
                  </a:schemeClr>
                </a:solidFill>
                <a:latin typeface="Open Sans Regular" charset="0"/>
                <a:cs typeface="Open Sans Regular" charset="0"/>
              </a:rPr>
              <a:t>If what we are doing isn’t helping a member get a client</a:t>
            </a:r>
            <a:br>
              <a:rPr lang="en-US" sz="2400" dirty="0">
                <a:solidFill>
                  <a:schemeClr val="tx1">
                    <a:lumMod val="75000"/>
                    <a:lumOff val="25000"/>
                  </a:schemeClr>
                </a:solidFill>
                <a:latin typeface="Open Sans Regular" charset="0"/>
                <a:cs typeface="Open Sans Regular" charset="0"/>
              </a:rPr>
            </a:br>
            <a:r>
              <a:rPr lang="en-US" sz="2400" dirty="0">
                <a:solidFill>
                  <a:schemeClr val="tx1">
                    <a:lumMod val="75000"/>
                    <a:lumOff val="25000"/>
                  </a:schemeClr>
                </a:solidFill>
                <a:latin typeface="Open Sans Regular" charset="0"/>
                <a:cs typeface="Open Sans Regular" charset="0"/>
              </a:rPr>
              <a:t>or keep a client, we’re not doing our job right!</a:t>
            </a:r>
          </a:p>
        </p:txBody>
      </p:sp>
      <p:sp>
        <p:nvSpPr>
          <p:cNvPr id="22" name="TextBox 21"/>
          <p:cNvSpPr txBox="1"/>
          <p:nvPr/>
        </p:nvSpPr>
        <p:spPr>
          <a:xfrm>
            <a:off x="4222747" y="5521012"/>
            <a:ext cx="3848100" cy="400110"/>
          </a:xfrm>
          <a:prstGeom prst="rect">
            <a:avLst/>
          </a:prstGeom>
          <a:noFill/>
        </p:spPr>
        <p:txBody>
          <a:bodyPr wrap="square" rtlCol="0">
            <a:spAutoFit/>
          </a:bodyPr>
          <a:lstStyle/>
          <a:p>
            <a:pPr algn="ctr"/>
            <a:r>
              <a:rPr lang="en-US" sz="2000" b="1" dirty="0">
                <a:solidFill>
                  <a:schemeClr val="tx1">
                    <a:lumMod val="85000"/>
                    <a:lumOff val="15000"/>
                  </a:schemeClr>
                </a:solidFill>
                <a:latin typeface="Open Sans Extrabold" charset="0"/>
                <a:cs typeface="Open Sans Extrabold" charset="0"/>
              </a:rPr>
              <a:t>Let’s start!</a:t>
            </a:r>
          </a:p>
        </p:txBody>
      </p:sp>
      <p:sp>
        <p:nvSpPr>
          <p:cNvPr id="3" name="Rectangle 2"/>
          <p:cNvSpPr/>
          <p:nvPr/>
        </p:nvSpPr>
        <p:spPr>
          <a:xfrm>
            <a:off x="5823633" y="5921122"/>
            <a:ext cx="646331" cy="45719"/>
          </a:xfrm>
          <a:prstGeom prst="rect">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cxnSp>
        <p:nvCxnSpPr>
          <p:cNvPr id="6" name="Straight Connector 5"/>
          <p:cNvCxnSpPr>
            <a:stCxn id="3" idx="2"/>
          </p:cNvCxnSpPr>
          <p:nvPr/>
        </p:nvCxnSpPr>
        <p:spPr>
          <a:xfrm flipH="1">
            <a:off x="6146797" y="5966841"/>
            <a:ext cx="2" cy="89115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032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fi-FI" dirty="0">
                <a:latin typeface="Open Sans Light" charset="0"/>
                <a:ea typeface="Open Sans Light" charset="0"/>
                <a:cs typeface="Open Sans Light" charset="0"/>
              </a:rPr>
              <a:t>2017-18</a:t>
            </a:r>
            <a:r>
              <a:rPr lang="en-US" dirty="0">
                <a:latin typeface="Open Sans Light" charset="0"/>
                <a:ea typeface="Open Sans Light" charset="0"/>
                <a:cs typeface="Open Sans Light" charset="0"/>
              </a:rPr>
              <a:t> </a:t>
            </a:r>
            <a:r>
              <a:rPr lang="en-US" dirty="0">
                <a:solidFill>
                  <a:schemeClr val="accent6"/>
                </a:solidFill>
                <a:latin typeface="Open Sans Light" charset="0"/>
                <a:ea typeface="Open Sans Light" charset="0"/>
                <a:cs typeface="Open Sans Light" charset="0"/>
              </a:rPr>
              <a:t>Current Certifications</a:t>
            </a:r>
          </a:p>
        </p:txBody>
      </p:sp>
      <p:sp>
        <p:nvSpPr>
          <p:cNvPr id="7" name="Text Placeholder 6"/>
          <p:cNvSpPr>
            <a:spLocks noGrp="1"/>
          </p:cNvSpPr>
          <p:nvPr>
            <p:ph type="body" sz="quarter" idx="11"/>
          </p:nvPr>
        </p:nvSpPr>
        <p:spPr/>
        <p:txBody>
          <a:bodyPr/>
          <a:lstStyle/>
          <a:p>
            <a:r>
              <a:rPr lang="en-US" sz="1800" dirty="0"/>
              <a:t>Professional Development</a:t>
            </a:r>
          </a:p>
        </p:txBody>
      </p:sp>
      <p:sp>
        <p:nvSpPr>
          <p:cNvPr id="4" name="TextBox 3"/>
          <p:cNvSpPr txBox="1"/>
          <p:nvPr/>
        </p:nvSpPr>
        <p:spPr>
          <a:xfrm>
            <a:off x="1602597" y="1521072"/>
            <a:ext cx="4992101" cy="830997"/>
          </a:xfrm>
          <a:prstGeom prst="rect">
            <a:avLst/>
          </a:prstGeom>
          <a:noFill/>
        </p:spPr>
        <p:txBody>
          <a:bodyPr wrap="square" rtlCol="0">
            <a:spAutoFit/>
          </a:bodyPr>
          <a:lstStyle/>
          <a:p>
            <a:r>
              <a:rPr lang="en-US" sz="2400" b="1" dirty="0">
                <a:solidFill>
                  <a:schemeClr val="accent5"/>
                </a:solidFill>
                <a:latin typeface="Open Sans" charset="0"/>
                <a:ea typeface="Open Sans" charset="0"/>
                <a:cs typeface="Open Sans" charset="0"/>
              </a:rPr>
              <a:t>Patient Protection and Affordable Care Act</a:t>
            </a:r>
          </a:p>
        </p:txBody>
      </p:sp>
      <p:sp>
        <p:nvSpPr>
          <p:cNvPr id="15" name="TextBox 14"/>
          <p:cNvSpPr txBox="1"/>
          <p:nvPr/>
        </p:nvSpPr>
        <p:spPr>
          <a:xfrm>
            <a:off x="1602597" y="2726714"/>
            <a:ext cx="4165600" cy="461665"/>
          </a:xfrm>
          <a:prstGeom prst="rect">
            <a:avLst/>
          </a:prstGeom>
          <a:noFill/>
        </p:spPr>
        <p:txBody>
          <a:bodyPr wrap="square" rtlCol="0">
            <a:spAutoFit/>
          </a:bodyPr>
          <a:lstStyle/>
          <a:p>
            <a:r>
              <a:rPr lang="en-US" sz="2400" b="1" dirty="0">
                <a:solidFill>
                  <a:srgbClr val="FFC000"/>
                </a:solidFill>
                <a:latin typeface="Open Sans" charset="0"/>
                <a:ea typeface="Open Sans" charset="0"/>
                <a:cs typeface="Open Sans" charset="0"/>
              </a:rPr>
              <a:t>HIPAA Privacy &amp; Security</a:t>
            </a:r>
          </a:p>
        </p:txBody>
      </p:sp>
      <p:sp>
        <p:nvSpPr>
          <p:cNvPr id="17" name="TextBox 16"/>
          <p:cNvSpPr txBox="1"/>
          <p:nvPr/>
        </p:nvSpPr>
        <p:spPr>
          <a:xfrm>
            <a:off x="1602597" y="3749715"/>
            <a:ext cx="4165600" cy="461665"/>
          </a:xfrm>
          <a:prstGeom prst="rect">
            <a:avLst/>
          </a:prstGeom>
          <a:noFill/>
        </p:spPr>
        <p:txBody>
          <a:bodyPr wrap="square" rtlCol="0">
            <a:spAutoFit/>
          </a:bodyPr>
          <a:lstStyle/>
          <a:p>
            <a:r>
              <a:rPr lang="en-US" sz="2400" b="1" dirty="0">
                <a:solidFill>
                  <a:schemeClr val="accent6"/>
                </a:solidFill>
                <a:latin typeface="Open Sans" charset="0"/>
                <a:ea typeface="Open Sans" charset="0"/>
                <a:cs typeface="Open Sans" charset="0"/>
              </a:rPr>
              <a:t>Corporate Wellness</a:t>
            </a:r>
          </a:p>
        </p:txBody>
      </p:sp>
      <p:sp>
        <p:nvSpPr>
          <p:cNvPr id="25" name="TextBox 24"/>
          <p:cNvSpPr txBox="1"/>
          <p:nvPr/>
        </p:nvSpPr>
        <p:spPr>
          <a:xfrm>
            <a:off x="7201550" y="1619040"/>
            <a:ext cx="4165600" cy="461665"/>
          </a:xfrm>
          <a:prstGeom prst="rect">
            <a:avLst/>
          </a:prstGeom>
          <a:noFill/>
        </p:spPr>
        <p:txBody>
          <a:bodyPr wrap="square" rtlCol="0">
            <a:spAutoFit/>
          </a:bodyPr>
          <a:lstStyle/>
          <a:p>
            <a:r>
              <a:rPr lang="en-US" sz="2400" b="1" dirty="0">
                <a:solidFill>
                  <a:srgbClr val="7030A0"/>
                </a:solidFill>
                <a:latin typeface="Open Sans" charset="0"/>
                <a:ea typeface="Open Sans" charset="0"/>
                <a:cs typeface="Open Sans" charset="0"/>
              </a:rPr>
              <a:t>Voluntary Worksite</a:t>
            </a:r>
          </a:p>
        </p:txBody>
      </p:sp>
      <p:sp>
        <p:nvSpPr>
          <p:cNvPr id="27" name="TextBox 26"/>
          <p:cNvSpPr txBox="1"/>
          <p:nvPr/>
        </p:nvSpPr>
        <p:spPr>
          <a:xfrm>
            <a:off x="7201550" y="2627509"/>
            <a:ext cx="4975891" cy="461665"/>
          </a:xfrm>
          <a:prstGeom prst="rect">
            <a:avLst/>
          </a:prstGeom>
          <a:noFill/>
        </p:spPr>
        <p:txBody>
          <a:bodyPr wrap="square" rtlCol="0">
            <a:spAutoFit/>
          </a:bodyPr>
          <a:lstStyle/>
          <a:p>
            <a:r>
              <a:rPr lang="en-US" sz="2400" b="1" dirty="0">
                <a:solidFill>
                  <a:srgbClr val="3DBF9C"/>
                </a:solidFill>
                <a:latin typeface="Open Sans" charset="0"/>
                <a:ea typeface="Open Sans" charset="0"/>
                <a:cs typeface="Open Sans" charset="0"/>
              </a:rPr>
              <a:t>Consumer-Directed Healthcare</a:t>
            </a:r>
          </a:p>
        </p:txBody>
      </p:sp>
      <p:sp>
        <p:nvSpPr>
          <p:cNvPr id="29" name="TextBox 28"/>
          <p:cNvSpPr txBox="1"/>
          <p:nvPr/>
        </p:nvSpPr>
        <p:spPr>
          <a:xfrm>
            <a:off x="7201550" y="4684529"/>
            <a:ext cx="4165600" cy="461665"/>
          </a:xfrm>
          <a:prstGeom prst="rect">
            <a:avLst/>
          </a:prstGeom>
          <a:noFill/>
        </p:spPr>
        <p:txBody>
          <a:bodyPr wrap="square" rtlCol="0">
            <a:spAutoFit/>
          </a:bodyPr>
          <a:lstStyle/>
          <a:p>
            <a:r>
              <a:rPr lang="en-US" sz="2400" b="1" dirty="0">
                <a:solidFill>
                  <a:srgbClr val="FF2600"/>
                </a:solidFill>
                <a:latin typeface="Open Sans" charset="0"/>
                <a:ea typeface="Open Sans" charset="0"/>
                <a:cs typeface="Open Sans" charset="0"/>
              </a:rPr>
              <a:t>Self Funding</a:t>
            </a:r>
          </a:p>
        </p:txBody>
      </p:sp>
      <p:grpSp>
        <p:nvGrpSpPr>
          <p:cNvPr id="2" name="Group 1"/>
          <p:cNvGrpSpPr/>
          <p:nvPr/>
        </p:nvGrpSpPr>
        <p:grpSpPr>
          <a:xfrm>
            <a:off x="8043585" y="6444349"/>
            <a:ext cx="3952290" cy="345578"/>
            <a:chOff x="8043585" y="6444349"/>
            <a:chExt cx="3952290" cy="345578"/>
          </a:xfrm>
        </p:grpSpPr>
        <p:sp>
          <p:nvSpPr>
            <p:cNvPr id="31" name="Rectangle 30"/>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32" name="Straight Connector 31"/>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4" name="Rectangle 33"/>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5" name="Rectangle 34"/>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6" name="Rectangle 35"/>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7" name="TextBox 36"/>
            <p:cNvSpPr txBox="1"/>
            <p:nvPr/>
          </p:nvSpPr>
          <p:spPr>
            <a:xfrm>
              <a:off x="8043585" y="6512928"/>
              <a:ext cx="3952290" cy="276999"/>
            </a:xfrm>
            <a:prstGeom prst="rect">
              <a:avLst/>
            </a:prstGeom>
            <a:noFill/>
          </p:spPr>
          <p:txBody>
            <a:bodyPr wrap="square" rtlCol="0">
              <a:spAutoFit/>
            </a:bodyPr>
            <a:lstStyle/>
            <a:p>
              <a:pPr algn="r"/>
              <a:r>
                <a:rPr lang="en-US" sz="1200" dirty="0">
                  <a:solidFill>
                    <a:prstClr val="white">
                      <a:lumMod val="75000"/>
                    </a:prstClr>
                  </a:solidFill>
                  <a:latin typeface="Open Sans Light" charset="0"/>
                  <a:cs typeface="Open Sans Light" charset="0"/>
                </a:rPr>
                <a:t>www.nahu.org</a:t>
              </a:r>
            </a:p>
          </p:txBody>
        </p:sp>
      </p:grpSp>
      <p:grpSp>
        <p:nvGrpSpPr>
          <p:cNvPr id="43" name="Group 42"/>
          <p:cNvGrpSpPr/>
          <p:nvPr/>
        </p:nvGrpSpPr>
        <p:grpSpPr>
          <a:xfrm>
            <a:off x="455000" y="491056"/>
            <a:ext cx="45720" cy="675713"/>
            <a:chOff x="455000" y="491056"/>
            <a:chExt cx="45720" cy="675713"/>
          </a:xfrm>
        </p:grpSpPr>
        <p:sp>
          <p:nvSpPr>
            <p:cNvPr id="44" name="Rectangle 43"/>
            <p:cNvSpPr/>
            <p:nvPr userDrawn="1"/>
          </p:nvSpPr>
          <p:spPr>
            <a:xfrm>
              <a:off x="455001" y="491056"/>
              <a:ext cx="45719" cy="675713"/>
            </a:xfrm>
            <a:prstGeom prst="rect">
              <a:avLst/>
            </a:prstGeom>
            <a:solidFill>
              <a:srgbClr val="A1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45" name="Rectangle 44"/>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53" name="TextBox 52"/>
          <p:cNvSpPr txBox="1"/>
          <p:nvPr/>
        </p:nvSpPr>
        <p:spPr>
          <a:xfrm>
            <a:off x="1602597" y="4846213"/>
            <a:ext cx="4165600" cy="461665"/>
          </a:xfrm>
          <a:prstGeom prst="rect">
            <a:avLst/>
          </a:prstGeom>
          <a:noFill/>
        </p:spPr>
        <p:txBody>
          <a:bodyPr wrap="square" rtlCol="0">
            <a:spAutoFit/>
          </a:bodyPr>
          <a:lstStyle/>
          <a:p>
            <a:r>
              <a:rPr lang="en-US" sz="2400" b="1" dirty="0">
                <a:solidFill>
                  <a:schemeClr val="accent2">
                    <a:lumMod val="75000"/>
                  </a:schemeClr>
                </a:solidFill>
                <a:latin typeface="Open Sans" charset="0"/>
                <a:ea typeface="Open Sans" charset="0"/>
                <a:cs typeface="Open Sans" charset="0"/>
              </a:rPr>
              <a:t>Benefit Account Manager</a:t>
            </a:r>
          </a:p>
        </p:txBody>
      </p:sp>
      <p:sp>
        <p:nvSpPr>
          <p:cNvPr id="54" name="TextBox 53"/>
          <p:cNvSpPr txBox="1"/>
          <p:nvPr/>
        </p:nvSpPr>
        <p:spPr>
          <a:xfrm>
            <a:off x="1633456" y="5942711"/>
            <a:ext cx="2455944" cy="461665"/>
          </a:xfrm>
          <a:prstGeom prst="rect">
            <a:avLst/>
          </a:prstGeom>
          <a:noFill/>
        </p:spPr>
        <p:txBody>
          <a:bodyPr wrap="square" rtlCol="0">
            <a:spAutoFit/>
          </a:bodyPr>
          <a:lstStyle/>
          <a:p>
            <a:r>
              <a:rPr lang="en-US" sz="2400" b="1" dirty="0">
                <a:solidFill>
                  <a:schemeClr val="accent4">
                    <a:lumMod val="75000"/>
                    <a:alpha val="75000"/>
                  </a:schemeClr>
                </a:solidFill>
                <a:latin typeface="Open Sans" charset="0"/>
                <a:ea typeface="Open Sans" charset="0"/>
                <a:cs typeface="Open Sans" charset="0"/>
              </a:rPr>
              <a:t>Medicare</a:t>
            </a:r>
          </a:p>
        </p:txBody>
      </p:sp>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682" y="4519295"/>
            <a:ext cx="1106740" cy="914400"/>
          </a:xfrm>
          <a:prstGeom prst="rect">
            <a:avLst/>
          </a:prstGeom>
        </p:spPr>
      </p:pic>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0412" y="2436889"/>
            <a:ext cx="1101138" cy="9144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8277" r="15969"/>
          <a:stretch/>
        </p:blipFill>
        <p:spPr>
          <a:xfrm>
            <a:off x="445716" y="1479370"/>
            <a:ext cx="1070407" cy="9144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811" y="2495379"/>
            <a:ext cx="1135117" cy="9144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195" y="3513995"/>
            <a:ext cx="1098358" cy="9144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195" y="4563072"/>
            <a:ext cx="1091161" cy="9144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8347" y="1397882"/>
            <a:ext cx="1103410" cy="91440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811" y="5612736"/>
            <a:ext cx="1223645" cy="1060198"/>
          </a:xfrm>
          <a:prstGeom prst="rect">
            <a:avLst/>
          </a:prstGeom>
        </p:spPr>
      </p:pic>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63862" y="5553150"/>
            <a:ext cx="1372379" cy="1217896"/>
          </a:xfrm>
          <a:prstGeom prst="rect">
            <a:avLst/>
          </a:prstGeom>
        </p:spPr>
      </p:pic>
      <p:sp>
        <p:nvSpPr>
          <p:cNvPr id="47" name="TextBox 46"/>
          <p:cNvSpPr txBox="1"/>
          <p:nvPr/>
        </p:nvSpPr>
        <p:spPr>
          <a:xfrm>
            <a:off x="7201550" y="5828590"/>
            <a:ext cx="4165600" cy="461665"/>
          </a:xfrm>
          <a:prstGeom prst="rect">
            <a:avLst/>
          </a:prstGeom>
          <a:noFill/>
        </p:spPr>
        <p:txBody>
          <a:bodyPr wrap="square" rtlCol="0">
            <a:spAutoFit/>
          </a:bodyPr>
          <a:lstStyle/>
          <a:p>
            <a:r>
              <a:rPr lang="en-US" sz="2400" b="1" dirty="0">
                <a:solidFill>
                  <a:srgbClr val="C00000"/>
                </a:solidFill>
                <a:latin typeface="Open Sans" charset="0"/>
                <a:ea typeface="Open Sans" charset="0"/>
                <a:cs typeface="Open Sans" charset="0"/>
              </a:rPr>
              <a:t>Advanced Self Funding</a:t>
            </a:r>
          </a:p>
        </p:txBody>
      </p:sp>
      <p:pic>
        <p:nvPicPr>
          <p:cNvPr id="48" name="Picture 47"/>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014151" y="3435902"/>
            <a:ext cx="1300088" cy="1072295"/>
          </a:xfrm>
          <a:prstGeom prst="rect">
            <a:avLst/>
          </a:prstGeom>
        </p:spPr>
      </p:pic>
      <p:sp>
        <p:nvSpPr>
          <p:cNvPr id="49" name="TextBox 48"/>
          <p:cNvSpPr txBox="1"/>
          <p:nvPr/>
        </p:nvSpPr>
        <p:spPr>
          <a:xfrm>
            <a:off x="7201550" y="3711342"/>
            <a:ext cx="4975891" cy="461665"/>
          </a:xfrm>
          <a:prstGeom prst="rect">
            <a:avLst/>
          </a:prstGeom>
          <a:noFill/>
        </p:spPr>
        <p:txBody>
          <a:bodyPr wrap="square" rtlCol="0">
            <a:spAutoFit/>
          </a:bodyPr>
          <a:lstStyle/>
          <a:p>
            <a:r>
              <a:rPr lang="en-US" sz="2400" b="1" dirty="0">
                <a:solidFill>
                  <a:srgbClr val="941651"/>
                </a:solidFill>
                <a:latin typeface="Open Sans" charset="0"/>
                <a:ea typeface="Open Sans" charset="0"/>
                <a:cs typeface="Open Sans" charset="0"/>
              </a:rPr>
              <a:t>Benefits Technology</a:t>
            </a:r>
          </a:p>
        </p:txBody>
      </p:sp>
    </p:spTree>
    <p:extLst>
      <p:ext uri="{BB962C8B-B14F-4D97-AF65-F5344CB8AC3E}">
        <p14:creationId xmlns:p14="http://schemas.microsoft.com/office/powerpoint/2010/main" val="20816559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21502" y="1857375"/>
            <a:ext cx="8132298" cy="4375150"/>
          </a:xfrm>
        </p:spPr>
        <p:txBody>
          <a:bodyPr/>
          <a:lstStyle/>
          <a:p>
            <a:r>
              <a:rPr lang="en-US" sz="3200" dirty="0"/>
              <a:t>Great opportunity for live programs</a:t>
            </a:r>
          </a:p>
          <a:p>
            <a:r>
              <a:rPr lang="en-US" sz="2800" dirty="0"/>
              <a:t>Available for:</a:t>
            </a:r>
          </a:p>
          <a:p>
            <a:pPr lvl="2"/>
            <a:r>
              <a:rPr lang="en-US" sz="2400" dirty="0"/>
              <a:t>CDHC (Consumer Directed Health Care)</a:t>
            </a:r>
          </a:p>
          <a:p>
            <a:pPr lvl="2"/>
            <a:r>
              <a:rPr lang="en-US" sz="2400" dirty="0"/>
              <a:t>PPACA (partial)</a:t>
            </a:r>
          </a:p>
          <a:p>
            <a:pPr lvl="2"/>
            <a:r>
              <a:rPr lang="en-US" sz="2400" dirty="0"/>
              <a:t>Self-Funded</a:t>
            </a:r>
          </a:p>
          <a:p>
            <a:pPr lvl="2"/>
            <a:r>
              <a:rPr lang="en-US" sz="2400" dirty="0"/>
              <a:t>Voluntary/Worksite</a:t>
            </a:r>
          </a:p>
          <a:p>
            <a:pPr lvl="2"/>
            <a:r>
              <a:rPr lang="en-US" sz="2400" dirty="0"/>
              <a:t>Medicare</a:t>
            </a:r>
          </a:p>
          <a:p>
            <a:pPr lvl="2"/>
            <a:r>
              <a:rPr lang="en-US" sz="2400" dirty="0"/>
              <a:t>Wellness </a:t>
            </a:r>
          </a:p>
          <a:p>
            <a:pPr lvl="1"/>
            <a:r>
              <a:rPr lang="en-US" sz="2800" dirty="0"/>
              <a:t>Programs are 2-4 hours depending on course</a:t>
            </a:r>
            <a:endParaRPr lang="en-US" sz="2400" dirty="0"/>
          </a:p>
          <a:p>
            <a:pPr lvl="1"/>
            <a:r>
              <a:rPr lang="en-US" sz="2800" dirty="0"/>
              <a:t>Chapter income-share requires a minimum of 50 registrants</a:t>
            </a:r>
          </a:p>
        </p:txBody>
      </p:sp>
      <p:sp>
        <p:nvSpPr>
          <p:cNvPr id="3" name="Text Placeholder 2"/>
          <p:cNvSpPr>
            <a:spLocks noGrp="1"/>
          </p:cNvSpPr>
          <p:nvPr>
            <p:ph type="body" sz="quarter" idx="11"/>
          </p:nvPr>
        </p:nvSpPr>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sp>
        <p:nvSpPr>
          <p:cNvPr id="11" name="Rectangle 10"/>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2" name="Rectangle 11"/>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6" name="Picture 5">
            <a:extLst>
              <a:ext uri="{FF2B5EF4-FFF2-40B4-BE49-F238E27FC236}">
                <a16:creationId xmlns:a16="http://schemas.microsoft.com/office/drawing/2014/main" xmlns="" id="{7A6633F6-7C0F-4881-83B4-0952C9B01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78" y="1585744"/>
            <a:ext cx="2433711" cy="1966812"/>
          </a:xfrm>
          <a:prstGeom prst="rect">
            <a:avLst/>
          </a:prstGeom>
        </p:spPr>
      </p:pic>
      <p:sp>
        <p:nvSpPr>
          <p:cNvPr id="10" name="Rectangle 9"/>
          <p:cNvSpPr/>
          <p:nvPr/>
        </p:nvSpPr>
        <p:spPr>
          <a:xfrm>
            <a:off x="618977" y="2066175"/>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10228728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21502" y="1857375"/>
            <a:ext cx="8132298" cy="4375150"/>
          </a:xfrm>
        </p:spPr>
        <p:txBody>
          <a:bodyPr/>
          <a:lstStyle/>
          <a:p>
            <a:r>
              <a:rPr lang="en-US" sz="3200" dirty="0"/>
              <a:t>Live Instruction – NAHU Provides:</a:t>
            </a:r>
          </a:p>
          <a:p>
            <a:pPr lvl="1"/>
            <a:r>
              <a:rPr lang="en-US" sz="2800" dirty="0"/>
              <a:t>The course </a:t>
            </a:r>
            <a:r>
              <a:rPr lang="en-US" sz="2800" dirty="0">
                <a:solidFill>
                  <a:srgbClr val="A12F01"/>
                </a:solidFill>
              </a:rPr>
              <a:t>instructor</a:t>
            </a:r>
            <a:r>
              <a:rPr lang="en-US" sz="2800" dirty="0"/>
              <a:t>(s)  </a:t>
            </a:r>
          </a:p>
          <a:p>
            <a:pPr lvl="1"/>
            <a:r>
              <a:rPr lang="en-US" sz="2800" dirty="0"/>
              <a:t>Course handout </a:t>
            </a:r>
            <a:r>
              <a:rPr lang="en-US" sz="2800" dirty="0">
                <a:solidFill>
                  <a:srgbClr val="D43E01"/>
                </a:solidFill>
              </a:rPr>
              <a:t>materials</a:t>
            </a:r>
            <a:r>
              <a:rPr lang="en-US" sz="2800" dirty="0"/>
              <a:t> delivered to location</a:t>
            </a:r>
          </a:p>
          <a:p>
            <a:pPr lvl="1"/>
            <a:r>
              <a:rPr lang="en-US" sz="2800" dirty="0"/>
              <a:t>National </a:t>
            </a:r>
            <a:r>
              <a:rPr lang="en-US" sz="2800" dirty="0">
                <a:solidFill>
                  <a:srgbClr val="A12F01"/>
                </a:solidFill>
              </a:rPr>
              <a:t>promotion </a:t>
            </a:r>
            <a:r>
              <a:rPr lang="en-US" sz="2800" dirty="0"/>
              <a:t>of the event </a:t>
            </a:r>
          </a:p>
          <a:p>
            <a:pPr lvl="1"/>
            <a:r>
              <a:rPr lang="en-US" sz="2800" dirty="0">
                <a:solidFill>
                  <a:srgbClr val="D43E01"/>
                </a:solidFill>
              </a:rPr>
              <a:t>Reporting of C.E. </a:t>
            </a:r>
            <a:r>
              <a:rPr lang="en-US" sz="2800" dirty="0"/>
              <a:t>credits to relevant state insurance department/agency</a:t>
            </a:r>
          </a:p>
          <a:p>
            <a:pPr lvl="1"/>
            <a:r>
              <a:rPr lang="en-US" sz="2800" dirty="0">
                <a:solidFill>
                  <a:srgbClr val="A12F01"/>
                </a:solidFill>
              </a:rPr>
              <a:t>Exam </a:t>
            </a:r>
            <a:r>
              <a:rPr lang="en-US" sz="2800" dirty="0"/>
              <a:t>and all exam costs</a:t>
            </a:r>
          </a:p>
          <a:p>
            <a:pPr lvl="1"/>
            <a:r>
              <a:rPr lang="en-US" sz="2800" dirty="0"/>
              <a:t>Student service </a:t>
            </a:r>
            <a:r>
              <a:rPr lang="en-US" sz="2800" dirty="0">
                <a:solidFill>
                  <a:srgbClr val="D43E01"/>
                </a:solidFill>
              </a:rPr>
              <a:t>support call center</a:t>
            </a:r>
          </a:p>
          <a:p>
            <a:pPr lvl="1"/>
            <a:r>
              <a:rPr lang="en-US" sz="2800" dirty="0"/>
              <a:t>Online or onsite </a:t>
            </a:r>
            <a:r>
              <a:rPr lang="en-US" sz="2800" dirty="0">
                <a:solidFill>
                  <a:srgbClr val="A12F01"/>
                </a:solidFill>
              </a:rPr>
              <a:t>registration </a:t>
            </a:r>
            <a:r>
              <a:rPr lang="en-US" sz="2800" dirty="0"/>
              <a:t>processes</a:t>
            </a:r>
          </a:p>
        </p:txBody>
      </p:sp>
      <p:sp>
        <p:nvSpPr>
          <p:cNvPr id="3" name="Text Placeholder 2"/>
          <p:cNvSpPr>
            <a:spLocks noGrp="1"/>
          </p:cNvSpPr>
          <p:nvPr>
            <p:ph type="body" sz="quarter" idx="11"/>
          </p:nvPr>
        </p:nvSpPr>
        <p:spPr>
          <a:xfrm>
            <a:off x="618979" y="382630"/>
            <a:ext cx="10897518" cy="642938"/>
          </a:xfrm>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sp>
        <p:nvSpPr>
          <p:cNvPr id="11" name="Rectangle 10"/>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2" name="Rectangle 11"/>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13" name="Picture 12">
            <a:extLst>
              <a:ext uri="{FF2B5EF4-FFF2-40B4-BE49-F238E27FC236}">
                <a16:creationId xmlns:a16="http://schemas.microsoft.com/office/drawing/2014/main" xmlns="" id="{B6EE72CF-0114-4BED-8870-1E8F5116D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78" y="1585744"/>
            <a:ext cx="2433711" cy="1966812"/>
          </a:xfrm>
          <a:prstGeom prst="rect">
            <a:avLst/>
          </a:prstGeom>
        </p:spPr>
      </p:pic>
      <p:sp>
        <p:nvSpPr>
          <p:cNvPr id="14" name="Rectangle 13">
            <a:extLst>
              <a:ext uri="{FF2B5EF4-FFF2-40B4-BE49-F238E27FC236}">
                <a16:creationId xmlns:a16="http://schemas.microsoft.com/office/drawing/2014/main" xmlns="" id="{1D26B8AA-85FC-496A-A7A7-9A50EC35987F}"/>
              </a:ext>
            </a:extLst>
          </p:cNvPr>
          <p:cNvSpPr/>
          <p:nvPr/>
        </p:nvSpPr>
        <p:spPr>
          <a:xfrm>
            <a:off x="618977" y="2243513"/>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11019178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21502" y="1857375"/>
            <a:ext cx="8132298" cy="4375150"/>
          </a:xfrm>
        </p:spPr>
        <p:txBody>
          <a:bodyPr/>
          <a:lstStyle/>
          <a:p>
            <a:r>
              <a:rPr lang="en-US" sz="3200" dirty="0"/>
              <a:t>Online continuing education programs available for our members</a:t>
            </a:r>
          </a:p>
          <a:p>
            <a:pPr lvl="1"/>
            <a:r>
              <a:rPr lang="en-US" sz="2400" dirty="0"/>
              <a:t>NAHU Programs</a:t>
            </a:r>
          </a:p>
          <a:p>
            <a:pPr lvl="2"/>
            <a:r>
              <a:rPr lang="en-US" sz="2000" dirty="0"/>
              <a:t>Ethics Training</a:t>
            </a:r>
          </a:p>
          <a:p>
            <a:pPr lvl="2"/>
            <a:r>
              <a:rPr lang="en-US" sz="2000" dirty="0"/>
              <a:t>Health Insurance 101</a:t>
            </a:r>
          </a:p>
          <a:p>
            <a:pPr lvl="1"/>
            <a:r>
              <a:rPr lang="en-US" sz="2400" dirty="0"/>
              <a:t>Discounts with other national providers</a:t>
            </a:r>
          </a:p>
          <a:p>
            <a:pPr lvl="2"/>
            <a:r>
              <a:rPr lang="en-US" sz="2000" dirty="0"/>
              <a:t>IFEBP (Int’l Foundation of Employee Benefit Plans)</a:t>
            </a:r>
          </a:p>
          <a:p>
            <a:pPr lvl="2"/>
            <a:r>
              <a:rPr lang="en-US" sz="2000" dirty="0"/>
              <a:t>AHIP (America’s Health Insurance Plans)</a:t>
            </a:r>
          </a:p>
          <a:p>
            <a:pPr lvl="2"/>
            <a:r>
              <a:rPr lang="en-US" sz="2000" dirty="0"/>
              <a:t>LTC (Long Term Care) Consultants</a:t>
            </a:r>
          </a:p>
          <a:p>
            <a:pPr lvl="2"/>
            <a:r>
              <a:rPr lang="en-US" sz="2000" dirty="0" err="1"/>
              <a:t>InsuranceStudy.com</a:t>
            </a:r>
            <a:endParaRPr lang="en-US" sz="2000" dirty="0"/>
          </a:p>
          <a:p>
            <a:pPr lvl="2"/>
            <a:r>
              <a:rPr lang="en-US" sz="2000" dirty="0"/>
              <a:t>National Underwriter</a:t>
            </a:r>
          </a:p>
          <a:p>
            <a:pPr lvl="1"/>
            <a:endParaRPr lang="en-US" sz="2400" dirty="0"/>
          </a:p>
        </p:txBody>
      </p:sp>
      <p:sp>
        <p:nvSpPr>
          <p:cNvPr id="3" name="Text Placeholder 2"/>
          <p:cNvSpPr>
            <a:spLocks noGrp="1"/>
          </p:cNvSpPr>
          <p:nvPr>
            <p:ph type="body" sz="quarter" idx="11"/>
          </p:nvPr>
        </p:nvSpPr>
        <p:spPr>
          <a:xfrm>
            <a:off x="531941" y="382630"/>
            <a:ext cx="10984556" cy="642938"/>
          </a:xfrm>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sp>
        <p:nvSpPr>
          <p:cNvPr id="11" name="Rectangle 10"/>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2" name="Rectangle 11"/>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13" name="Picture 12">
            <a:extLst>
              <a:ext uri="{FF2B5EF4-FFF2-40B4-BE49-F238E27FC236}">
                <a16:creationId xmlns:a16="http://schemas.microsoft.com/office/drawing/2014/main" xmlns="" id="{94A8F0D8-E207-40A8-9B08-5D2B50F78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95" y="1951504"/>
            <a:ext cx="2433711" cy="1966812"/>
          </a:xfrm>
          <a:prstGeom prst="rect">
            <a:avLst/>
          </a:prstGeom>
        </p:spPr>
      </p:pic>
      <p:sp>
        <p:nvSpPr>
          <p:cNvPr id="14" name="Rectangle 13">
            <a:extLst>
              <a:ext uri="{FF2B5EF4-FFF2-40B4-BE49-F238E27FC236}">
                <a16:creationId xmlns:a16="http://schemas.microsoft.com/office/drawing/2014/main" xmlns="" id="{113D782B-DB18-415B-BBCA-31201F0AF15F}"/>
              </a:ext>
            </a:extLst>
          </p:cNvPr>
          <p:cNvSpPr/>
          <p:nvPr/>
        </p:nvSpPr>
        <p:spPr>
          <a:xfrm>
            <a:off x="607894" y="2631440"/>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3540581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21502" y="1857375"/>
            <a:ext cx="8132298" cy="4375150"/>
          </a:xfrm>
        </p:spPr>
        <p:txBody>
          <a:bodyPr/>
          <a:lstStyle/>
          <a:p>
            <a:r>
              <a:rPr lang="en-US" sz="3200" dirty="0"/>
              <a:t>Access the member-exclusive webinar series: </a:t>
            </a:r>
            <a:r>
              <a:rPr lang="en-US" sz="3200" i="1" dirty="0"/>
              <a:t>Running Your Business </a:t>
            </a:r>
          </a:p>
          <a:p>
            <a:pPr lvl="1"/>
            <a:r>
              <a:rPr lang="en-US" sz="2400" dirty="0"/>
              <a:t>Webinar series focused on providing relevant information to agency owners</a:t>
            </a:r>
          </a:p>
        </p:txBody>
      </p:sp>
      <p:sp>
        <p:nvSpPr>
          <p:cNvPr id="3" name="Text Placeholder 2"/>
          <p:cNvSpPr>
            <a:spLocks noGrp="1"/>
          </p:cNvSpPr>
          <p:nvPr>
            <p:ph type="body" sz="quarter" idx="11"/>
          </p:nvPr>
        </p:nvSpPr>
        <p:spPr>
          <a:xfrm>
            <a:off x="531941" y="382630"/>
            <a:ext cx="10984556" cy="642938"/>
          </a:xfrm>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sp>
        <p:nvSpPr>
          <p:cNvPr id="11" name="Rectangle 10"/>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2" name="Rectangle 11"/>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13" name="Picture 12">
            <a:extLst>
              <a:ext uri="{FF2B5EF4-FFF2-40B4-BE49-F238E27FC236}">
                <a16:creationId xmlns:a16="http://schemas.microsoft.com/office/drawing/2014/main" xmlns="" id="{94A8F0D8-E207-40A8-9B08-5D2B50F78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95" y="1951504"/>
            <a:ext cx="2433711" cy="1966812"/>
          </a:xfrm>
          <a:prstGeom prst="rect">
            <a:avLst/>
          </a:prstGeom>
        </p:spPr>
      </p:pic>
      <p:sp>
        <p:nvSpPr>
          <p:cNvPr id="14" name="Rectangle 13">
            <a:extLst>
              <a:ext uri="{FF2B5EF4-FFF2-40B4-BE49-F238E27FC236}">
                <a16:creationId xmlns:a16="http://schemas.microsoft.com/office/drawing/2014/main" xmlns="" id="{113D782B-DB18-415B-BBCA-31201F0AF15F}"/>
              </a:ext>
            </a:extLst>
          </p:cNvPr>
          <p:cNvSpPr/>
          <p:nvPr/>
        </p:nvSpPr>
        <p:spPr>
          <a:xfrm>
            <a:off x="607894" y="2822368"/>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40431021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21502" y="1857375"/>
            <a:ext cx="8132298" cy="4375150"/>
          </a:xfrm>
        </p:spPr>
        <p:txBody>
          <a:bodyPr/>
          <a:lstStyle/>
          <a:p>
            <a:r>
              <a:rPr lang="en-US" sz="3200" dirty="0"/>
              <a:t>NAHU is taking over American College’s employee benefits related designations:</a:t>
            </a:r>
          </a:p>
          <a:p>
            <a:pPr lvl="1"/>
            <a:r>
              <a:rPr lang="en-US" sz="2400" dirty="0"/>
              <a:t>RHU (Registered Health Underwriter) in process of being phased out by American College </a:t>
            </a:r>
          </a:p>
          <a:p>
            <a:pPr lvl="1"/>
            <a:r>
              <a:rPr lang="en-US" sz="2400" dirty="0"/>
              <a:t>REBC (Registered Employee Benefits Consultant) is being revamped (more at convention) </a:t>
            </a:r>
          </a:p>
          <a:p>
            <a:pPr lvl="2"/>
            <a:r>
              <a:rPr lang="en-US" sz="2000" dirty="0"/>
              <a:t>Integrate individual portion of </a:t>
            </a:r>
            <a:r>
              <a:rPr lang="en-US" sz="2000" dirty="0" err="1"/>
              <a:t>ChHC</a:t>
            </a:r>
            <a:r>
              <a:rPr lang="en-US" sz="2000" dirty="0"/>
              <a:t> (Chartered Healthcare Consultant) and other NAHU certification programs</a:t>
            </a:r>
          </a:p>
          <a:p>
            <a:pPr lvl="2"/>
            <a:r>
              <a:rPr lang="en-US" sz="2000" dirty="0"/>
              <a:t>Adding disability and LTC (Long Term Care) electives</a:t>
            </a:r>
          </a:p>
        </p:txBody>
      </p:sp>
      <p:sp>
        <p:nvSpPr>
          <p:cNvPr id="3" name="Text Placeholder 2"/>
          <p:cNvSpPr>
            <a:spLocks noGrp="1"/>
          </p:cNvSpPr>
          <p:nvPr>
            <p:ph type="body" sz="quarter" idx="11"/>
          </p:nvPr>
        </p:nvSpPr>
        <p:spPr>
          <a:xfrm>
            <a:off x="618979" y="382630"/>
            <a:ext cx="10897518" cy="642938"/>
          </a:xfrm>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sp>
        <p:nvSpPr>
          <p:cNvPr id="10" name="Rectangle 9"/>
          <p:cNvSpPr/>
          <p:nvPr/>
        </p:nvSpPr>
        <p:spPr>
          <a:xfrm>
            <a:off x="618979" y="2794956"/>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1" name="Rectangle 10"/>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2" name="Rectangle 11"/>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054" y="4243300"/>
            <a:ext cx="2689561" cy="2083771"/>
          </a:xfrm>
          <a:prstGeom prst="rect">
            <a:avLst/>
          </a:prstGeom>
        </p:spPr>
      </p:pic>
      <p:pic>
        <p:nvPicPr>
          <p:cNvPr id="14" name="Picture 13">
            <a:extLst>
              <a:ext uri="{FF2B5EF4-FFF2-40B4-BE49-F238E27FC236}">
                <a16:creationId xmlns:a16="http://schemas.microsoft.com/office/drawing/2014/main" xmlns="" id="{A0F14187-C201-46A0-9017-03EDB4356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78" y="1585744"/>
            <a:ext cx="2433711" cy="1966812"/>
          </a:xfrm>
          <a:prstGeom prst="rect">
            <a:avLst/>
          </a:prstGeom>
        </p:spPr>
      </p:pic>
      <p:sp>
        <p:nvSpPr>
          <p:cNvPr id="15" name="Rectangle 14">
            <a:extLst>
              <a:ext uri="{FF2B5EF4-FFF2-40B4-BE49-F238E27FC236}">
                <a16:creationId xmlns:a16="http://schemas.microsoft.com/office/drawing/2014/main" xmlns="" id="{52B59E2E-4F84-4C02-9882-64E0372045B8}"/>
              </a:ext>
            </a:extLst>
          </p:cNvPr>
          <p:cNvSpPr/>
          <p:nvPr/>
        </p:nvSpPr>
        <p:spPr>
          <a:xfrm>
            <a:off x="618978" y="2682414"/>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1335167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21502" y="1857375"/>
            <a:ext cx="8132298" cy="4375150"/>
          </a:xfrm>
        </p:spPr>
        <p:txBody>
          <a:bodyPr/>
          <a:lstStyle/>
          <a:p>
            <a:r>
              <a:rPr lang="en-US" sz="3200" dirty="0"/>
              <a:t>NAHU also has discount programs for other national designation programs</a:t>
            </a:r>
          </a:p>
          <a:p>
            <a:pPr lvl="1"/>
            <a:r>
              <a:rPr lang="en-US" sz="2800" dirty="0"/>
              <a:t>CLTC – Certified in Long Term Care</a:t>
            </a:r>
          </a:p>
          <a:p>
            <a:pPr marL="914400" lvl="2" indent="0">
              <a:buNone/>
            </a:pPr>
            <a:r>
              <a:rPr lang="en-US" sz="2000" dirty="0"/>
              <a:t>http://</a:t>
            </a:r>
            <a:r>
              <a:rPr lang="en-US" sz="2000" dirty="0" err="1"/>
              <a:t>www.cltcdemo.com</a:t>
            </a:r>
            <a:r>
              <a:rPr lang="en-US" sz="2000" dirty="0"/>
              <a:t>/ </a:t>
            </a:r>
          </a:p>
        </p:txBody>
      </p:sp>
      <p:sp>
        <p:nvSpPr>
          <p:cNvPr id="3" name="Text Placeholder 2"/>
          <p:cNvSpPr>
            <a:spLocks noGrp="1"/>
          </p:cNvSpPr>
          <p:nvPr>
            <p:ph type="body" sz="quarter" idx="11"/>
          </p:nvPr>
        </p:nvSpPr>
        <p:spPr>
          <a:xfrm>
            <a:off x="531941" y="382630"/>
            <a:ext cx="10984556" cy="642938"/>
          </a:xfrm>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sp>
        <p:nvSpPr>
          <p:cNvPr id="11" name="Rectangle 10"/>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2" name="Rectangle 11"/>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13" name="Picture 12">
            <a:extLst>
              <a:ext uri="{FF2B5EF4-FFF2-40B4-BE49-F238E27FC236}">
                <a16:creationId xmlns:a16="http://schemas.microsoft.com/office/drawing/2014/main" xmlns="" id="{B1ECEF86-DDCB-42A8-B45E-D64B91A9E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78" y="1585744"/>
            <a:ext cx="2433711" cy="1966812"/>
          </a:xfrm>
          <a:prstGeom prst="rect">
            <a:avLst/>
          </a:prstGeom>
        </p:spPr>
      </p:pic>
      <p:sp>
        <p:nvSpPr>
          <p:cNvPr id="14" name="Rectangle 13">
            <a:extLst>
              <a:ext uri="{FF2B5EF4-FFF2-40B4-BE49-F238E27FC236}">
                <a16:creationId xmlns:a16="http://schemas.microsoft.com/office/drawing/2014/main" xmlns="" id="{F30BF661-8094-4829-9124-260DCC5A75A5}"/>
              </a:ext>
            </a:extLst>
          </p:cNvPr>
          <p:cNvSpPr/>
          <p:nvPr/>
        </p:nvSpPr>
        <p:spPr>
          <a:xfrm>
            <a:off x="618978" y="2682414"/>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226614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21502" y="1857375"/>
            <a:ext cx="8132298" cy="4375150"/>
          </a:xfrm>
        </p:spPr>
        <p:txBody>
          <a:bodyPr/>
          <a:lstStyle/>
          <a:p>
            <a:r>
              <a:rPr lang="en-US" sz="2800" dirty="0"/>
              <a:t>Variety of alternative learning formats for members’ continuing education needs, including:</a:t>
            </a:r>
          </a:p>
          <a:p>
            <a:pPr lvl="1"/>
            <a:r>
              <a:rPr lang="en-US" sz="2400" dirty="0"/>
              <a:t>On-demand learning library (CE and non-CE content)</a:t>
            </a:r>
          </a:p>
          <a:p>
            <a:pPr lvl="1"/>
            <a:r>
              <a:rPr lang="en-US" sz="2400" dirty="0"/>
              <a:t>Audio workshops (available for download)</a:t>
            </a:r>
          </a:p>
          <a:p>
            <a:pPr lvl="1"/>
            <a:r>
              <a:rPr lang="en-US" sz="2400" dirty="0"/>
              <a:t>Live webinars/teleconferences (web + audio content)</a:t>
            </a:r>
          </a:p>
          <a:p>
            <a:pPr lvl="2"/>
            <a:r>
              <a:rPr lang="en-US" sz="2000" dirty="0"/>
              <a:t>If someone cannot attend live webinar sessions, can still purchase recorded version of sessions that includes a synchronized web and audio recording, plus the accompanying PowerPoint presentation and other handouts.</a:t>
            </a:r>
            <a:endParaRPr lang="en-US" sz="1200" dirty="0"/>
          </a:p>
        </p:txBody>
      </p:sp>
      <p:sp>
        <p:nvSpPr>
          <p:cNvPr id="3" name="Text Placeholder 2"/>
          <p:cNvSpPr>
            <a:spLocks noGrp="1"/>
          </p:cNvSpPr>
          <p:nvPr>
            <p:ph type="body" sz="quarter" idx="11"/>
          </p:nvPr>
        </p:nvSpPr>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6" name="Rectangle 5"/>
          <p:cNvSpPr/>
          <p:nvPr userDrawn="1"/>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sp>
        <p:nvSpPr>
          <p:cNvPr id="11" name="Rectangle 10"/>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12" name="Picture 11">
            <a:extLst>
              <a:ext uri="{FF2B5EF4-FFF2-40B4-BE49-F238E27FC236}">
                <a16:creationId xmlns:a16="http://schemas.microsoft.com/office/drawing/2014/main" xmlns="" id="{69FAEBFC-CF20-4209-A74C-5504675C5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78" y="1585744"/>
            <a:ext cx="2433711" cy="1966812"/>
          </a:xfrm>
          <a:prstGeom prst="rect">
            <a:avLst/>
          </a:prstGeom>
        </p:spPr>
      </p:pic>
      <p:sp>
        <p:nvSpPr>
          <p:cNvPr id="13" name="Rectangle 12">
            <a:extLst>
              <a:ext uri="{FF2B5EF4-FFF2-40B4-BE49-F238E27FC236}">
                <a16:creationId xmlns:a16="http://schemas.microsoft.com/office/drawing/2014/main" xmlns="" id="{12166900-1CF4-450D-A22E-169BF1F7B82C}"/>
              </a:ext>
            </a:extLst>
          </p:cNvPr>
          <p:cNvSpPr/>
          <p:nvPr/>
        </p:nvSpPr>
        <p:spPr>
          <a:xfrm>
            <a:off x="618978" y="2898544"/>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19090512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21502" y="1857375"/>
            <a:ext cx="8132298" cy="4375150"/>
          </a:xfrm>
        </p:spPr>
        <p:txBody>
          <a:bodyPr/>
          <a:lstStyle/>
          <a:p>
            <a:r>
              <a:rPr lang="en-US" sz="2800" dirty="0"/>
              <a:t>Lots of content available through OLI</a:t>
            </a:r>
            <a:endParaRPr lang="en-US" sz="1200" dirty="0"/>
          </a:p>
        </p:txBody>
      </p:sp>
      <p:sp>
        <p:nvSpPr>
          <p:cNvPr id="3" name="Text Placeholder 2"/>
          <p:cNvSpPr>
            <a:spLocks noGrp="1"/>
          </p:cNvSpPr>
          <p:nvPr>
            <p:ph type="body" sz="quarter" idx="11"/>
          </p:nvPr>
        </p:nvSpPr>
        <p:spPr>
          <a:xfrm>
            <a:off x="523580" y="382630"/>
            <a:ext cx="10992918" cy="642938"/>
          </a:xfrm>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82" r="1170" b="2421"/>
          <a:stretch/>
        </p:blipFill>
        <p:spPr>
          <a:xfrm>
            <a:off x="4487594" y="2359201"/>
            <a:ext cx="4698609" cy="4252614"/>
          </a:xfrm>
          <a:prstGeom prst="rect">
            <a:avLst/>
          </a:prstGeom>
        </p:spPr>
      </p:pic>
      <p:sp>
        <p:nvSpPr>
          <p:cNvPr id="11" name="Rectangle 10"/>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2" name="Rectangle 11"/>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13" name="Picture 12">
            <a:extLst>
              <a:ext uri="{FF2B5EF4-FFF2-40B4-BE49-F238E27FC236}">
                <a16:creationId xmlns:a16="http://schemas.microsoft.com/office/drawing/2014/main" xmlns="" id="{186BD962-DB6F-4B22-848D-AB69FF960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78" y="1585744"/>
            <a:ext cx="2433711" cy="1966812"/>
          </a:xfrm>
          <a:prstGeom prst="rect">
            <a:avLst/>
          </a:prstGeom>
        </p:spPr>
      </p:pic>
      <p:sp>
        <p:nvSpPr>
          <p:cNvPr id="14" name="Rectangle 13">
            <a:extLst>
              <a:ext uri="{FF2B5EF4-FFF2-40B4-BE49-F238E27FC236}">
                <a16:creationId xmlns:a16="http://schemas.microsoft.com/office/drawing/2014/main" xmlns="" id="{0263F6D8-081C-4C20-A776-1F275B0EB1F1}"/>
              </a:ext>
            </a:extLst>
          </p:cNvPr>
          <p:cNvSpPr/>
          <p:nvPr/>
        </p:nvSpPr>
        <p:spPr>
          <a:xfrm>
            <a:off x="618978" y="2898544"/>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10127001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b="17679"/>
          <a:stretch/>
        </p:blipFill>
        <p:spPr>
          <a:xfrm>
            <a:off x="7372057" y="3995633"/>
            <a:ext cx="3125711" cy="2236892"/>
          </a:xfrm>
          <a:prstGeom prst="rect">
            <a:avLst/>
          </a:prstGeom>
        </p:spPr>
      </p:pic>
      <p:sp>
        <p:nvSpPr>
          <p:cNvPr id="2" name="Text Placeholder 1"/>
          <p:cNvSpPr>
            <a:spLocks noGrp="1"/>
          </p:cNvSpPr>
          <p:nvPr>
            <p:ph type="body" sz="quarter" idx="10"/>
          </p:nvPr>
        </p:nvSpPr>
        <p:spPr>
          <a:xfrm>
            <a:off x="3390314" y="1857375"/>
            <a:ext cx="7963486" cy="4375150"/>
          </a:xfrm>
        </p:spPr>
        <p:txBody>
          <a:bodyPr/>
          <a:lstStyle/>
          <a:p>
            <a:r>
              <a:rPr lang="en-US" sz="3200" dirty="0"/>
              <a:t>NAHU Speakers Bureau</a:t>
            </a:r>
          </a:p>
          <a:p>
            <a:pPr lvl="1"/>
            <a:r>
              <a:rPr lang="en-US" sz="2800" dirty="0"/>
              <a:t>Your one-stop source for information about accredited CE topics and speakers</a:t>
            </a:r>
          </a:p>
          <a:p>
            <a:pPr lvl="1"/>
            <a:r>
              <a:rPr lang="en-US" sz="2800" dirty="0"/>
              <a:t>Speaker fees and expenses may fluctuate based on time and distance in travel</a:t>
            </a:r>
          </a:p>
        </p:txBody>
      </p:sp>
      <p:sp>
        <p:nvSpPr>
          <p:cNvPr id="3" name="Text Placeholder 2"/>
          <p:cNvSpPr>
            <a:spLocks noGrp="1"/>
          </p:cNvSpPr>
          <p:nvPr>
            <p:ph type="body" sz="quarter" idx="11"/>
          </p:nvPr>
        </p:nvSpPr>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sp>
        <p:nvSpPr>
          <p:cNvPr id="13" name="TextBox 12"/>
          <p:cNvSpPr txBox="1"/>
          <p:nvPr/>
        </p:nvSpPr>
        <p:spPr>
          <a:xfrm>
            <a:off x="531941" y="5072993"/>
            <a:ext cx="7287065" cy="677108"/>
          </a:xfrm>
          <a:prstGeom prst="rect">
            <a:avLst/>
          </a:prstGeom>
          <a:noFill/>
        </p:spPr>
        <p:txBody>
          <a:bodyPr wrap="square" rtlCol="0">
            <a:spAutoFit/>
          </a:bodyPr>
          <a:lstStyle/>
          <a:p>
            <a:pPr marL="0" lvl="1"/>
            <a:r>
              <a:rPr lang="en-US" sz="2000" dirty="0">
                <a:latin typeface="Open Sans Regular" charset="0"/>
                <a:ea typeface="Open Sans Regular" charset="0"/>
                <a:cs typeface="Open Sans Regular" charset="0"/>
                <a:hlinkClick r:id="rId3"/>
              </a:rPr>
              <a:t>http://www.nahu.org/education/speakers/findspeaker.cfm</a:t>
            </a:r>
            <a:r>
              <a:rPr lang="en-US" sz="2000" dirty="0">
                <a:latin typeface="Open Sans Regular" charset="0"/>
                <a:ea typeface="Open Sans Regular" charset="0"/>
                <a:cs typeface="Open Sans Regular" charset="0"/>
              </a:rPr>
              <a:t> </a:t>
            </a:r>
          </a:p>
          <a:p>
            <a:endParaRPr lang="en-US" dirty="0">
              <a:latin typeface="Open Sans Regular" charset="0"/>
              <a:ea typeface="Open Sans Regular" charset="0"/>
              <a:cs typeface="Open Sans Regular" charset="0"/>
            </a:endParaRPr>
          </a:p>
        </p:txBody>
      </p:sp>
      <p:sp>
        <p:nvSpPr>
          <p:cNvPr id="11" name="Rectangle 10"/>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4" name="Rectangle 13"/>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15" name="Picture 14">
            <a:extLst>
              <a:ext uri="{FF2B5EF4-FFF2-40B4-BE49-F238E27FC236}">
                <a16:creationId xmlns:a16="http://schemas.microsoft.com/office/drawing/2014/main" xmlns="" id="{B71E5BF7-3FC8-4F6C-A323-15AA367B2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78" y="1585744"/>
            <a:ext cx="2433711" cy="1966812"/>
          </a:xfrm>
          <a:prstGeom prst="rect">
            <a:avLst/>
          </a:prstGeom>
        </p:spPr>
      </p:pic>
      <p:sp>
        <p:nvSpPr>
          <p:cNvPr id="16" name="Rectangle 15">
            <a:extLst>
              <a:ext uri="{FF2B5EF4-FFF2-40B4-BE49-F238E27FC236}">
                <a16:creationId xmlns:a16="http://schemas.microsoft.com/office/drawing/2014/main" xmlns="" id="{8055FAB9-E6F2-4F63-BEDE-ECA52C1FB19D}"/>
              </a:ext>
            </a:extLst>
          </p:cNvPr>
          <p:cNvSpPr/>
          <p:nvPr/>
        </p:nvSpPr>
        <p:spPr>
          <a:xfrm>
            <a:off x="618978" y="3127560"/>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19886549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146799" y="-2499"/>
            <a:ext cx="0" cy="684779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79191" y="1302746"/>
            <a:ext cx="658905" cy="0"/>
          </a:xfrm>
          <a:prstGeom prst="line">
            <a:avLst/>
          </a:prstGeom>
          <a:ln w="38100"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ardrop 10"/>
          <p:cNvSpPr/>
          <p:nvPr/>
        </p:nvSpPr>
        <p:spPr>
          <a:xfrm rot="2700000">
            <a:off x="4317086" y="901663"/>
            <a:ext cx="802166" cy="802166"/>
          </a:xfrm>
          <a:prstGeom prst="teardrop">
            <a:avLst/>
          </a:prstGeom>
          <a:noFill/>
          <a:ln w="57150">
            <a:solidFill>
              <a:srgbClr val="00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2" name="Oval 11"/>
          <p:cNvSpPr/>
          <p:nvPr/>
        </p:nvSpPr>
        <p:spPr>
          <a:xfrm>
            <a:off x="6070597" y="1227368"/>
            <a:ext cx="150756" cy="150756"/>
          </a:xfrm>
          <a:prstGeom prst="ellipse">
            <a:avLst/>
          </a:prstGeom>
          <a:solidFill>
            <a:srgbClr val="0087B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cxnSp>
        <p:nvCxnSpPr>
          <p:cNvPr id="34" name="Straight Connector 33"/>
          <p:cNvCxnSpPr/>
          <p:nvPr/>
        </p:nvCxnSpPr>
        <p:spPr>
          <a:xfrm>
            <a:off x="6278352" y="2683369"/>
            <a:ext cx="658905" cy="0"/>
          </a:xfrm>
          <a:prstGeom prst="line">
            <a:avLst/>
          </a:prstGeom>
          <a:ln w="38100"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Teardrop 34"/>
          <p:cNvSpPr/>
          <p:nvPr/>
        </p:nvSpPr>
        <p:spPr>
          <a:xfrm rot="13500000">
            <a:off x="7160389" y="2282286"/>
            <a:ext cx="802166" cy="802166"/>
          </a:xfrm>
          <a:prstGeom prst="teardrop">
            <a:avLst/>
          </a:prstGeom>
          <a:noFill/>
          <a:ln w="57150">
            <a:solidFill>
              <a:srgbClr val="FE8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36" name="Oval 35"/>
          <p:cNvSpPr/>
          <p:nvPr/>
        </p:nvSpPr>
        <p:spPr>
          <a:xfrm>
            <a:off x="6070598" y="2607991"/>
            <a:ext cx="150756" cy="150756"/>
          </a:xfrm>
          <a:prstGeom prst="ellipse">
            <a:avLst/>
          </a:prstGeom>
          <a:solidFill>
            <a:srgbClr val="FF86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cxnSp>
        <p:nvCxnSpPr>
          <p:cNvPr id="49" name="Straight Connector 48"/>
          <p:cNvCxnSpPr/>
          <p:nvPr/>
        </p:nvCxnSpPr>
        <p:spPr>
          <a:xfrm>
            <a:off x="5379191" y="3907104"/>
            <a:ext cx="658905" cy="0"/>
          </a:xfrm>
          <a:prstGeom prst="line">
            <a:avLst/>
          </a:prstGeom>
          <a:ln w="38100"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0" name="Teardrop 49"/>
          <p:cNvSpPr/>
          <p:nvPr/>
        </p:nvSpPr>
        <p:spPr>
          <a:xfrm rot="2700000">
            <a:off x="4317086" y="3506021"/>
            <a:ext cx="802166" cy="802166"/>
          </a:xfrm>
          <a:prstGeom prst="teardrop">
            <a:avLst/>
          </a:prstGeom>
          <a:noFill/>
          <a:ln w="57150">
            <a:solidFill>
              <a:srgbClr val="A1B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51" name="Oval 50"/>
          <p:cNvSpPr/>
          <p:nvPr/>
        </p:nvSpPr>
        <p:spPr>
          <a:xfrm>
            <a:off x="6070597" y="3831726"/>
            <a:ext cx="150756" cy="150756"/>
          </a:xfrm>
          <a:prstGeom prst="ellipse">
            <a:avLst/>
          </a:prstGeom>
          <a:solidFill>
            <a:srgbClr val="A1BB2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cxnSp>
        <p:nvCxnSpPr>
          <p:cNvPr id="52" name="Straight Connector 51"/>
          <p:cNvCxnSpPr/>
          <p:nvPr/>
        </p:nvCxnSpPr>
        <p:spPr>
          <a:xfrm>
            <a:off x="6278351" y="5210284"/>
            <a:ext cx="658905" cy="0"/>
          </a:xfrm>
          <a:prstGeom prst="line">
            <a:avLst/>
          </a:prstGeom>
          <a:ln w="38100"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Teardrop 52"/>
          <p:cNvSpPr/>
          <p:nvPr/>
        </p:nvSpPr>
        <p:spPr>
          <a:xfrm rot="13500000">
            <a:off x="7160388" y="4809201"/>
            <a:ext cx="802166" cy="802166"/>
          </a:xfrm>
          <a:prstGeom prst="teardrop">
            <a:avLst/>
          </a:prstGeom>
          <a:noFill/>
          <a:ln w="57150">
            <a:solidFill>
              <a:srgbClr val="D43E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54" name="Oval 53"/>
          <p:cNvSpPr/>
          <p:nvPr/>
        </p:nvSpPr>
        <p:spPr>
          <a:xfrm>
            <a:off x="6070597" y="5134906"/>
            <a:ext cx="150756" cy="150756"/>
          </a:xfrm>
          <a:prstGeom prst="ellipse">
            <a:avLst/>
          </a:prstGeom>
          <a:solidFill>
            <a:srgbClr val="D43E01"/>
          </a:solidFill>
          <a:ln w="28575">
            <a:solidFill>
              <a:srgbClr val="D43E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9" name="TextBox 18"/>
          <p:cNvSpPr txBox="1"/>
          <p:nvPr/>
        </p:nvSpPr>
        <p:spPr>
          <a:xfrm>
            <a:off x="4381992" y="1090963"/>
            <a:ext cx="672353" cy="461665"/>
          </a:xfrm>
          <a:prstGeom prst="rect">
            <a:avLst/>
          </a:prstGeom>
          <a:noFill/>
        </p:spPr>
        <p:txBody>
          <a:bodyPr wrap="square" rtlCol="0">
            <a:spAutoFit/>
          </a:bodyPr>
          <a:lstStyle/>
          <a:p>
            <a:pPr algn="ctr"/>
            <a:r>
              <a:rPr lang="en-US" sz="2400" dirty="0">
                <a:solidFill>
                  <a:srgbClr val="0087B1"/>
                </a:solidFill>
                <a:latin typeface="FontAwesome" pitchFamily="2" charset="0"/>
              </a:rPr>
              <a:t></a:t>
            </a:r>
            <a:endParaRPr lang="ru-RU" sz="2400" dirty="0">
              <a:solidFill>
                <a:srgbClr val="0087B1"/>
              </a:solidFill>
              <a:latin typeface="Open Sans Regular" charset="0"/>
            </a:endParaRPr>
          </a:p>
        </p:txBody>
      </p:sp>
      <p:sp>
        <p:nvSpPr>
          <p:cNvPr id="55" name="TextBox 54"/>
          <p:cNvSpPr txBox="1"/>
          <p:nvPr/>
        </p:nvSpPr>
        <p:spPr>
          <a:xfrm>
            <a:off x="7225294" y="2458886"/>
            <a:ext cx="672353" cy="461665"/>
          </a:xfrm>
          <a:prstGeom prst="rect">
            <a:avLst/>
          </a:prstGeom>
          <a:noFill/>
        </p:spPr>
        <p:txBody>
          <a:bodyPr wrap="square" rtlCol="0">
            <a:spAutoFit/>
          </a:bodyPr>
          <a:lstStyle/>
          <a:p>
            <a:pPr algn="ctr" defTabSz="914294"/>
            <a:r>
              <a:rPr lang="en-US" sz="2400" dirty="0">
                <a:solidFill>
                  <a:srgbClr val="FF8601"/>
                </a:solidFill>
                <a:latin typeface="FontAwesome" pitchFamily="2" charset="0"/>
              </a:rPr>
              <a:t></a:t>
            </a:r>
            <a:endParaRPr lang="ru-RU" sz="2400" dirty="0">
              <a:solidFill>
                <a:srgbClr val="FF8601"/>
              </a:solidFill>
              <a:latin typeface="Open Sans Regular" charset="0"/>
            </a:endParaRPr>
          </a:p>
        </p:txBody>
      </p:sp>
      <p:sp>
        <p:nvSpPr>
          <p:cNvPr id="57" name="TextBox 56"/>
          <p:cNvSpPr txBox="1"/>
          <p:nvPr/>
        </p:nvSpPr>
        <p:spPr>
          <a:xfrm>
            <a:off x="7225293" y="4979451"/>
            <a:ext cx="672353" cy="461665"/>
          </a:xfrm>
          <a:prstGeom prst="rect">
            <a:avLst/>
          </a:prstGeom>
          <a:noFill/>
        </p:spPr>
        <p:txBody>
          <a:bodyPr wrap="square" rtlCol="0">
            <a:spAutoFit/>
          </a:bodyPr>
          <a:lstStyle/>
          <a:p>
            <a:pPr algn="ctr" defTabSz="914294"/>
            <a:r>
              <a:rPr lang="en-US" sz="2400" dirty="0">
                <a:solidFill>
                  <a:srgbClr val="012641"/>
                </a:solidFill>
                <a:latin typeface="FontAwesome" pitchFamily="2" charset="0"/>
              </a:rPr>
              <a:t></a:t>
            </a:r>
            <a:endParaRPr lang="ru-RU" sz="2400" dirty="0">
              <a:solidFill>
                <a:srgbClr val="012641"/>
              </a:solidFill>
              <a:latin typeface="Open Sans Regular" charset="0"/>
            </a:endParaRPr>
          </a:p>
        </p:txBody>
      </p:sp>
      <p:sp>
        <p:nvSpPr>
          <p:cNvPr id="20" name="TextBox 19"/>
          <p:cNvSpPr txBox="1"/>
          <p:nvPr/>
        </p:nvSpPr>
        <p:spPr>
          <a:xfrm>
            <a:off x="6352887" y="735528"/>
            <a:ext cx="496115" cy="1015663"/>
          </a:xfrm>
          <a:prstGeom prst="rect">
            <a:avLst/>
          </a:prstGeom>
          <a:noFill/>
        </p:spPr>
        <p:txBody>
          <a:bodyPr wrap="square" rtlCol="0">
            <a:spAutoFit/>
          </a:bodyPr>
          <a:lstStyle/>
          <a:p>
            <a:r>
              <a:rPr lang="en-US" sz="6000" dirty="0">
                <a:solidFill>
                  <a:schemeClr val="bg1">
                    <a:lumMod val="85000"/>
                  </a:schemeClr>
                </a:solidFill>
                <a:latin typeface="Open Sans Light" charset="0"/>
                <a:cs typeface="Open Sans Light" charset="0"/>
              </a:rPr>
              <a:t>1</a:t>
            </a:r>
          </a:p>
        </p:txBody>
      </p:sp>
      <p:sp>
        <p:nvSpPr>
          <p:cNvPr id="58" name="TextBox 57"/>
          <p:cNvSpPr txBox="1"/>
          <p:nvPr/>
        </p:nvSpPr>
        <p:spPr>
          <a:xfrm>
            <a:off x="5388898" y="2097094"/>
            <a:ext cx="496115" cy="1015663"/>
          </a:xfrm>
          <a:prstGeom prst="rect">
            <a:avLst/>
          </a:prstGeom>
          <a:noFill/>
        </p:spPr>
        <p:txBody>
          <a:bodyPr wrap="square" rtlCol="0">
            <a:spAutoFit/>
          </a:bodyPr>
          <a:lstStyle/>
          <a:p>
            <a:r>
              <a:rPr lang="en-US" sz="6000" dirty="0">
                <a:solidFill>
                  <a:schemeClr val="bg1">
                    <a:lumMod val="85000"/>
                  </a:schemeClr>
                </a:solidFill>
                <a:latin typeface="Open Sans Light" charset="0"/>
                <a:cs typeface="Open Sans Light" charset="0"/>
              </a:rPr>
              <a:t>2</a:t>
            </a:r>
          </a:p>
        </p:txBody>
      </p:sp>
      <p:sp>
        <p:nvSpPr>
          <p:cNvPr id="59" name="TextBox 58"/>
          <p:cNvSpPr txBox="1"/>
          <p:nvPr/>
        </p:nvSpPr>
        <p:spPr>
          <a:xfrm>
            <a:off x="6348108" y="3377458"/>
            <a:ext cx="496115" cy="1015663"/>
          </a:xfrm>
          <a:prstGeom prst="rect">
            <a:avLst/>
          </a:prstGeom>
          <a:noFill/>
        </p:spPr>
        <p:txBody>
          <a:bodyPr wrap="square" rtlCol="0">
            <a:spAutoFit/>
          </a:bodyPr>
          <a:lstStyle/>
          <a:p>
            <a:r>
              <a:rPr lang="en-US" sz="6000" dirty="0">
                <a:solidFill>
                  <a:schemeClr val="bg1">
                    <a:lumMod val="85000"/>
                  </a:schemeClr>
                </a:solidFill>
                <a:latin typeface="Open Sans Light" charset="0"/>
                <a:cs typeface="Open Sans Light" charset="0"/>
              </a:rPr>
              <a:t>3</a:t>
            </a:r>
          </a:p>
        </p:txBody>
      </p:sp>
      <p:sp>
        <p:nvSpPr>
          <p:cNvPr id="60" name="TextBox 59"/>
          <p:cNvSpPr txBox="1"/>
          <p:nvPr/>
        </p:nvSpPr>
        <p:spPr>
          <a:xfrm>
            <a:off x="5385893" y="4701451"/>
            <a:ext cx="496115" cy="1015663"/>
          </a:xfrm>
          <a:prstGeom prst="rect">
            <a:avLst/>
          </a:prstGeom>
          <a:noFill/>
        </p:spPr>
        <p:txBody>
          <a:bodyPr wrap="square" rtlCol="0">
            <a:spAutoFit/>
          </a:bodyPr>
          <a:lstStyle/>
          <a:p>
            <a:r>
              <a:rPr lang="en-US" sz="6000" dirty="0">
                <a:solidFill>
                  <a:schemeClr val="bg1">
                    <a:lumMod val="85000"/>
                  </a:schemeClr>
                </a:solidFill>
                <a:latin typeface="Open Sans Light" charset="0"/>
                <a:cs typeface="Open Sans Light" charset="0"/>
              </a:rPr>
              <a:t>4</a:t>
            </a:r>
          </a:p>
        </p:txBody>
      </p:sp>
      <p:sp>
        <p:nvSpPr>
          <p:cNvPr id="61" name="TextBox 60"/>
          <p:cNvSpPr txBox="1"/>
          <p:nvPr/>
        </p:nvSpPr>
        <p:spPr>
          <a:xfrm>
            <a:off x="6907849" y="907073"/>
            <a:ext cx="3848100" cy="523220"/>
          </a:xfrm>
          <a:prstGeom prst="rect">
            <a:avLst/>
          </a:prstGeom>
          <a:noFill/>
        </p:spPr>
        <p:txBody>
          <a:bodyPr wrap="square" rtlCol="0">
            <a:spAutoFit/>
          </a:bodyPr>
          <a:lstStyle/>
          <a:p>
            <a:r>
              <a:rPr lang="en-US" sz="2800" dirty="0">
                <a:solidFill>
                  <a:schemeClr val="tx1">
                    <a:lumMod val="85000"/>
                    <a:lumOff val="15000"/>
                  </a:schemeClr>
                </a:solidFill>
                <a:latin typeface="Open Sans Regular" charset="0"/>
                <a:cs typeface="Open Sans Regular" charset="0"/>
              </a:rPr>
              <a:t>About us</a:t>
            </a:r>
          </a:p>
        </p:txBody>
      </p:sp>
      <p:sp>
        <p:nvSpPr>
          <p:cNvPr id="63" name="TextBox 62"/>
          <p:cNvSpPr txBox="1"/>
          <p:nvPr/>
        </p:nvSpPr>
        <p:spPr>
          <a:xfrm>
            <a:off x="1568063" y="2258899"/>
            <a:ext cx="3848100" cy="954107"/>
          </a:xfrm>
          <a:prstGeom prst="rect">
            <a:avLst/>
          </a:prstGeom>
          <a:noFill/>
        </p:spPr>
        <p:txBody>
          <a:bodyPr wrap="square" rtlCol="0">
            <a:spAutoFit/>
          </a:bodyPr>
          <a:lstStyle/>
          <a:p>
            <a:pPr algn="r"/>
            <a:r>
              <a:rPr lang="en-US" sz="2800" dirty="0">
                <a:latin typeface="Open Sans Regular" charset="0"/>
                <a:cs typeface="Open Sans Regular" charset="0"/>
              </a:rPr>
              <a:t>Committee Leadership</a:t>
            </a:r>
          </a:p>
        </p:txBody>
      </p:sp>
      <p:sp>
        <p:nvSpPr>
          <p:cNvPr id="65" name="TextBox 64"/>
          <p:cNvSpPr txBox="1"/>
          <p:nvPr/>
        </p:nvSpPr>
        <p:spPr>
          <a:xfrm>
            <a:off x="6929558" y="3510104"/>
            <a:ext cx="3848100" cy="523220"/>
          </a:xfrm>
          <a:prstGeom prst="rect">
            <a:avLst/>
          </a:prstGeom>
          <a:noFill/>
        </p:spPr>
        <p:txBody>
          <a:bodyPr wrap="square" rtlCol="0">
            <a:spAutoFit/>
          </a:bodyPr>
          <a:lstStyle/>
          <a:p>
            <a:r>
              <a:rPr lang="en-US" sz="2800" dirty="0">
                <a:solidFill>
                  <a:schemeClr val="tx1">
                    <a:lumMod val="85000"/>
                    <a:lumOff val="15000"/>
                  </a:schemeClr>
                </a:solidFill>
                <a:latin typeface="Open Sans Regular" charset="0"/>
                <a:cs typeface="Open Sans Regular" charset="0"/>
              </a:rPr>
              <a:t>Goals</a:t>
            </a:r>
          </a:p>
        </p:txBody>
      </p:sp>
      <p:sp>
        <p:nvSpPr>
          <p:cNvPr id="67" name="TextBox 66"/>
          <p:cNvSpPr txBox="1"/>
          <p:nvPr/>
        </p:nvSpPr>
        <p:spPr>
          <a:xfrm>
            <a:off x="1568063" y="4846122"/>
            <a:ext cx="3848100" cy="523220"/>
          </a:xfrm>
          <a:prstGeom prst="rect">
            <a:avLst/>
          </a:prstGeom>
          <a:noFill/>
        </p:spPr>
        <p:txBody>
          <a:bodyPr wrap="square" rtlCol="0">
            <a:spAutoFit/>
          </a:bodyPr>
          <a:lstStyle/>
          <a:p>
            <a:pPr algn="r"/>
            <a:r>
              <a:rPr lang="en-US" sz="2800" dirty="0">
                <a:solidFill>
                  <a:schemeClr val="tx1">
                    <a:lumMod val="85000"/>
                    <a:lumOff val="15000"/>
                  </a:schemeClr>
                </a:solidFill>
                <a:latin typeface="Open Sans Regular" charset="0"/>
                <a:cs typeface="Open Sans Regular" charset="0"/>
              </a:rPr>
              <a:t>Resources</a:t>
            </a:r>
          </a:p>
        </p:txBody>
      </p:sp>
      <p:sp>
        <p:nvSpPr>
          <p:cNvPr id="31" name="TextBox 30"/>
          <p:cNvSpPr txBox="1"/>
          <p:nvPr/>
        </p:nvSpPr>
        <p:spPr>
          <a:xfrm>
            <a:off x="4372706" y="3695321"/>
            <a:ext cx="672353" cy="461665"/>
          </a:xfrm>
          <a:prstGeom prst="rect">
            <a:avLst/>
          </a:prstGeom>
          <a:noFill/>
        </p:spPr>
        <p:txBody>
          <a:bodyPr wrap="square" rtlCol="0">
            <a:spAutoFit/>
          </a:bodyPr>
          <a:lstStyle/>
          <a:p>
            <a:pPr algn="ctr" defTabSz="914294"/>
            <a:r>
              <a:rPr lang="en-US" sz="2400" dirty="0">
                <a:solidFill>
                  <a:srgbClr val="A1BB22"/>
                </a:solidFill>
                <a:latin typeface="FontAwesome" pitchFamily="2" charset="0"/>
              </a:rPr>
              <a:t></a:t>
            </a:r>
            <a:endParaRPr lang="ru-RU" sz="2400" dirty="0">
              <a:solidFill>
                <a:srgbClr val="A1BB22"/>
              </a:solidFill>
              <a:latin typeface="Open Sans Regular" charset="0"/>
            </a:endParaRPr>
          </a:p>
        </p:txBody>
      </p:sp>
    </p:spTree>
    <p:extLst>
      <p:ext uri="{BB962C8B-B14F-4D97-AF65-F5344CB8AC3E}">
        <p14:creationId xmlns:p14="http://schemas.microsoft.com/office/powerpoint/2010/main" val="3761930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90314" y="1857375"/>
            <a:ext cx="7963486" cy="4375150"/>
          </a:xfrm>
        </p:spPr>
        <p:txBody>
          <a:bodyPr/>
          <a:lstStyle/>
          <a:p>
            <a:r>
              <a:rPr lang="en-US" sz="3200" dirty="0"/>
              <a:t>NAHU Speakers Bureau provides</a:t>
            </a:r>
          </a:p>
          <a:p>
            <a:pPr lvl="1"/>
            <a:r>
              <a:rPr lang="en-US" sz="2800" dirty="0"/>
              <a:t>Searchable Database of Speakers</a:t>
            </a:r>
          </a:p>
          <a:p>
            <a:pPr lvl="2"/>
            <a:r>
              <a:rPr lang="en-US" sz="2400" dirty="0"/>
              <a:t>Search by speaker name, topic or location</a:t>
            </a:r>
          </a:p>
          <a:p>
            <a:pPr lvl="1"/>
            <a:r>
              <a:rPr lang="en-US" sz="2800" dirty="0"/>
              <a:t>Download all the information you need to book a speaker </a:t>
            </a:r>
          </a:p>
          <a:p>
            <a:pPr lvl="1"/>
            <a:r>
              <a:rPr lang="en-US" sz="2800" dirty="0"/>
              <a:t>Submit his/her presentation to your state's Department of Insurance for approval</a:t>
            </a:r>
          </a:p>
          <a:p>
            <a:endParaRPr lang="en-US" sz="2800" dirty="0"/>
          </a:p>
        </p:txBody>
      </p:sp>
      <p:sp>
        <p:nvSpPr>
          <p:cNvPr id="3" name="Text Placeholder 2"/>
          <p:cNvSpPr>
            <a:spLocks noGrp="1"/>
          </p:cNvSpPr>
          <p:nvPr>
            <p:ph type="body" sz="quarter" idx="11"/>
          </p:nvPr>
        </p:nvSpPr>
        <p:spPr>
          <a:xfrm>
            <a:off x="540303" y="382630"/>
            <a:ext cx="10976194" cy="642938"/>
          </a:xfrm>
        </p:spPr>
        <p:txBody>
          <a:bodyPr/>
          <a:lstStyle/>
          <a:p>
            <a:r>
              <a:rPr lang="en-US" sz="4400" dirty="0" err="1">
                <a:ea typeface="Open Sans Light" charset="0"/>
              </a:rPr>
              <a:t>PD</a:t>
            </a:r>
            <a:r>
              <a:rPr lang="en-US" sz="4400" dirty="0" err="1">
                <a:solidFill>
                  <a:srgbClr val="D43E01"/>
                </a:solidFill>
                <a:ea typeface="Open Sans Light" charset="0"/>
              </a:rPr>
              <a:t>Resources</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sp>
        <p:nvSpPr>
          <p:cNvPr id="11" name="Rectangle 10"/>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2" name="Rectangle 11"/>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13" name="Picture 12">
            <a:extLst>
              <a:ext uri="{FF2B5EF4-FFF2-40B4-BE49-F238E27FC236}">
                <a16:creationId xmlns:a16="http://schemas.microsoft.com/office/drawing/2014/main" xmlns="" id="{53622E67-3E47-4859-8AD0-C3DC85D0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78" y="1585744"/>
            <a:ext cx="2433711" cy="1966812"/>
          </a:xfrm>
          <a:prstGeom prst="rect">
            <a:avLst/>
          </a:prstGeom>
        </p:spPr>
      </p:pic>
      <p:sp>
        <p:nvSpPr>
          <p:cNvPr id="14" name="Rectangle 13">
            <a:extLst>
              <a:ext uri="{FF2B5EF4-FFF2-40B4-BE49-F238E27FC236}">
                <a16:creationId xmlns:a16="http://schemas.microsoft.com/office/drawing/2014/main" xmlns="" id="{0A7F7F71-B497-4D8C-8BD9-20EADAFE5CEF}"/>
              </a:ext>
            </a:extLst>
          </p:cNvPr>
          <p:cNvSpPr/>
          <p:nvPr/>
        </p:nvSpPr>
        <p:spPr>
          <a:xfrm>
            <a:off x="618978" y="2898544"/>
            <a:ext cx="2433711" cy="225083"/>
          </a:xfrm>
          <a:prstGeom prst="rect">
            <a:avLst/>
          </a:prstGeom>
          <a:solidFill>
            <a:schemeClr val="accent4">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Tree>
    <p:extLst>
      <p:ext uri="{BB962C8B-B14F-4D97-AF65-F5344CB8AC3E}">
        <p14:creationId xmlns:p14="http://schemas.microsoft.com/office/powerpoint/2010/main" val="1168551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US" dirty="0">
                <a:ea typeface="Open Sans Regular" charset="0"/>
                <a:cs typeface="Open Sans Regular" charset="0"/>
              </a:rPr>
              <a:t>Legislative Resources: </a:t>
            </a:r>
            <a:r>
              <a:rPr lang="en-US" dirty="0">
                <a:latin typeface="Open Sans Light" charset="0"/>
                <a:ea typeface="Open Sans Light" charset="0"/>
                <a:cs typeface="Open Sans Light" charset="0"/>
              </a:rPr>
              <a:t> Web-accessible tools and information about PPACA, cost containment, exchanges/Marketplace, long-term care, Medicare and many other topics</a:t>
            </a:r>
          </a:p>
          <a:p>
            <a:r>
              <a:rPr lang="en-US" dirty="0">
                <a:ea typeface="Open Sans Regular" charset="0"/>
                <a:cs typeface="Open Sans Regular" charset="0"/>
              </a:rPr>
              <a:t>Daily Newswire: </a:t>
            </a:r>
            <a:r>
              <a:rPr lang="en-US" dirty="0">
                <a:latin typeface="Open Sans Light" charset="0"/>
                <a:ea typeface="Open Sans Light" charset="0"/>
                <a:cs typeface="Open Sans Light" charset="0"/>
              </a:rPr>
              <a:t>Compilation of national news stories about the health insurance industry delivered daily to each member’s inbox </a:t>
            </a:r>
          </a:p>
          <a:p>
            <a:r>
              <a:rPr lang="en-US" dirty="0">
                <a:ea typeface="Open Sans Regular" charset="0"/>
                <a:cs typeface="Open Sans Regular" charset="0"/>
              </a:rPr>
              <a:t>Washington Update: </a:t>
            </a:r>
            <a:r>
              <a:rPr lang="en-US" dirty="0">
                <a:latin typeface="Open Sans Light" charset="0"/>
                <a:ea typeface="Open Sans Light" charset="0"/>
                <a:cs typeface="Open Sans Light" charset="0"/>
              </a:rPr>
              <a:t>Weekly email summary of legislative and regulatory activities and compliance information</a:t>
            </a:r>
          </a:p>
          <a:p>
            <a:r>
              <a:rPr lang="en-US" dirty="0">
                <a:ea typeface="Open Sans Regular" charset="0"/>
                <a:cs typeface="Open Sans Regular" charset="0"/>
              </a:rPr>
              <a:t>Compliance Webinars:</a:t>
            </a:r>
            <a:r>
              <a:rPr lang="en-US" dirty="0">
                <a:latin typeface="Open Sans Light" charset="0"/>
                <a:ea typeface="Open Sans Light" charset="0"/>
                <a:cs typeface="Open Sans Light" charset="0"/>
              </a:rPr>
              <a:t> Free monthly webinars with timely compliance information </a:t>
            </a:r>
          </a:p>
          <a:p>
            <a:r>
              <a:rPr lang="en-US" dirty="0">
                <a:ea typeface="Open Sans Regular" charset="0"/>
                <a:cs typeface="Open Sans Regular" charset="0"/>
              </a:rPr>
              <a:t>Member-Only Communications: </a:t>
            </a:r>
            <a:r>
              <a:rPr lang="en-US" dirty="0">
                <a:latin typeface="Open Sans Light" charset="0"/>
                <a:ea typeface="Open Sans Light" charset="0"/>
                <a:cs typeface="Open Sans Light" charset="0"/>
              </a:rPr>
              <a:t>Email alerts on pertinent topics to ensure that our members are the first to know </a:t>
            </a:r>
          </a:p>
        </p:txBody>
      </p:sp>
      <p:sp>
        <p:nvSpPr>
          <p:cNvPr id="4" name="Text Placeholder 2"/>
          <p:cNvSpPr txBox="1">
            <a:spLocks/>
          </p:cNvSpPr>
          <p:nvPr/>
        </p:nvSpPr>
        <p:spPr>
          <a:xfrm>
            <a:off x="507226" y="314898"/>
            <a:ext cx="11009271" cy="642938"/>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err="1">
                <a:latin typeface="Open Sans Light" charset="0"/>
                <a:ea typeface="Open Sans Light" charset="0"/>
                <a:cs typeface="Open Sans Light" charset="0"/>
              </a:rPr>
              <a:t>NAHU</a:t>
            </a:r>
            <a:r>
              <a:rPr lang="en-US" sz="4400" dirty="0" err="1">
                <a:solidFill>
                  <a:srgbClr val="3DBF9C"/>
                </a:solidFill>
                <a:latin typeface="Open Sans Light" charset="0"/>
                <a:ea typeface="Open Sans Light" charset="0"/>
                <a:cs typeface="Open Sans Light" charset="0"/>
              </a:rPr>
              <a:t>Exclusive</a:t>
            </a:r>
            <a:r>
              <a:rPr lang="en-US" sz="4400" dirty="0">
                <a:solidFill>
                  <a:srgbClr val="3DBF9C"/>
                </a:solidFill>
                <a:latin typeface="Open Sans Light" charset="0"/>
                <a:ea typeface="Open Sans Light" charset="0"/>
                <a:cs typeface="Open Sans Light" charset="0"/>
              </a:rPr>
              <a:t> Benefits </a:t>
            </a:r>
          </a:p>
        </p:txBody>
      </p:sp>
      <p:sp>
        <p:nvSpPr>
          <p:cNvPr id="5" name="Text Placeholder 3"/>
          <p:cNvSpPr txBox="1">
            <a:spLocks/>
          </p:cNvSpPr>
          <p:nvPr/>
        </p:nvSpPr>
        <p:spPr>
          <a:xfrm>
            <a:off x="531941" y="942806"/>
            <a:ext cx="10984556" cy="305229"/>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50000"/>
                  </a:schemeClr>
                </a:solidFill>
                <a:latin typeface="Open Sans Light" charset="0"/>
                <a:ea typeface="Open Sans Light" charset="0"/>
                <a:cs typeface="Open Sans Light" charset="0"/>
              </a:rPr>
              <a:t>Only available for NAHU Members</a:t>
            </a:r>
          </a:p>
        </p:txBody>
      </p:sp>
      <p:sp>
        <p:nvSpPr>
          <p:cNvPr id="6" name="Rectangle 5"/>
          <p:cNvSpPr/>
          <p:nvPr/>
        </p:nvSpPr>
        <p:spPr>
          <a:xfrm>
            <a:off x="455001" y="491056"/>
            <a:ext cx="45719" cy="675713"/>
          </a:xfrm>
          <a:prstGeom prst="rect">
            <a:avLst/>
          </a:prstGeom>
          <a:solidFill>
            <a:srgbClr val="3DB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a typeface="Open Sans Regular" charset="0"/>
              <a:cs typeface="Open Sans Regular" charset="0"/>
            </a:endParaRPr>
          </a:p>
        </p:txBody>
      </p:sp>
      <p:sp>
        <p:nvSpPr>
          <p:cNvPr id="7" name="Rectangle 6"/>
          <p:cNvSpPr/>
          <p:nvPr/>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a typeface="Open Sans Regular" charset="0"/>
              <a:cs typeface="Open Sans Regular" charset="0"/>
            </a:endParaRPr>
          </a:p>
        </p:txBody>
      </p:sp>
      <p:sp>
        <p:nvSpPr>
          <p:cNvPr id="10" name="Rectangle 9"/>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cxnSp>
        <p:nvCxnSpPr>
          <p:cNvPr id="11" name="Straight Connector 10"/>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3" name="Rectangle 12"/>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4" name="Rectangle 13"/>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5" name="Rectangle 14"/>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6" name="TextBox 15"/>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ea typeface="Open Sans Light" charset="0"/>
                <a:cs typeface="Open Sans Light" charset="0"/>
              </a:rPr>
              <a:t>www.nahu.org</a:t>
            </a:r>
            <a:endParaRPr lang="en-US" sz="1200" dirty="0">
              <a:solidFill>
                <a:prstClr val="white">
                  <a:lumMod val="75000"/>
                </a:prstClr>
              </a:solidFill>
              <a:latin typeface="Open Sans Light" charset="0"/>
              <a:ea typeface="Open Sans Light" charset="0"/>
              <a:cs typeface="Open Sans Light" charset="0"/>
            </a:endParaRPr>
          </a:p>
        </p:txBody>
      </p:sp>
    </p:spTree>
    <p:extLst>
      <p:ext uri="{BB962C8B-B14F-4D97-AF65-F5344CB8AC3E}">
        <p14:creationId xmlns:p14="http://schemas.microsoft.com/office/powerpoint/2010/main" val="17288972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US" dirty="0">
                <a:latin typeface="Open Sans Light" charset="0"/>
                <a:ea typeface="Open Sans Light" charset="0"/>
                <a:cs typeface="Open Sans Light" charset="0"/>
              </a:rPr>
              <a:t>NAHU’s one-stop-shop for </a:t>
            </a:r>
            <a:r>
              <a:rPr lang="en-US" dirty="0">
                <a:solidFill>
                  <a:srgbClr val="3DBF9C"/>
                </a:solidFill>
                <a:ea typeface="Open Sans Regular" charset="0"/>
                <a:cs typeface="Open Sans Regular" charset="0"/>
              </a:rPr>
              <a:t>providing members with answers </a:t>
            </a:r>
            <a:r>
              <a:rPr lang="en-US" dirty="0">
                <a:latin typeface="Open Sans Light" charset="0"/>
                <a:ea typeface="Open Sans Light" charset="0"/>
                <a:cs typeface="Open Sans Light" charset="0"/>
              </a:rPr>
              <a:t>to specific compliance questions</a:t>
            </a:r>
          </a:p>
          <a:p>
            <a:pPr lvl="1"/>
            <a:r>
              <a:rPr lang="en-US" dirty="0">
                <a:latin typeface="Open Sans Light" charset="0"/>
                <a:ea typeface="Open Sans Light" charset="0"/>
                <a:cs typeface="Open Sans Light" charset="0"/>
              </a:rPr>
              <a:t>Members are often just an email or phone call away from a customized answer to any compliance question — one of the top values of NAHU membership!</a:t>
            </a:r>
          </a:p>
          <a:p>
            <a:pPr>
              <a:buClr>
                <a:schemeClr val="tx1"/>
              </a:buClr>
              <a:buFontTx/>
              <a:buChar char="•"/>
            </a:pPr>
            <a:r>
              <a:rPr lang="en-US" dirty="0">
                <a:solidFill>
                  <a:srgbClr val="3DBF9C"/>
                </a:solidFill>
                <a:ea typeface="Open Sans Regular" charset="0"/>
                <a:cs typeface="Open Sans Regular" charset="0"/>
              </a:rPr>
              <a:t>FAQs and semi-monthly Blog</a:t>
            </a:r>
            <a:r>
              <a:rPr lang="en-US" dirty="0">
                <a:solidFill>
                  <a:srgbClr val="3DBF9C"/>
                </a:solidFill>
                <a:latin typeface="Open Sans Light" charset="0"/>
                <a:ea typeface="Open Sans Light" charset="0"/>
                <a:cs typeface="Open Sans Light" charset="0"/>
              </a:rPr>
              <a:t> </a:t>
            </a:r>
            <a:r>
              <a:rPr lang="en-US" dirty="0">
                <a:latin typeface="Open Sans Light" charset="0"/>
                <a:ea typeface="Open Sans Light" charset="0"/>
                <a:cs typeface="Open Sans Light" charset="0"/>
              </a:rPr>
              <a:t>with access to many health reform implementation questions and compliance concerns</a:t>
            </a:r>
          </a:p>
          <a:p>
            <a:pPr>
              <a:buClr>
                <a:schemeClr val="tx1"/>
              </a:buClr>
              <a:buFontTx/>
              <a:buChar char="•"/>
            </a:pPr>
            <a:r>
              <a:rPr lang="en-US" dirty="0">
                <a:solidFill>
                  <a:srgbClr val="3DBF9C"/>
                </a:solidFill>
                <a:ea typeface="Open Sans Regular" charset="0"/>
                <a:cs typeface="Open Sans Regular" charset="0"/>
              </a:rPr>
              <a:t>Compliance Corner webinars</a:t>
            </a:r>
            <a:r>
              <a:rPr lang="en-US" dirty="0">
                <a:solidFill>
                  <a:schemeClr val="accent6"/>
                </a:solidFill>
                <a:latin typeface="Open Sans Light" charset="0"/>
                <a:ea typeface="Open Sans Light" charset="0"/>
                <a:cs typeface="Open Sans Light" charset="0"/>
              </a:rPr>
              <a:t> </a:t>
            </a:r>
            <a:r>
              <a:rPr lang="en-US" dirty="0">
                <a:latin typeface="Open Sans Light" charset="0"/>
                <a:ea typeface="Open Sans Light" charset="0"/>
                <a:cs typeface="Open Sans Light" charset="0"/>
              </a:rPr>
              <a:t>on a variety of topics ranging from PPACA to HIPAA and ADA impact on Wellness. These webinars are free for members to listen to live or recorded, with access to slides and related material</a:t>
            </a:r>
          </a:p>
        </p:txBody>
      </p:sp>
      <p:sp>
        <p:nvSpPr>
          <p:cNvPr id="4" name="Text Placeholder 2"/>
          <p:cNvSpPr txBox="1">
            <a:spLocks/>
          </p:cNvSpPr>
          <p:nvPr/>
        </p:nvSpPr>
        <p:spPr>
          <a:xfrm>
            <a:off x="507226" y="314898"/>
            <a:ext cx="11009271" cy="642938"/>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err="1">
                <a:latin typeface="Open Sans Light" charset="0"/>
                <a:ea typeface="Open Sans Light" charset="0"/>
                <a:cs typeface="Open Sans Light" charset="0"/>
              </a:rPr>
              <a:t>Compliance</a:t>
            </a:r>
            <a:r>
              <a:rPr lang="en-US" sz="4400" dirty="0" err="1">
                <a:solidFill>
                  <a:srgbClr val="3DBF9C"/>
                </a:solidFill>
                <a:latin typeface="Open Sans Light" charset="0"/>
                <a:ea typeface="Open Sans Light" charset="0"/>
                <a:cs typeface="Open Sans Light" charset="0"/>
              </a:rPr>
              <a:t>Corner</a:t>
            </a:r>
            <a:endParaRPr lang="en-US" sz="4400" dirty="0">
              <a:solidFill>
                <a:srgbClr val="3DBF9C"/>
              </a:solidFill>
              <a:latin typeface="Open Sans Light" charset="0"/>
              <a:ea typeface="Open Sans Light" charset="0"/>
              <a:cs typeface="Open Sans Light" charset="0"/>
            </a:endParaRPr>
          </a:p>
        </p:txBody>
      </p:sp>
      <p:sp>
        <p:nvSpPr>
          <p:cNvPr id="5" name="Text Placeholder 3"/>
          <p:cNvSpPr txBox="1">
            <a:spLocks/>
          </p:cNvSpPr>
          <p:nvPr/>
        </p:nvSpPr>
        <p:spPr>
          <a:xfrm>
            <a:off x="531941" y="942806"/>
            <a:ext cx="10984556" cy="305229"/>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dirty="0">
                <a:solidFill>
                  <a:schemeClr val="bg1">
                    <a:lumMod val="50000"/>
                  </a:schemeClr>
                </a:solidFill>
                <a:latin typeface="Open Sans Light" charset="0"/>
                <a:ea typeface="Open Sans Light" charset="0"/>
                <a:cs typeface="Open Sans Light" charset="0"/>
              </a:rPr>
              <a:t>Professional Development Committee &amp; Legislative Council </a:t>
            </a:r>
          </a:p>
        </p:txBody>
      </p:sp>
      <p:sp>
        <p:nvSpPr>
          <p:cNvPr id="6" name="Rectangle 5"/>
          <p:cNvSpPr/>
          <p:nvPr/>
        </p:nvSpPr>
        <p:spPr>
          <a:xfrm>
            <a:off x="455001" y="491056"/>
            <a:ext cx="45719" cy="675713"/>
          </a:xfrm>
          <a:prstGeom prst="rect">
            <a:avLst/>
          </a:prstGeom>
          <a:solidFill>
            <a:srgbClr val="3DB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a typeface="Open Sans Regular" charset="0"/>
              <a:cs typeface="Open Sans Regular" charset="0"/>
            </a:endParaRPr>
          </a:p>
        </p:txBody>
      </p:sp>
      <p:sp>
        <p:nvSpPr>
          <p:cNvPr id="7" name="Rectangle 6"/>
          <p:cNvSpPr/>
          <p:nvPr/>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a typeface="Open Sans Regular" charset="0"/>
              <a:cs typeface="Open Sans Regular" charset="0"/>
            </a:endParaRPr>
          </a:p>
        </p:txBody>
      </p:sp>
      <p:sp>
        <p:nvSpPr>
          <p:cNvPr id="10" name="Rectangle 9"/>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cxnSp>
        <p:nvCxnSpPr>
          <p:cNvPr id="11" name="Straight Connector 10"/>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3" name="Rectangle 12"/>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4" name="Rectangle 13"/>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5" name="Rectangle 14"/>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6" name="TextBox 15"/>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ea typeface="Open Sans Light" charset="0"/>
                <a:cs typeface="Open Sans Light" charset="0"/>
              </a:rPr>
              <a:t>www.nahu.org</a:t>
            </a:r>
            <a:endParaRPr lang="en-US" sz="1200" dirty="0">
              <a:solidFill>
                <a:prstClr val="white">
                  <a:lumMod val="75000"/>
                </a:prstClr>
              </a:solidFill>
              <a:latin typeface="Open Sans Light" charset="0"/>
              <a:ea typeface="Open Sans Light" charset="0"/>
              <a:cs typeface="Open Sans Light" charset="0"/>
            </a:endParaRPr>
          </a:p>
        </p:txBody>
      </p:sp>
      <p:sp>
        <p:nvSpPr>
          <p:cNvPr id="2" name="Rectangle 1"/>
          <p:cNvSpPr/>
          <p:nvPr/>
        </p:nvSpPr>
        <p:spPr>
          <a:xfrm>
            <a:off x="1781933" y="5909699"/>
            <a:ext cx="9983952" cy="523220"/>
          </a:xfrm>
          <a:prstGeom prst="rect">
            <a:avLst/>
          </a:prstGeom>
        </p:spPr>
        <p:txBody>
          <a:bodyPr wrap="none">
            <a:spAutoFit/>
          </a:bodyPr>
          <a:lstStyle/>
          <a:p>
            <a:r>
              <a:rPr lang="en-US" sz="2800" dirty="0">
                <a:solidFill>
                  <a:srgbClr val="3DBF9C"/>
                </a:solidFill>
                <a:latin typeface="Open Sans Regular" charset="0"/>
                <a:ea typeface="Open Sans Regular" charset="0"/>
                <a:cs typeface="Open Sans Regular" charset="0"/>
              </a:rPr>
              <a:t>http://</a:t>
            </a:r>
            <a:r>
              <a:rPr lang="en-US" sz="2800" dirty="0" err="1">
                <a:solidFill>
                  <a:srgbClr val="3DBF9C"/>
                </a:solidFill>
                <a:latin typeface="Open Sans Regular" charset="0"/>
                <a:ea typeface="Open Sans Regular" charset="0"/>
                <a:cs typeface="Open Sans Regular" charset="0"/>
              </a:rPr>
              <a:t>www.nahu.org</a:t>
            </a:r>
            <a:r>
              <a:rPr lang="en-US" sz="2800" dirty="0">
                <a:solidFill>
                  <a:srgbClr val="3DBF9C"/>
                </a:solidFill>
                <a:latin typeface="Open Sans Regular" charset="0"/>
                <a:ea typeface="Open Sans Regular" charset="0"/>
                <a:cs typeface="Open Sans Regular" charset="0"/>
              </a:rPr>
              <a:t>/education/programs/</a:t>
            </a:r>
            <a:r>
              <a:rPr lang="en-US" sz="2800" dirty="0" err="1">
                <a:solidFill>
                  <a:srgbClr val="3DBF9C"/>
                </a:solidFill>
                <a:latin typeface="Open Sans Regular" charset="0"/>
                <a:ea typeface="Open Sans Regular" charset="0"/>
                <a:cs typeface="Open Sans Regular" charset="0"/>
              </a:rPr>
              <a:t>compliance.cfm</a:t>
            </a:r>
            <a:endParaRPr lang="en-US" sz="2800" dirty="0">
              <a:solidFill>
                <a:srgbClr val="3DBF9C"/>
              </a:solidFill>
              <a:latin typeface="Open Sans Regular" charset="0"/>
              <a:ea typeface="Open Sans Regular" charset="0"/>
              <a:cs typeface="Open Sans Regular" charset="0"/>
            </a:endParaRPr>
          </a:p>
        </p:txBody>
      </p:sp>
    </p:spTree>
    <p:extLst>
      <p:ext uri="{BB962C8B-B14F-4D97-AF65-F5344CB8AC3E}">
        <p14:creationId xmlns:p14="http://schemas.microsoft.com/office/powerpoint/2010/main" val="17010080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US" dirty="0">
                <a:latin typeface="Open Sans Light" charset="0"/>
                <a:ea typeface="Open Sans Light" charset="0"/>
                <a:cs typeface="Open Sans Light" charset="0"/>
              </a:rPr>
              <a:t>NAHU New Webinar focused on </a:t>
            </a:r>
            <a:r>
              <a:rPr lang="en-US" dirty="0">
                <a:solidFill>
                  <a:schemeClr val="accent6"/>
                </a:solidFill>
                <a:ea typeface="Open Sans Regular" charset="0"/>
                <a:cs typeface="Open Sans Regular" charset="0"/>
              </a:rPr>
              <a:t>giving members meaningful insight </a:t>
            </a:r>
            <a:r>
              <a:rPr lang="en-US" dirty="0">
                <a:latin typeface="Open Sans Light" charset="0"/>
                <a:ea typeface="Open Sans Light" charset="0"/>
                <a:cs typeface="Open Sans Light" charset="0"/>
              </a:rPr>
              <a:t>into issues related to running their businesses</a:t>
            </a:r>
          </a:p>
          <a:p>
            <a:pPr>
              <a:buClr>
                <a:schemeClr val="tx1"/>
              </a:buClr>
              <a:buFontTx/>
              <a:buChar char="•"/>
            </a:pPr>
            <a:r>
              <a:rPr lang="en-US" dirty="0">
                <a:solidFill>
                  <a:schemeClr val="accent6"/>
                </a:solidFill>
                <a:ea typeface="Open Sans Regular" charset="0"/>
                <a:cs typeface="Open Sans Regular" charset="0"/>
              </a:rPr>
              <a:t>First webinar in June</a:t>
            </a:r>
            <a:r>
              <a:rPr lang="en-US" dirty="0">
                <a:solidFill>
                  <a:srgbClr val="3DBF9C"/>
                </a:solidFill>
                <a:latin typeface="Open Sans Light" charset="0"/>
                <a:ea typeface="Open Sans Light" charset="0"/>
                <a:cs typeface="Open Sans Light" charset="0"/>
              </a:rPr>
              <a:t> </a:t>
            </a:r>
            <a:r>
              <a:rPr lang="en-US" dirty="0">
                <a:latin typeface="Open Sans Light" charset="0"/>
                <a:ea typeface="Open Sans Light" charset="0"/>
                <a:cs typeface="Open Sans Light" charset="0"/>
              </a:rPr>
              <a:t>led by a specialist with agency valuations and spoke how the agency merger &amp; acquisition market looks</a:t>
            </a:r>
          </a:p>
          <a:p>
            <a:pPr>
              <a:buClr>
                <a:schemeClr val="tx1"/>
              </a:buClr>
              <a:buFontTx/>
              <a:buChar char="•"/>
            </a:pPr>
            <a:r>
              <a:rPr lang="en-US" dirty="0">
                <a:latin typeface="Open Sans Light" charset="0"/>
                <a:ea typeface="Open Sans Light" charset="0"/>
                <a:cs typeface="Open Sans Light" charset="0"/>
              </a:rPr>
              <a:t>Future </a:t>
            </a:r>
            <a:r>
              <a:rPr lang="en-US" dirty="0">
                <a:solidFill>
                  <a:schemeClr val="accent6"/>
                </a:solidFill>
                <a:latin typeface="Open Sans Light" charset="0"/>
                <a:ea typeface="Open Sans Light" charset="0"/>
                <a:cs typeface="Open Sans Light" charset="0"/>
              </a:rPr>
              <a:t>topics</a:t>
            </a:r>
            <a:r>
              <a:rPr lang="en-US" dirty="0">
                <a:latin typeface="Open Sans Light" charset="0"/>
                <a:ea typeface="Open Sans Light" charset="0"/>
                <a:cs typeface="Open Sans Light" charset="0"/>
              </a:rPr>
              <a:t> will include:</a:t>
            </a:r>
          </a:p>
          <a:p>
            <a:pPr lvl="1">
              <a:buClr>
                <a:schemeClr val="tx1"/>
              </a:buClr>
              <a:buFontTx/>
              <a:buChar char="•"/>
            </a:pPr>
            <a:r>
              <a:rPr lang="en-US" dirty="0">
                <a:latin typeface="Open Sans Light" charset="0"/>
                <a:ea typeface="Open Sans Light" charset="0"/>
                <a:cs typeface="Open Sans Light" charset="0"/>
              </a:rPr>
              <a:t>Introducing Prezi </a:t>
            </a:r>
            <a:r>
              <a:rPr lang="mr-IN" dirty="0">
                <a:latin typeface="Open Sans Light" charset="0"/>
                <a:ea typeface="Open Sans Light" charset="0"/>
                <a:cs typeface="Open Sans Light" charset="0"/>
              </a:rPr>
              <a:t>–</a:t>
            </a:r>
            <a:r>
              <a:rPr lang="en-US" dirty="0">
                <a:latin typeface="Open Sans Light" charset="0"/>
                <a:ea typeface="Open Sans Light" charset="0"/>
                <a:cs typeface="Open Sans Light" charset="0"/>
              </a:rPr>
              <a:t> Next Generation presentation tool</a:t>
            </a:r>
          </a:p>
          <a:p>
            <a:pPr lvl="1">
              <a:buClr>
                <a:schemeClr val="tx1"/>
              </a:buClr>
              <a:buFontTx/>
              <a:buChar char="•"/>
            </a:pPr>
            <a:r>
              <a:rPr lang="en-US" dirty="0">
                <a:latin typeface="Open Sans Light" charset="0"/>
                <a:ea typeface="Open Sans Light" charset="0"/>
                <a:cs typeface="Open Sans Light" charset="0"/>
              </a:rPr>
              <a:t>Succession Planning </a:t>
            </a:r>
          </a:p>
          <a:p>
            <a:pPr lvl="1">
              <a:buClr>
                <a:schemeClr val="tx1"/>
              </a:buClr>
              <a:buFontTx/>
              <a:buChar char="•"/>
            </a:pPr>
            <a:r>
              <a:rPr lang="en-US" dirty="0">
                <a:latin typeface="Open Sans Light" charset="0"/>
                <a:ea typeface="Open Sans Light" charset="0"/>
                <a:cs typeface="Open Sans Light" charset="0"/>
              </a:rPr>
              <a:t>Selling using Value, Fees vs. Commissions</a:t>
            </a:r>
          </a:p>
          <a:p>
            <a:pPr lvl="1">
              <a:buClr>
                <a:schemeClr val="tx1"/>
              </a:buClr>
              <a:buFontTx/>
              <a:buChar char="•"/>
            </a:pPr>
            <a:r>
              <a:rPr lang="en-US" dirty="0">
                <a:latin typeface="Open Sans Light" charset="0"/>
                <a:ea typeface="Open Sans Light" charset="0"/>
                <a:cs typeface="Open Sans Light" charset="0"/>
              </a:rPr>
              <a:t>Agency M&amp;A</a:t>
            </a:r>
          </a:p>
          <a:p>
            <a:pPr lvl="1">
              <a:buClr>
                <a:schemeClr val="tx1"/>
              </a:buClr>
              <a:buFontTx/>
              <a:buChar char="•"/>
            </a:pPr>
            <a:r>
              <a:rPr lang="en-US" dirty="0">
                <a:latin typeface="Open Sans Light" charset="0"/>
                <a:ea typeface="Open Sans Light" charset="0"/>
                <a:cs typeface="Open Sans Light" charset="0"/>
              </a:rPr>
              <a:t>Compensation Planning </a:t>
            </a:r>
          </a:p>
          <a:p>
            <a:pPr lvl="1">
              <a:buClr>
                <a:schemeClr val="tx1"/>
              </a:buClr>
              <a:buFontTx/>
              <a:buChar char="•"/>
            </a:pPr>
            <a:endParaRPr lang="en-US" dirty="0">
              <a:latin typeface="Open Sans Light" charset="0"/>
              <a:ea typeface="Open Sans Light" charset="0"/>
              <a:cs typeface="Open Sans Light" charset="0"/>
            </a:endParaRPr>
          </a:p>
        </p:txBody>
      </p:sp>
      <p:sp>
        <p:nvSpPr>
          <p:cNvPr id="4" name="Text Placeholder 2"/>
          <p:cNvSpPr txBox="1">
            <a:spLocks/>
          </p:cNvSpPr>
          <p:nvPr/>
        </p:nvSpPr>
        <p:spPr>
          <a:xfrm>
            <a:off x="507226" y="314898"/>
            <a:ext cx="11009271" cy="642938"/>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err="1">
                <a:latin typeface="Open Sans Light" charset="0"/>
                <a:ea typeface="Open Sans Light" charset="0"/>
                <a:cs typeface="Open Sans Light" charset="0"/>
              </a:rPr>
              <a:t>Running</a:t>
            </a:r>
            <a:r>
              <a:rPr lang="en-US" sz="4400" dirty="0" err="1">
                <a:solidFill>
                  <a:schemeClr val="accent6"/>
                </a:solidFill>
                <a:latin typeface="Open Sans Light" charset="0"/>
                <a:ea typeface="Open Sans Light" charset="0"/>
                <a:cs typeface="Open Sans Light" charset="0"/>
              </a:rPr>
              <a:t>Your</a:t>
            </a:r>
            <a:r>
              <a:rPr lang="en-US" sz="4400" dirty="0" err="1">
                <a:latin typeface="Open Sans Light" charset="0"/>
                <a:ea typeface="Open Sans Light" charset="0"/>
                <a:cs typeface="Open Sans Light" charset="0"/>
              </a:rPr>
              <a:t>Business</a:t>
            </a:r>
            <a:endParaRPr lang="en-US" sz="4400" dirty="0">
              <a:solidFill>
                <a:srgbClr val="3DBF9C"/>
              </a:solidFill>
              <a:latin typeface="Open Sans Light" charset="0"/>
              <a:ea typeface="Open Sans Light" charset="0"/>
              <a:cs typeface="Open Sans Light" charset="0"/>
            </a:endParaRPr>
          </a:p>
        </p:txBody>
      </p:sp>
      <p:sp>
        <p:nvSpPr>
          <p:cNvPr id="5" name="Text Placeholder 3"/>
          <p:cNvSpPr txBox="1">
            <a:spLocks/>
          </p:cNvSpPr>
          <p:nvPr/>
        </p:nvSpPr>
        <p:spPr>
          <a:xfrm>
            <a:off x="531941" y="759055"/>
            <a:ext cx="10984556" cy="305229"/>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a:solidFill>
                  <a:schemeClr val="bg1">
                    <a:lumMod val="50000"/>
                  </a:schemeClr>
                </a:solidFill>
                <a:latin typeface="Open Sans Light" charset="0"/>
                <a:ea typeface="Open Sans Light" charset="0"/>
                <a:cs typeface="Open Sans Light" charset="0"/>
              </a:rPr>
              <a:t>A New Member Only Service</a:t>
            </a:r>
          </a:p>
        </p:txBody>
      </p:sp>
      <p:sp>
        <p:nvSpPr>
          <p:cNvPr id="6" name="Rectangle 5"/>
          <p:cNvSpPr/>
          <p:nvPr/>
        </p:nvSpPr>
        <p:spPr>
          <a:xfrm>
            <a:off x="455001" y="491056"/>
            <a:ext cx="45719" cy="675713"/>
          </a:xfrm>
          <a:prstGeom prst="rect">
            <a:avLst/>
          </a:prstGeom>
          <a:solidFill>
            <a:srgbClr val="3DB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a typeface="Open Sans Regular" charset="0"/>
              <a:cs typeface="Open Sans Regular" charset="0"/>
            </a:endParaRPr>
          </a:p>
        </p:txBody>
      </p:sp>
      <p:sp>
        <p:nvSpPr>
          <p:cNvPr id="7" name="Rectangle 6"/>
          <p:cNvSpPr/>
          <p:nvPr/>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a typeface="Open Sans Regular" charset="0"/>
              <a:cs typeface="Open Sans Regular" charset="0"/>
            </a:endParaRPr>
          </a:p>
        </p:txBody>
      </p:sp>
      <p:sp>
        <p:nvSpPr>
          <p:cNvPr id="10" name="Rectangle 9"/>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cxnSp>
        <p:nvCxnSpPr>
          <p:cNvPr id="11" name="Straight Connector 10"/>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3" name="Rectangle 12"/>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4" name="Rectangle 13"/>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5" name="Rectangle 14"/>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Light" charset="0"/>
              <a:ea typeface="Open Sans Light" charset="0"/>
              <a:cs typeface="Open Sans Light" charset="0"/>
            </a:endParaRPr>
          </a:p>
        </p:txBody>
      </p:sp>
      <p:sp>
        <p:nvSpPr>
          <p:cNvPr id="16" name="TextBox 15"/>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ea typeface="Open Sans Light" charset="0"/>
                <a:cs typeface="Open Sans Light" charset="0"/>
              </a:rPr>
              <a:t>www.nahu.org</a:t>
            </a:r>
            <a:endParaRPr lang="en-US" sz="1200" dirty="0">
              <a:solidFill>
                <a:prstClr val="white">
                  <a:lumMod val="75000"/>
                </a:prstClr>
              </a:solidFill>
              <a:latin typeface="Open Sans Light" charset="0"/>
              <a:ea typeface="Open Sans Light" charset="0"/>
              <a:cs typeface="Open Sans Light" charset="0"/>
            </a:endParaRPr>
          </a:p>
        </p:txBody>
      </p:sp>
      <p:sp>
        <p:nvSpPr>
          <p:cNvPr id="2" name="Rectangle 1"/>
          <p:cNvSpPr/>
          <p:nvPr/>
        </p:nvSpPr>
        <p:spPr>
          <a:xfrm>
            <a:off x="804542" y="5932559"/>
            <a:ext cx="11191333" cy="523220"/>
          </a:xfrm>
          <a:prstGeom prst="rect">
            <a:avLst/>
          </a:prstGeom>
        </p:spPr>
        <p:txBody>
          <a:bodyPr wrap="none">
            <a:spAutoFit/>
          </a:bodyPr>
          <a:lstStyle/>
          <a:p>
            <a:r>
              <a:rPr lang="en-US" sz="2800" u="sng" dirty="0">
                <a:solidFill>
                  <a:schemeClr val="accent6"/>
                </a:solidFill>
              </a:rPr>
              <a:t>http://www.nahu.org/education/programs/runningyourbusiness/index.cfm</a:t>
            </a:r>
          </a:p>
        </p:txBody>
      </p:sp>
      <p:grpSp>
        <p:nvGrpSpPr>
          <p:cNvPr id="3" name="Group 2"/>
          <p:cNvGrpSpPr/>
          <p:nvPr/>
        </p:nvGrpSpPr>
        <p:grpSpPr>
          <a:xfrm>
            <a:off x="7857917" y="3669996"/>
            <a:ext cx="4332900" cy="2351463"/>
            <a:chOff x="7857917" y="3669996"/>
            <a:chExt cx="4332900" cy="2351463"/>
          </a:xfrm>
        </p:grpSpPr>
        <p:pic>
          <p:nvPicPr>
            <p:cNvPr id="17" name="Picture 16"/>
            <p:cNvPicPr>
              <a:picLocks noChangeAspect="1"/>
            </p:cNvPicPr>
            <p:nvPr/>
          </p:nvPicPr>
          <p:blipFill>
            <a:blip r:embed="rId2"/>
            <a:stretch>
              <a:fillRect/>
            </a:stretch>
          </p:blipFill>
          <p:spPr>
            <a:xfrm>
              <a:off x="7857917" y="3669996"/>
              <a:ext cx="4332900" cy="2351463"/>
            </a:xfrm>
            <a:prstGeom prst="rect">
              <a:avLst/>
            </a:prstGeom>
          </p:spPr>
        </p:pic>
        <p:sp>
          <p:nvSpPr>
            <p:cNvPr id="18" name="TextBox 17"/>
            <p:cNvSpPr txBox="1"/>
            <p:nvPr/>
          </p:nvSpPr>
          <p:spPr>
            <a:xfrm>
              <a:off x="8981590" y="4011101"/>
              <a:ext cx="3099689" cy="1754326"/>
            </a:xfrm>
            <a:prstGeom prst="rect">
              <a:avLst/>
            </a:prstGeom>
            <a:noFill/>
            <a:ln>
              <a:noFill/>
              <a:miter lim="800000"/>
              <a:headEnd/>
              <a:tailEnd/>
            </a:ln>
          </p:spPr>
          <p:txBody>
            <a:bodyPr wrap="square" rtlCol="0">
              <a:spAutoFit/>
            </a:bodyPr>
            <a:lstStyle/>
            <a:p>
              <a:pPr marL="11113" indent="-11113" algn="ctr"/>
              <a:r>
                <a:rPr lang="en-US" b="1" dirty="0">
                  <a:latin typeface="Anime Ace 2.0 BB" charset="0"/>
                  <a:ea typeface="Anime Ace 2.0 BB" charset="0"/>
                  <a:cs typeface="Anime Ace 2.0 BB" charset="0"/>
                </a:rPr>
                <a:t>The Single </a:t>
              </a:r>
              <a:br>
                <a:rPr lang="en-US" b="1" dirty="0">
                  <a:latin typeface="Anime Ace 2.0 BB" charset="0"/>
                  <a:ea typeface="Anime Ace 2.0 BB" charset="0"/>
                  <a:cs typeface="Anime Ace 2.0 BB" charset="0"/>
                </a:rPr>
              </a:br>
              <a:r>
                <a:rPr lang="en-US" b="1" dirty="0">
                  <a:latin typeface="Anime Ace 2.0 BB" charset="0"/>
                  <a:ea typeface="Anime Ace 2.0 BB" charset="0"/>
                  <a:cs typeface="Anime Ace 2.0 BB" charset="0"/>
                </a:rPr>
                <a:t>best PROGRAM</a:t>
              </a:r>
              <a:br>
                <a:rPr lang="en-US" b="1" dirty="0">
                  <a:latin typeface="Anime Ace 2.0 BB" charset="0"/>
                  <a:ea typeface="Anime Ace 2.0 BB" charset="0"/>
                  <a:cs typeface="Anime Ace 2.0 BB" charset="0"/>
                </a:rPr>
              </a:br>
              <a:r>
                <a:rPr lang="en-US" b="1" dirty="0">
                  <a:latin typeface="Anime Ace 2.0 BB" charset="0"/>
                  <a:ea typeface="Anime Ace 2.0 BB" charset="0"/>
                  <a:cs typeface="Anime Ace 2.0 BB" charset="0"/>
                </a:rPr>
                <a:t>FOR A SMALL</a:t>
              </a:r>
            </a:p>
            <a:p>
              <a:pPr marL="11113" indent="-11113" algn="ctr"/>
              <a:r>
                <a:rPr lang="en-US" b="1" dirty="0">
                  <a:latin typeface="Anime Ace 2.0 BB" charset="0"/>
                  <a:ea typeface="Anime Ace 2.0 BB" charset="0"/>
                  <a:cs typeface="Anime Ace 2.0 BB" charset="0"/>
                </a:rPr>
                <a:t>AGENCY I’VE</a:t>
              </a:r>
            </a:p>
            <a:p>
              <a:pPr marL="11113" indent="-11113" algn="ctr"/>
              <a:r>
                <a:rPr lang="en-US" b="1" dirty="0">
                  <a:latin typeface="Anime Ace 2.0 BB" charset="0"/>
                  <a:ea typeface="Anime Ace 2.0 BB" charset="0"/>
                  <a:cs typeface="Anime Ace 2.0 BB" charset="0"/>
                </a:rPr>
                <a:t>SEEN FROM </a:t>
              </a:r>
              <a:br>
                <a:rPr lang="en-US" b="1" dirty="0">
                  <a:latin typeface="Anime Ace 2.0 BB" charset="0"/>
                  <a:ea typeface="Anime Ace 2.0 BB" charset="0"/>
                  <a:cs typeface="Anime Ace 2.0 BB" charset="0"/>
                </a:rPr>
              </a:br>
              <a:r>
                <a:rPr lang="en-US" b="1" dirty="0">
                  <a:latin typeface="Anime Ace 2.0 BB" charset="0"/>
                  <a:ea typeface="Anime Ace 2.0 BB" charset="0"/>
                  <a:cs typeface="Anime Ace 2.0 BB" charset="0"/>
                </a:rPr>
                <a:t>NAHU</a:t>
              </a:r>
              <a:endParaRPr lang="en-US" dirty="0">
                <a:latin typeface="Anime Ace 2.0 BB" charset="0"/>
                <a:ea typeface="Anime Ace 2.0 BB" charset="0"/>
                <a:cs typeface="Anime Ace 2.0 BB" charset="0"/>
              </a:endParaRPr>
            </a:p>
          </p:txBody>
        </p:sp>
      </p:grpSp>
    </p:spTree>
    <p:extLst>
      <p:ext uri="{BB962C8B-B14F-4D97-AF65-F5344CB8AC3E}">
        <p14:creationId xmlns:p14="http://schemas.microsoft.com/office/powerpoint/2010/main" val="3169993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err="1"/>
              <a:t>Working</a:t>
            </a:r>
            <a:r>
              <a:rPr lang="en-US" dirty="0" err="1">
                <a:solidFill>
                  <a:srgbClr val="FE8301"/>
                </a:solidFill>
                <a:latin typeface="Open Sans Light" charset="0"/>
              </a:rPr>
              <a:t>Together</a:t>
            </a:r>
            <a:endParaRPr lang="en-US" dirty="0">
              <a:solidFill>
                <a:srgbClr val="FE8301"/>
              </a:solidFill>
              <a:latin typeface="Open Sans Light" charset="0"/>
            </a:endParaRPr>
          </a:p>
        </p:txBody>
      </p:sp>
      <p:grpSp>
        <p:nvGrpSpPr>
          <p:cNvPr id="14" name="Group 13"/>
          <p:cNvGrpSpPr/>
          <p:nvPr/>
        </p:nvGrpSpPr>
        <p:grpSpPr>
          <a:xfrm>
            <a:off x="3690593" y="3403600"/>
            <a:ext cx="4667250" cy="987425"/>
            <a:chOff x="3690593" y="3403600"/>
            <a:chExt cx="4667250" cy="987425"/>
          </a:xfrm>
        </p:grpSpPr>
        <p:grpSp>
          <p:nvGrpSpPr>
            <p:cNvPr id="11" name="Group 10"/>
            <p:cNvGrpSpPr/>
            <p:nvPr/>
          </p:nvGrpSpPr>
          <p:grpSpPr>
            <a:xfrm>
              <a:off x="3690593" y="3403600"/>
              <a:ext cx="4667250" cy="987425"/>
              <a:chOff x="3456780" y="3403600"/>
              <a:chExt cx="4667250" cy="987425"/>
            </a:xfrm>
          </p:grpSpPr>
          <p:sp>
            <p:nvSpPr>
              <p:cNvPr id="28" name="Rectangle 27"/>
              <p:cNvSpPr/>
              <p:nvPr/>
            </p:nvSpPr>
            <p:spPr>
              <a:xfrm>
                <a:off x="4265611" y="3403600"/>
                <a:ext cx="3049589" cy="987425"/>
              </a:xfrm>
              <a:prstGeom prst="rect">
                <a:avLst/>
              </a:prstGeom>
              <a:solidFill>
                <a:srgbClr val="A1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 name="Snip Same Side Corner Rectangle 2"/>
              <p:cNvSpPr/>
              <p:nvPr/>
            </p:nvSpPr>
            <p:spPr>
              <a:xfrm>
                <a:off x="3456780" y="3403600"/>
                <a:ext cx="4667250" cy="171450"/>
              </a:xfrm>
              <a:prstGeom prst="snip2SameRect">
                <a:avLst>
                  <a:gd name="adj1" fmla="val 50000"/>
                  <a:gd name="adj2" fmla="val 0"/>
                </a:avLst>
              </a:prstGeom>
              <a:solidFill>
                <a:srgbClr val="A1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50" name="TextBox 49"/>
            <p:cNvSpPr txBox="1"/>
            <p:nvPr/>
          </p:nvSpPr>
          <p:spPr>
            <a:xfrm>
              <a:off x="5586465" y="3598863"/>
              <a:ext cx="875505" cy="646331"/>
            </a:xfrm>
            <a:prstGeom prst="rect">
              <a:avLst/>
            </a:prstGeom>
            <a:noFill/>
          </p:spPr>
          <p:txBody>
            <a:bodyPr wrap="square" rtlCol="0">
              <a:spAutoFit/>
            </a:bodyPr>
            <a:lstStyle/>
            <a:p>
              <a:pPr algn="ctr"/>
              <a:r>
                <a:rPr lang="en-US" sz="3600" b="1" dirty="0">
                  <a:solidFill>
                    <a:prstClr val="white"/>
                  </a:solidFill>
                  <a:latin typeface="Open Sans Extrabold" charset="0"/>
                </a:rPr>
                <a:t>C</a:t>
              </a:r>
            </a:p>
          </p:txBody>
        </p:sp>
        <p:sp>
          <p:nvSpPr>
            <p:cNvPr id="15" name="Rectangle 14"/>
            <p:cNvSpPr/>
            <p:nvPr/>
          </p:nvSpPr>
          <p:spPr>
            <a:xfrm>
              <a:off x="4753027" y="3647325"/>
              <a:ext cx="858045" cy="557114"/>
            </a:xfrm>
            <a:prstGeom prst="rect">
              <a:avLst/>
            </a:prstGeom>
            <a:solidFill>
              <a:schemeClr val="tx1">
                <a:lumMod val="95000"/>
                <a:lumOff val="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52" name="Rectangle 51"/>
            <p:cNvSpPr/>
            <p:nvPr/>
          </p:nvSpPr>
          <p:spPr>
            <a:xfrm>
              <a:off x="6461970" y="3647325"/>
              <a:ext cx="858045" cy="557114"/>
            </a:xfrm>
            <a:prstGeom prst="rect">
              <a:avLst/>
            </a:prstGeom>
            <a:solidFill>
              <a:schemeClr val="tx1">
                <a:lumMod val="95000"/>
                <a:lumOff val="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grpSp>
        <p:nvGrpSpPr>
          <p:cNvPr id="5" name="Group 4"/>
          <p:cNvGrpSpPr/>
          <p:nvPr/>
        </p:nvGrpSpPr>
        <p:grpSpPr>
          <a:xfrm>
            <a:off x="4499424" y="4429125"/>
            <a:ext cx="3049589" cy="890588"/>
            <a:chOff x="4499424" y="4429125"/>
            <a:chExt cx="3049589" cy="890588"/>
          </a:xfrm>
        </p:grpSpPr>
        <p:sp>
          <p:nvSpPr>
            <p:cNvPr id="2" name="Rectangle 1"/>
            <p:cNvSpPr/>
            <p:nvPr/>
          </p:nvSpPr>
          <p:spPr>
            <a:xfrm>
              <a:off x="4499424" y="4429125"/>
              <a:ext cx="3049589" cy="890588"/>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49" name="TextBox 48"/>
            <p:cNvSpPr txBox="1"/>
            <p:nvPr/>
          </p:nvSpPr>
          <p:spPr>
            <a:xfrm>
              <a:off x="5586465" y="4551253"/>
              <a:ext cx="875505" cy="646331"/>
            </a:xfrm>
            <a:prstGeom prst="rect">
              <a:avLst/>
            </a:prstGeom>
            <a:noFill/>
          </p:spPr>
          <p:txBody>
            <a:bodyPr wrap="square" rtlCol="0">
              <a:spAutoFit/>
            </a:bodyPr>
            <a:lstStyle/>
            <a:p>
              <a:pPr algn="ctr"/>
              <a:r>
                <a:rPr lang="en-US" sz="3600" b="1" dirty="0">
                  <a:solidFill>
                    <a:prstClr val="white"/>
                  </a:solidFill>
                  <a:latin typeface="Open Sans Extrabold" charset="0"/>
                </a:rPr>
                <a:t>B</a:t>
              </a:r>
            </a:p>
          </p:txBody>
        </p:sp>
        <p:sp>
          <p:nvSpPr>
            <p:cNvPr id="53" name="Rectangle 52"/>
            <p:cNvSpPr/>
            <p:nvPr/>
          </p:nvSpPr>
          <p:spPr>
            <a:xfrm>
              <a:off x="4753027" y="4583206"/>
              <a:ext cx="858045" cy="557114"/>
            </a:xfrm>
            <a:prstGeom prst="rect">
              <a:avLst/>
            </a:prstGeom>
            <a:solidFill>
              <a:schemeClr val="tx1">
                <a:lumMod val="95000"/>
                <a:lumOff val="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54" name="Rectangle 53"/>
            <p:cNvSpPr/>
            <p:nvPr/>
          </p:nvSpPr>
          <p:spPr>
            <a:xfrm>
              <a:off x="6461970" y="4583206"/>
              <a:ext cx="858045" cy="557114"/>
            </a:xfrm>
            <a:prstGeom prst="rect">
              <a:avLst/>
            </a:prstGeom>
            <a:solidFill>
              <a:schemeClr val="tx1">
                <a:lumMod val="95000"/>
                <a:lumOff val="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grpSp>
        <p:nvGrpSpPr>
          <p:cNvPr id="22" name="Group 21"/>
          <p:cNvGrpSpPr/>
          <p:nvPr/>
        </p:nvGrpSpPr>
        <p:grpSpPr>
          <a:xfrm>
            <a:off x="4499422" y="5357813"/>
            <a:ext cx="3049591" cy="890588"/>
            <a:chOff x="4499422" y="5357813"/>
            <a:chExt cx="3049591" cy="890588"/>
          </a:xfrm>
        </p:grpSpPr>
        <p:grpSp>
          <p:nvGrpSpPr>
            <p:cNvPr id="12" name="Group 11"/>
            <p:cNvGrpSpPr/>
            <p:nvPr/>
          </p:nvGrpSpPr>
          <p:grpSpPr>
            <a:xfrm>
              <a:off x="4499424" y="5357813"/>
              <a:ext cx="3049589" cy="890588"/>
              <a:chOff x="4265611" y="5357813"/>
              <a:chExt cx="3049589" cy="890588"/>
            </a:xfrm>
          </p:grpSpPr>
          <p:sp>
            <p:nvSpPr>
              <p:cNvPr id="33" name="Rectangle 32"/>
              <p:cNvSpPr/>
              <p:nvPr/>
            </p:nvSpPr>
            <p:spPr>
              <a:xfrm>
                <a:off x="4265611" y="5357813"/>
                <a:ext cx="1131889" cy="890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8" name="Rectangle 37"/>
              <p:cNvSpPr/>
              <p:nvPr/>
            </p:nvSpPr>
            <p:spPr>
              <a:xfrm>
                <a:off x="6183311" y="5357813"/>
                <a:ext cx="1131889" cy="890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43" name="Rectangle 42"/>
            <p:cNvSpPr/>
            <p:nvPr/>
          </p:nvSpPr>
          <p:spPr>
            <a:xfrm>
              <a:off x="5681318" y="5357813"/>
              <a:ext cx="685800" cy="8905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3" name="TextBox 12"/>
            <p:cNvSpPr txBox="1"/>
            <p:nvPr/>
          </p:nvSpPr>
          <p:spPr>
            <a:xfrm>
              <a:off x="4627615" y="5479941"/>
              <a:ext cx="875505" cy="646331"/>
            </a:xfrm>
            <a:prstGeom prst="rect">
              <a:avLst/>
            </a:prstGeom>
            <a:noFill/>
          </p:spPr>
          <p:txBody>
            <a:bodyPr wrap="square" rtlCol="0">
              <a:spAutoFit/>
            </a:bodyPr>
            <a:lstStyle/>
            <a:p>
              <a:pPr algn="ctr"/>
              <a:r>
                <a:rPr lang="en-US" sz="3600" b="1" dirty="0">
                  <a:solidFill>
                    <a:prstClr val="white"/>
                  </a:solidFill>
                  <a:latin typeface="Open Sans Extrabold" charset="0"/>
                </a:rPr>
                <a:t>A</a:t>
              </a:r>
              <a:r>
                <a:rPr lang="en-US" b="1" dirty="0">
                  <a:solidFill>
                    <a:prstClr val="white"/>
                  </a:solidFill>
                  <a:latin typeface="Open Sans Extrabold" charset="0"/>
                </a:rPr>
                <a:t>1</a:t>
              </a:r>
            </a:p>
          </p:txBody>
        </p:sp>
        <p:sp>
          <p:nvSpPr>
            <p:cNvPr id="48" name="TextBox 47"/>
            <p:cNvSpPr txBox="1"/>
            <p:nvPr/>
          </p:nvSpPr>
          <p:spPr>
            <a:xfrm>
              <a:off x="6545315" y="5467241"/>
              <a:ext cx="875505" cy="646331"/>
            </a:xfrm>
            <a:prstGeom prst="rect">
              <a:avLst/>
            </a:prstGeom>
            <a:noFill/>
          </p:spPr>
          <p:txBody>
            <a:bodyPr wrap="square" rtlCol="0">
              <a:spAutoFit/>
            </a:bodyPr>
            <a:lstStyle/>
            <a:p>
              <a:pPr algn="ctr"/>
              <a:r>
                <a:rPr lang="en-US" sz="3600" b="1" dirty="0">
                  <a:solidFill>
                    <a:prstClr val="white"/>
                  </a:solidFill>
                  <a:latin typeface="Open Sans Extrabold" charset="0"/>
                </a:rPr>
                <a:t>A</a:t>
              </a:r>
              <a:r>
                <a:rPr lang="en-US" b="1" dirty="0">
                  <a:solidFill>
                    <a:prstClr val="white"/>
                  </a:solidFill>
                  <a:latin typeface="Open Sans Extrabold" charset="0"/>
                </a:rPr>
                <a:t>2</a:t>
              </a:r>
            </a:p>
          </p:txBody>
        </p:sp>
        <p:sp>
          <p:nvSpPr>
            <p:cNvPr id="55" name="Rectangle 54"/>
            <p:cNvSpPr/>
            <p:nvPr/>
          </p:nvSpPr>
          <p:spPr>
            <a:xfrm>
              <a:off x="4499422" y="5359594"/>
              <a:ext cx="1131890" cy="82247"/>
            </a:xfrm>
            <a:prstGeom prst="rect">
              <a:avLst/>
            </a:prstGeom>
            <a:solidFill>
              <a:schemeClr val="tx1">
                <a:lumMod val="95000"/>
                <a:lumOff val="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56" name="Rectangle 55"/>
            <p:cNvSpPr/>
            <p:nvPr/>
          </p:nvSpPr>
          <p:spPr>
            <a:xfrm>
              <a:off x="6417122" y="5366319"/>
              <a:ext cx="1131890" cy="82247"/>
            </a:xfrm>
            <a:prstGeom prst="rect">
              <a:avLst/>
            </a:prstGeom>
            <a:solidFill>
              <a:schemeClr val="tx1">
                <a:lumMod val="95000"/>
                <a:lumOff val="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grpSp>
        <p:nvGrpSpPr>
          <p:cNvPr id="19" name="Group 18"/>
          <p:cNvGrpSpPr/>
          <p:nvPr/>
        </p:nvGrpSpPr>
        <p:grpSpPr>
          <a:xfrm>
            <a:off x="3810448" y="1433513"/>
            <a:ext cx="4427540" cy="1931987"/>
            <a:chOff x="3810448" y="1433513"/>
            <a:chExt cx="4427540" cy="1931987"/>
          </a:xfrm>
        </p:grpSpPr>
        <p:grpSp>
          <p:nvGrpSpPr>
            <p:cNvPr id="10" name="Group 9"/>
            <p:cNvGrpSpPr/>
            <p:nvPr/>
          </p:nvGrpSpPr>
          <p:grpSpPr>
            <a:xfrm>
              <a:off x="3810448" y="1433513"/>
              <a:ext cx="4427540" cy="1931987"/>
              <a:chOff x="3576635" y="1433513"/>
              <a:chExt cx="4427540" cy="1931987"/>
            </a:xfrm>
          </p:grpSpPr>
          <p:sp>
            <p:nvSpPr>
              <p:cNvPr id="8" name="Isosceles Triangle 7"/>
              <p:cNvSpPr/>
              <p:nvPr/>
            </p:nvSpPr>
            <p:spPr>
              <a:xfrm>
                <a:off x="3576635" y="1433513"/>
                <a:ext cx="4427540" cy="1931987"/>
              </a:xfrm>
              <a:prstGeom prst="triangle">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Open Sans Regular" charset="0"/>
                </a:endParaRPr>
              </a:p>
            </p:txBody>
          </p:sp>
          <p:sp>
            <p:nvSpPr>
              <p:cNvPr id="9" name="Rectangle 8"/>
              <p:cNvSpPr/>
              <p:nvPr/>
            </p:nvSpPr>
            <p:spPr>
              <a:xfrm>
                <a:off x="4265611" y="2019300"/>
                <a:ext cx="547689" cy="838200"/>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51" name="TextBox 50"/>
            <p:cNvSpPr txBox="1"/>
            <p:nvPr/>
          </p:nvSpPr>
          <p:spPr>
            <a:xfrm>
              <a:off x="5586465" y="2334940"/>
              <a:ext cx="875505" cy="646331"/>
            </a:xfrm>
            <a:prstGeom prst="rect">
              <a:avLst/>
            </a:prstGeom>
            <a:noFill/>
          </p:spPr>
          <p:txBody>
            <a:bodyPr wrap="square" rtlCol="0">
              <a:spAutoFit/>
            </a:bodyPr>
            <a:lstStyle/>
            <a:p>
              <a:pPr algn="ctr"/>
              <a:r>
                <a:rPr lang="en-US" sz="3600" b="1" dirty="0">
                  <a:solidFill>
                    <a:prstClr val="white"/>
                  </a:solidFill>
                  <a:latin typeface="Open Sans Extrabold" charset="0"/>
                </a:rPr>
                <a:t>D</a:t>
              </a:r>
            </a:p>
          </p:txBody>
        </p:sp>
        <p:sp>
          <p:nvSpPr>
            <p:cNvPr id="57" name="Rectangle 56"/>
            <p:cNvSpPr/>
            <p:nvPr/>
          </p:nvSpPr>
          <p:spPr>
            <a:xfrm>
              <a:off x="4499422" y="3089516"/>
              <a:ext cx="3049590" cy="129557"/>
            </a:xfrm>
            <a:prstGeom prst="rect">
              <a:avLst/>
            </a:prstGeom>
            <a:solidFill>
              <a:schemeClr val="tx1">
                <a:lumMod val="95000"/>
                <a:lumOff val="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grpSp>
        <p:nvGrpSpPr>
          <p:cNvPr id="23" name="Group 22"/>
          <p:cNvGrpSpPr/>
          <p:nvPr/>
        </p:nvGrpSpPr>
        <p:grpSpPr>
          <a:xfrm>
            <a:off x="7428229" y="5607988"/>
            <a:ext cx="4525199" cy="467965"/>
            <a:chOff x="7428229" y="5607988"/>
            <a:chExt cx="4525199" cy="467965"/>
          </a:xfrm>
        </p:grpSpPr>
        <p:grpSp>
          <p:nvGrpSpPr>
            <p:cNvPr id="66" name="Group 65"/>
            <p:cNvGrpSpPr/>
            <p:nvPr/>
          </p:nvGrpSpPr>
          <p:grpSpPr>
            <a:xfrm>
              <a:off x="7428229" y="5730615"/>
              <a:ext cx="1149931" cy="228600"/>
              <a:chOff x="7428229" y="5730615"/>
              <a:chExt cx="1149931" cy="228600"/>
            </a:xfrm>
          </p:grpSpPr>
          <p:cxnSp>
            <p:nvCxnSpPr>
              <p:cNvPr id="59" name="Straight Connector 58"/>
              <p:cNvCxnSpPr/>
              <p:nvPr/>
            </p:nvCxnSpPr>
            <p:spPr>
              <a:xfrm flipH="1">
                <a:off x="7549012" y="5844915"/>
                <a:ext cx="1029148" cy="0"/>
              </a:xfrm>
              <a:prstGeom prst="line">
                <a:avLst/>
              </a:prstGeom>
              <a:ln w="28575">
                <a:solidFill>
                  <a:srgbClr val="0087B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7428229" y="5730615"/>
                <a:ext cx="228600" cy="228600"/>
              </a:xfrm>
              <a:prstGeom prst="ellipse">
                <a:avLst/>
              </a:prstGeom>
              <a:solidFill>
                <a:srgbClr val="0087B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86" name="TextBox 85"/>
            <p:cNvSpPr txBox="1">
              <a:spLocks noChangeAspect="1"/>
            </p:cNvSpPr>
            <p:nvPr/>
          </p:nvSpPr>
          <p:spPr>
            <a:xfrm>
              <a:off x="8724900" y="5607988"/>
              <a:ext cx="3228528" cy="467965"/>
            </a:xfrm>
            <a:prstGeom prst="rect">
              <a:avLst/>
            </a:prstGeom>
            <a:noFill/>
          </p:spPr>
          <p:txBody>
            <a:bodyPr wrap="none" lIns="0" tIns="0" rIns="0" bIns="0" rtlCol="0" anchor="ctr" anchorCtr="0">
              <a:noAutofit/>
            </a:bodyPr>
            <a:lstStyle/>
            <a:p>
              <a:pPr defTabSz="914294"/>
              <a:r>
                <a:rPr lang="en-US" sz="2800" dirty="0">
                  <a:solidFill>
                    <a:prstClr val="black">
                      <a:lumMod val="85000"/>
                      <a:lumOff val="15000"/>
                    </a:prstClr>
                  </a:solidFill>
                  <a:latin typeface="FontAwesome" pitchFamily="2" charset="0"/>
                </a:rPr>
                <a:t> </a:t>
              </a:r>
              <a:r>
                <a:rPr lang="en-US" sz="2000" b="1" dirty="0">
                  <a:solidFill>
                    <a:prstClr val="black">
                      <a:lumMod val="85000"/>
                      <a:lumOff val="15000"/>
                    </a:prstClr>
                  </a:solidFill>
                  <a:latin typeface="Open Sans Extrabold" charset="0"/>
                </a:rPr>
                <a:t>Staff</a:t>
              </a:r>
              <a:endParaRPr lang="ru-RU" sz="2800" dirty="0">
                <a:solidFill>
                  <a:prstClr val="black">
                    <a:lumMod val="85000"/>
                    <a:lumOff val="15000"/>
                  </a:prstClr>
                </a:solidFill>
                <a:latin typeface="Open Sans Regular" charset="0"/>
              </a:endParaRPr>
            </a:p>
          </p:txBody>
        </p:sp>
      </p:grpSp>
      <p:grpSp>
        <p:nvGrpSpPr>
          <p:cNvPr id="24" name="Group 23"/>
          <p:cNvGrpSpPr/>
          <p:nvPr/>
        </p:nvGrpSpPr>
        <p:grpSpPr>
          <a:xfrm>
            <a:off x="1479827" y="5658307"/>
            <a:ext cx="3110931" cy="467965"/>
            <a:chOff x="1479827" y="5658307"/>
            <a:chExt cx="3110931" cy="467965"/>
          </a:xfrm>
        </p:grpSpPr>
        <p:grpSp>
          <p:nvGrpSpPr>
            <p:cNvPr id="68" name="Group 67"/>
            <p:cNvGrpSpPr/>
            <p:nvPr/>
          </p:nvGrpSpPr>
          <p:grpSpPr>
            <a:xfrm>
              <a:off x="3383810" y="5730615"/>
              <a:ext cx="1206948" cy="228600"/>
              <a:chOff x="3383810" y="5730615"/>
              <a:chExt cx="1206948" cy="228600"/>
            </a:xfrm>
          </p:grpSpPr>
          <p:cxnSp>
            <p:nvCxnSpPr>
              <p:cNvPr id="18" name="Straight Connector 17"/>
              <p:cNvCxnSpPr/>
              <p:nvPr/>
            </p:nvCxnSpPr>
            <p:spPr>
              <a:xfrm flipH="1">
                <a:off x="3383810" y="5844915"/>
                <a:ext cx="1029148" cy="0"/>
              </a:xfrm>
              <a:prstGeom prst="line">
                <a:avLst/>
              </a:prstGeom>
              <a:ln w="28575">
                <a:solidFill>
                  <a:srgbClr val="0087B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362158" y="5730615"/>
                <a:ext cx="228600" cy="228600"/>
              </a:xfrm>
              <a:prstGeom prst="ellipse">
                <a:avLst/>
              </a:prstGeom>
              <a:solidFill>
                <a:srgbClr val="0087B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88" name="TextBox 87"/>
            <p:cNvSpPr txBox="1">
              <a:spLocks noChangeAspect="1"/>
            </p:cNvSpPr>
            <p:nvPr/>
          </p:nvSpPr>
          <p:spPr>
            <a:xfrm>
              <a:off x="1479827" y="5658307"/>
              <a:ext cx="1892732" cy="467965"/>
            </a:xfrm>
            <a:prstGeom prst="rect">
              <a:avLst/>
            </a:prstGeom>
            <a:noFill/>
          </p:spPr>
          <p:txBody>
            <a:bodyPr wrap="none" lIns="0" tIns="0" rIns="0" bIns="0" rtlCol="0" anchor="ctr" anchorCtr="0">
              <a:noAutofit/>
            </a:bodyPr>
            <a:lstStyle/>
            <a:p>
              <a:pPr algn="r" defTabSz="914294"/>
              <a:r>
                <a:rPr lang="en-US" sz="2000" b="1" dirty="0">
                  <a:solidFill>
                    <a:prstClr val="black">
                      <a:lumMod val="85000"/>
                      <a:lumOff val="15000"/>
                    </a:prstClr>
                  </a:solidFill>
                  <a:latin typeface="Open Sans Extrabold" charset="0"/>
                </a:rPr>
                <a:t>Members </a:t>
              </a:r>
              <a:r>
                <a:rPr lang="en-US" sz="2800" dirty="0">
                  <a:solidFill>
                    <a:prstClr val="black">
                      <a:lumMod val="85000"/>
                      <a:lumOff val="15000"/>
                    </a:prstClr>
                  </a:solidFill>
                  <a:latin typeface="FontAwesome" pitchFamily="2" charset="0"/>
                </a:rPr>
                <a:t> </a:t>
              </a:r>
              <a:endParaRPr lang="ru-RU" sz="2800" dirty="0">
                <a:solidFill>
                  <a:prstClr val="black">
                    <a:lumMod val="85000"/>
                    <a:lumOff val="15000"/>
                  </a:prstClr>
                </a:solidFill>
                <a:latin typeface="Open Sans Regular" charset="0"/>
              </a:endParaRPr>
            </a:p>
          </p:txBody>
        </p:sp>
      </p:grpSp>
      <p:grpSp>
        <p:nvGrpSpPr>
          <p:cNvPr id="26" name="Group 25"/>
          <p:cNvGrpSpPr/>
          <p:nvPr/>
        </p:nvGrpSpPr>
        <p:grpSpPr>
          <a:xfrm>
            <a:off x="6823130" y="1976516"/>
            <a:ext cx="4855711" cy="1553487"/>
            <a:chOff x="6823130" y="1976516"/>
            <a:chExt cx="4855711" cy="1553487"/>
          </a:xfrm>
        </p:grpSpPr>
        <p:grpSp>
          <p:nvGrpSpPr>
            <p:cNvPr id="81" name="Group 80"/>
            <p:cNvGrpSpPr/>
            <p:nvPr/>
          </p:nvGrpSpPr>
          <p:grpSpPr>
            <a:xfrm>
              <a:off x="6823130" y="2123912"/>
              <a:ext cx="1149931" cy="228600"/>
              <a:chOff x="7428229" y="5730615"/>
              <a:chExt cx="1149931" cy="228600"/>
            </a:xfrm>
          </p:grpSpPr>
          <p:cxnSp>
            <p:nvCxnSpPr>
              <p:cNvPr id="82" name="Straight Connector 81"/>
              <p:cNvCxnSpPr/>
              <p:nvPr/>
            </p:nvCxnSpPr>
            <p:spPr>
              <a:xfrm flipH="1">
                <a:off x="7549012" y="5844915"/>
                <a:ext cx="1029148" cy="0"/>
              </a:xfrm>
              <a:prstGeom prst="line">
                <a:avLst/>
              </a:prstGeom>
              <a:ln w="28575">
                <a:solidFill>
                  <a:srgbClr val="D43E01"/>
                </a:solidFill>
              </a:ln>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7428229" y="5730615"/>
                <a:ext cx="228600" cy="228600"/>
              </a:xfrm>
              <a:prstGeom prst="ellipse">
                <a:avLst/>
              </a:prstGeom>
              <a:solidFill>
                <a:srgbClr val="D43E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84" name="TextBox 83"/>
            <p:cNvSpPr txBox="1">
              <a:spLocks noChangeAspect="1"/>
            </p:cNvSpPr>
            <p:nvPr/>
          </p:nvSpPr>
          <p:spPr>
            <a:xfrm>
              <a:off x="8063586" y="1976516"/>
              <a:ext cx="3228528" cy="467965"/>
            </a:xfrm>
            <a:prstGeom prst="rect">
              <a:avLst/>
            </a:prstGeom>
            <a:noFill/>
          </p:spPr>
          <p:txBody>
            <a:bodyPr wrap="none" lIns="0" tIns="0" rIns="0" bIns="0" rtlCol="0" anchor="ctr" anchorCtr="0">
              <a:noAutofit/>
            </a:bodyPr>
            <a:lstStyle/>
            <a:p>
              <a:pPr defTabSz="914294"/>
              <a:r>
                <a:rPr lang="en-US" sz="2800" dirty="0">
                  <a:solidFill>
                    <a:prstClr val="black">
                      <a:lumMod val="85000"/>
                      <a:lumOff val="15000"/>
                    </a:prstClr>
                  </a:solidFill>
                  <a:latin typeface="FontAwesome" pitchFamily="2" charset="0"/>
                </a:rPr>
                <a:t> </a:t>
              </a:r>
              <a:r>
                <a:rPr lang="en-US" sz="2000" b="1" dirty="0">
                  <a:solidFill>
                    <a:prstClr val="black">
                      <a:lumMod val="85000"/>
                      <a:lumOff val="15000"/>
                    </a:prstClr>
                  </a:solidFill>
                  <a:latin typeface="Open Sans Extrabold" charset="0"/>
                </a:rPr>
                <a:t>Strengthening Professionals</a:t>
              </a:r>
              <a:endParaRPr lang="ru-RU" sz="2800" dirty="0">
                <a:solidFill>
                  <a:prstClr val="black">
                    <a:lumMod val="85000"/>
                    <a:lumOff val="15000"/>
                  </a:prstClr>
                </a:solidFill>
                <a:latin typeface="Open Sans Regular" charset="0"/>
              </a:endParaRPr>
            </a:p>
          </p:txBody>
        </p:sp>
        <p:sp>
          <p:nvSpPr>
            <p:cNvPr id="89" name="TextBox 88"/>
            <p:cNvSpPr txBox="1"/>
            <p:nvPr/>
          </p:nvSpPr>
          <p:spPr>
            <a:xfrm>
              <a:off x="8386872" y="2360452"/>
              <a:ext cx="3291969" cy="1169551"/>
            </a:xfrm>
            <a:prstGeom prst="rect">
              <a:avLst/>
            </a:prstGeom>
            <a:noFill/>
          </p:spPr>
          <p:txBody>
            <a:bodyPr wrap="square" rtlCol="0">
              <a:spAutoFit/>
            </a:bodyPr>
            <a:lstStyle/>
            <a:p>
              <a:r>
                <a:rPr lang="en-US" sz="1400" dirty="0">
                  <a:solidFill>
                    <a:prstClr val="black">
                      <a:lumMod val="75000"/>
                      <a:lumOff val="25000"/>
                    </a:prstClr>
                  </a:solidFill>
                  <a:latin typeface="Open Sans Light" charset="0"/>
                  <a:cs typeface="Open Sans Light" charset="0"/>
                </a:rPr>
                <a:t>With a clear goal shining the way, </a:t>
              </a:r>
              <a:br>
                <a:rPr lang="en-US" sz="1400" dirty="0">
                  <a:solidFill>
                    <a:prstClr val="black">
                      <a:lumMod val="75000"/>
                      <a:lumOff val="25000"/>
                    </a:prstClr>
                  </a:solidFill>
                  <a:latin typeface="Open Sans Light" charset="0"/>
                  <a:cs typeface="Open Sans Light" charset="0"/>
                </a:rPr>
              </a:br>
              <a:r>
                <a:rPr lang="en-US" sz="1400" dirty="0">
                  <a:solidFill>
                    <a:prstClr val="black">
                      <a:lumMod val="75000"/>
                      <a:lumOff val="25000"/>
                    </a:prstClr>
                  </a:solidFill>
                  <a:latin typeface="Open Sans Light" charset="0"/>
                  <a:cs typeface="Open Sans Light" charset="0"/>
                </a:rPr>
                <a:t>PDC will be able to stay focused on continuing to enhance the quality of agents, brokers &amp; consultants nationally.</a:t>
              </a:r>
            </a:p>
          </p:txBody>
        </p:sp>
      </p:grpSp>
      <p:grpSp>
        <p:nvGrpSpPr>
          <p:cNvPr id="25" name="Group 24"/>
          <p:cNvGrpSpPr/>
          <p:nvPr/>
        </p:nvGrpSpPr>
        <p:grpSpPr>
          <a:xfrm>
            <a:off x="7428228" y="3782055"/>
            <a:ext cx="4560707" cy="1337926"/>
            <a:chOff x="7428228" y="3782055"/>
            <a:chExt cx="4560707" cy="1337926"/>
          </a:xfrm>
        </p:grpSpPr>
        <p:grpSp>
          <p:nvGrpSpPr>
            <p:cNvPr id="72" name="Group 71"/>
            <p:cNvGrpSpPr/>
            <p:nvPr/>
          </p:nvGrpSpPr>
          <p:grpSpPr>
            <a:xfrm>
              <a:off x="7428228" y="4097862"/>
              <a:ext cx="1296672" cy="885729"/>
              <a:chOff x="7428228" y="4097862"/>
              <a:chExt cx="1296672" cy="885729"/>
            </a:xfrm>
          </p:grpSpPr>
          <p:cxnSp>
            <p:nvCxnSpPr>
              <p:cNvPr id="61" name="Straight Connector 60"/>
              <p:cNvCxnSpPr/>
              <p:nvPr/>
            </p:nvCxnSpPr>
            <p:spPr>
              <a:xfrm flipH="1">
                <a:off x="7549011" y="4869291"/>
                <a:ext cx="566289" cy="0"/>
              </a:xfrm>
              <a:prstGeom prst="line">
                <a:avLst/>
              </a:prstGeom>
              <a:ln w="28575">
                <a:solidFill>
                  <a:srgbClr val="FE8301"/>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7428228" y="4097862"/>
                <a:ext cx="1296672" cy="885729"/>
                <a:chOff x="7428228" y="4097862"/>
                <a:chExt cx="1296672" cy="885729"/>
              </a:xfrm>
            </p:grpSpPr>
            <p:sp>
              <p:nvSpPr>
                <p:cNvPr id="60" name="Oval 59"/>
                <p:cNvSpPr/>
                <p:nvPr/>
              </p:nvSpPr>
              <p:spPr>
                <a:xfrm>
                  <a:off x="7428228" y="4754991"/>
                  <a:ext cx="228600" cy="228600"/>
                </a:xfrm>
                <a:prstGeom prst="ellipse">
                  <a:avLst/>
                </a:prstGeom>
                <a:solidFill>
                  <a:srgbClr val="FE83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62" name="Straight Connector 61"/>
                <p:cNvCxnSpPr/>
                <p:nvPr/>
              </p:nvCxnSpPr>
              <p:spPr>
                <a:xfrm flipH="1">
                  <a:off x="8115301" y="4097862"/>
                  <a:ext cx="609599" cy="771429"/>
                </a:xfrm>
                <a:prstGeom prst="line">
                  <a:avLst/>
                </a:prstGeom>
                <a:ln w="28575">
                  <a:solidFill>
                    <a:srgbClr val="FE8301"/>
                  </a:solidFill>
                </a:ln>
              </p:spPr>
              <p:style>
                <a:lnRef idx="1">
                  <a:schemeClr val="accent1"/>
                </a:lnRef>
                <a:fillRef idx="0">
                  <a:schemeClr val="accent1"/>
                </a:fillRef>
                <a:effectRef idx="0">
                  <a:schemeClr val="accent1"/>
                </a:effectRef>
                <a:fontRef idx="minor">
                  <a:schemeClr val="tx1"/>
                </a:fontRef>
              </p:style>
            </p:cxnSp>
          </p:grpSp>
        </p:grpSp>
        <p:sp>
          <p:nvSpPr>
            <p:cNvPr id="85" name="TextBox 84"/>
            <p:cNvSpPr txBox="1">
              <a:spLocks noChangeAspect="1"/>
            </p:cNvSpPr>
            <p:nvPr/>
          </p:nvSpPr>
          <p:spPr>
            <a:xfrm>
              <a:off x="8760407" y="3782055"/>
              <a:ext cx="3228528" cy="467965"/>
            </a:xfrm>
            <a:prstGeom prst="rect">
              <a:avLst/>
            </a:prstGeom>
            <a:noFill/>
          </p:spPr>
          <p:txBody>
            <a:bodyPr wrap="none" lIns="0" tIns="0" rIns="0" bIns="0" rtlCol="0" anchor="ctr" anchorCtr="0">
              <a:noAutofit/>
            </a:bodyPr>
            <a:lstStyle/>
            <a:p>
              <a:pPr defTabSz="914294"/>
              <a:r>
                <a:rPr lang="en-US" sz="2800" dirty="0">
                  <a:solidFill>
                    <a:prstClr val="black">
                      <a:lumMod val="85000"/>
                      <a:lumOff val="15000"/>
                    </a:prstClr>
                  </a:solidFill>
                  <a:latin typeface="FontAwesome" pitchFamily="2" charset="0"/>
                </a:rPr>
                <a:t> </a:t>
              </a:r>
              <a:r>
                <a:rPr lang="en-US" sz="2000" b="1" dirty="0">
                  <a:solidFill>
                    <a:prstClr val="black">
                      <a:lumMod val="85000"/>
                      <a:lumOff val="15000"/>
                    </a:prstClr>
                  </a:solidFill>
                  <a:latin typeface="Open Sans Extrabold" charset="0"/>
                </a:rPr>
                <a:t>Program Development</a:t>
              </a:r>
              <a:endParaRPr lang="ru-RU" sz="2800" dirty="0">
                <a:solidFill>
                  <a:prstClr val="black">
                    <a:lumMod val="85000"/>
                    <a:lumOff val="15000"/>
                  </a:prstClr>
                </a:solidFill>
                <a:latin typeface="Open Sans Regular" charset="0"/>
              </a:endParaRPr>
            </a:p>
          </p:txBody>
        </p:sp>
        <p:sp>
          <p:nvSpPr>
            <p:cNvPr id="90" name="TextBox 89"/>
            <p:cNvSpPr txBox="1"/>
            <p:nvPr/>
          </p:nvSpPr>
          <p:spPr>
            <a:xfrm>
              <a:off x="9006947" y="4165874"/>
              <a:ext cx="2497665" cy="954107"/>
            </a:xfrm>
            <a:prstGeom prst="rect">
              <a:avLst/>
            </a:prstGeom>
            <a:noFill/>
          </p:spPr>
          <p:txBody>
            <a:bodyPr wrap="square" rtlCol="0">
              <a:spAutoFit/>
            </a:bodyPr>
            <a:lstStyle/>
            <a:p>
              <a:r>
                <a:rPr lang="en-US" sz="1400" dirty="0">
                  <a:solidFill>
                    <a:prstClr val="black">
                      <a:lumMod val="75000"/>
                      <a:lumOff val="25000"/>
                    </a:prstClr>
                  </a:solidFill>
                  <a:latin typeface="Open Sans Light" charset="0"/>
                  <a:cs typeface="Open Sans Light" charset="0"/>
                </a:rPr>
                <a:t>We’re going to continue working on what’s next to continue to provide real value for NAHU membership</a:t>
              </a:r>
            </a:p>
          </p:txBody>
        </p:sp>
      </p:grpSp>
      <p:grpSp>
        <p:nvGrpSpPr>
          <p:cNvPr id="27" name="Group 26"/>
          <p:cNvGrpSpPr/>
          <p:nvPr/>
        </p:nvGrpSpPr>
        <p:grpSpPr>
          <a:xfrm>
            <a:off x="194390" y="3398759"/>
            <a:ext cx="4434151" cy="1332135"/>
            <a:chOff x="194390" y="3398759"/>
            <a:chExt cx="4434151" cy="1332135"/>
          </a:xfrm>
        </p:grpSpPr>
        <p:grpSp>
          <p:nvGrpSpPr>
            <p:cNvPr id="80" name="Group 79"/>
            <p:cNvGrpSpPr/>
            <p:nvPr/>
          </p:nvGrpSpPr>
          <p:grpSpPr>
            <a:xfrm>
              <a:off x="2993893" y="3632473"/>
              <a:ext cx="1634648" cy="464665"/>
              <a:chOff x="2993893" y="3632473"/>
              <a:chExt cx="1634648" cy="464665"/>
            </a:xfrm>
          </p:grpSpPr>
          <p:cxnSp>
            <p:nvCxnSpPr>
              <p:cNvPr id="74" name="Straight Connector 73"/>
              <p:cNvCxnSpPr/>
              <p:nvPr/>
            </p:nvCxnSpPr>
            <p:spPr>
              <a:xfrm flipH="1">
                <a:off x="3268980" y="3990458"/>
                <a:ext cx="1207162" cy="0"/>
              </a:xfrm>
              <a:prstGeom prst="line">
                <a:avLst/>
              </a:prstGeom>
              <a:ln w="28575">
                <a:solidFill>
                  <a:srgbClr val="A1BB22"/>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4399941" y="3868538"/>
                <a:ext cx="228600" cy="228600"/>
              </a:xfrm>
              <a:prstGeom prst="ellipse">
                <a:avLst/>
              </a:prstGeom>
              <a:solidFill>
                <a:srgbClr val="A1BB2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77" name="Straight Connector 76"/>
              <p:cNvCxnSpPr/>
              <p:nvPr/>
            </p:nvCxnSpPr>
            <p:spPr>
              <a:xfrm flipH="1" flipV="1">
                <a:off x="2993893" y="3632473"/>
                <a:ext cx="294137" cy="357985"/>
              </a:xfrm>
              <a:prstGeom prst="line">
                <a:avLst/>
              </a:prstGeom>
              <a:ln w="28575">
                <a:solidFill>
                  <a:srgbClr val="A1BB22"/>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a:spLocks noChangeAspect="1"/>
            </p:cNvSpPr>
            <p:nvPr/>
          </p:nvSpPr>
          <p:spPr>
            <a:xfrm>
              <a:off x="1148758" y="3398759"/>
              <a:ext cx="1892732" cy="467965"/>
            </a:xfrm>
            <a:prstGeom prst="rect">
              <a:avLst/>
            </a:prstGeom>
            <a:noFill/>
          </p:spPr>
          <p:txBody>
            <a:bodyPr wrap="none" lIns="0" tIns="0" rIns="0" bIns="0" rtlCol="0" anchor="ctr" anchorCtr="0">
              <a:noAutofit/>
            </a:bodyPr>
            <a:lstStyle/>
            <a:p>
              <a:pPr algn="r" defTabSz="914294"/>
              <a:r>
                <a:rPr lang="en-US" sz="2000" b="1" dirty="0">
                  <a:solidFill>
                    <a:prstClr val="black">
                      <a:lumMod val="85000"/>
                      <a:lumOff val="15000"/>
                    </a:prstClr>
                  </a:solidFill>
                  <a:latin typeface="Open Sans Extrabold" charset="0"/>
                </a:rPr>
                <a:t>Tell Us Your Needs</a:t>
              </a:r>
              <a:r>
                <a:rPr lang="en-US" sz="2800" dirty="0">
                  <a:solidFill>
                    <a:prstClr val="black">
                      <a:lumMod val="85000"/>
                      <a:lumOff val="15000"/>
                    </a:prstClr>
                  </a:solidFill>
                  <a:latin typeface="FontAwesome" pitchFamily="2" charset="0"/>
                </a:rPr>
                <a:t>  </a:t>
              </a:r>
              <a:endParaRPr lang="ru-RU" sz="2800" dirty="0">
                <a:solidFill>
                  <a:prstClr val="black">
                    <a:lumMod val="85000"/>
                    <a:lumOff val="15000"/>
                  </a:prstClr>
                </a:solidFill>
                <a:latin typeface="Open Sans Regular" charset="0"/>
              </a:endParaRPr>
            </a:p>
          </p:txBody>
        </p:sp>
        <p:sp>
          <p:nvSpPr>
            <p:cNvPr id="91" name="TextBox 90"/>
            <p:cNvSpPr txBox="1"/>
            <p:nvPr/>
          </p:nvSpPr>
          <p:spPr>
            <a:xfrm>
              <a:off x="194390" y="3776787"/>
              <a:ext cx="2391922" cy="954107"/>
            </a:xfrm>
            <a:prstGeom prst="rect">
              <a:avLst/>
            </a:prstGeom>
            <a:noFill/>
          </p:spPr>
          <p:txBody>
            <a:bodyPr wrap="square" rtlCol="0">
              <a:spAutoFit/>
            </a:bodyPr>
            <a:lstStyle/>
            <a:p>
              <a:pPr algn="r"/>
              <a:r>
                <a:rPr lang="en-US" sz="1400" dirty="0">
                  <a:solidFill>
                    <a:prstClr val="black">
                      <a:lumMod val="75000"/>
                      <a:lumOff val="25000"/>
                    </a:prstClr>
                  </a:solidFill>
                  <a:latin typeface="Open Sans Light" charset="0"/>
                  <a:cs typeface="Open Sans Light" charset="0"/>
                </a:rPr>
                <a:t>We’ll do best by listening and providing chapters and leaders what you think will help you the most</a:t>
              </a:r>
            </a:p>
          </p:txBody>
        </p:sp>
      </p:grpSp>
      <p:sp>
        <p:nvSpPr>
          <p:cNvPr id="63" name="Rectangle 62"/>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65" name="Straight Connector 64"/>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69" name="Rectangle 68"/>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0" name="Rectangle 69"/>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1" name="Rectangle 70"/>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3" name="TextBox 72"/>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cs typeface="Open Sans Light" charset="0"/>
              </a:rPr>
              <a:t>www.nahu.org</a:t>
            </a:r>
            <a:endParaRPr lang="en-US" sz="1200" dirty="0">
              <a:solidFill>
                <a:prstClr val="white">
                  <a:lumMod val="75000"/>
                </a:prstClr>
              </a:solidFill>
              <a:latin typeface="Open Sans Light" charset="0"/>
              <a:cs typeface="Open Sans Light" charset="0"/>
            </a:endParaRPr>
          </a:p>
        </p:txBody>
      </p:sp>
      <p:grpSp>
        <p:nvGrpSpPr>
          <p:cNvPr id="75" name="Group 74"/>
          <p:cNvGrpSpPr/>
          <p:nvPr/>
        </p:nvGrpSpPr>
        <p:grpSpPr>
          <a:xfrm>
            <a:off x="199492" y="6420539"/>
            <a:ext cx="245703" cy="245703"/>
            <a:chOff x="6838977" y="3422490"/>
            <a:chExt cx="1358153" cy="1358153"/>
          </a:xfrm>
        </p:grpSpPr>
        <p:sp>
          <p:nvSpPr>
            <p:cNvPr id="78" name="Teardrop 77"/>
            <p:cNvSpPr/>
            <p:nvPr/>
          </p:nvSpPr>
          <p:spPr>
            <a:xfrm>
              <a:off x="6838977" y="4242761"/>
              <a:ext cx="537882" cy="537882"/>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9" name="Teardrop 78"/>
            <p:cNvSpPr/>
            <p:nvPr/>
          </p:nvSpPr>
          <p:spPr>
            <a:xfrm rot="10800000">
              <a:off x="7376859" y="3422490"/>
              <a:ext cx="820271" cy="820271"/>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2" name="Teardrop 91"/>
            <p:cNvSpPr/>
            <p:nvPr/>
          </p:nvSpPr>
          <p:spPr>
            <a:xfrm rot="5400000">
              <a:off x="6980568" y="3848099"/>
              <a:ext cx="283295" cy="283295"/>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890A"/>
                </a:solidFill>
                <a:latin typeface="Open Sans Regular" charset="0"/>
              </a:endParaRPr>
            </a:p>
          </p:txBody>
        </p:sp>
      </p:grpSp>
      <p:sp>
        <p:nvSpPr>
          <p:cNvPr id="93" name="Rectangle 92"/>
          <p:cNvSpPr/>
          <p:nvPr/>
        </p:nvSpPr>
        <p:spPr>
          <a:xfrm>
            <a:off x="219615" y="6512630"/>
            <a:ext cx="516488" cy="261610"/>
          </a:xfrm>
          <a:prstGeom prst="rect">
            <a:avLst/>
          </a:prstGeom>
        </p:spPr>
        <p:txBody>
          <a:bodyPr wrap="none">
            <a:spAutoFit/>
          </a:bodyPr>
          <a:lstStyle/>
          <a:p>
            <a:r>
              <a:rPr lang="en-US" sz="1100" dirty="0">
                <a:solidFill>
                  <a:prstClr val="white">
                    <a:lumMod val="85000"/>
                  </a:prstClr>
                </a:solidFill>
                <a:latin typeface="Lato Heavy" panose="020F0902020204030203" pitchFamily="34" charset="0"/>
                <a:cs typeface="Lato Heavy" panose="020F0902020204030203" pitchFamily="34" charset="0"/>
              </a:rPr>
              <a:t>IDEA</a:t>
            </a:r>
          </a:p>
        </p:txBody>
      </p:sp>
      <p:grpSp>
        <p:nvGrpSpPr>
          <p:cNvPr id="94" name="Group 93"/>
          <p:cNvGrpSpPr/>
          <p:nvPr/>
        </p:nvGrpSpPr>
        <p:grpSpPr>
          <a:xfrm>
            <a:off x="455000" y="491056"/>
            <a:ext cx="45720" cy="675713"/>
            <a:chOff x="455000" y="491056"/>
            <a:chExt cx="45720" cy="675713"/>
          </a:xfrm>
        </p:grpSpPr>
        <p:sp>
          <p:nvSpPr>
            <p:cNvPr id="95" name="Rectangle 94"/>
            <p:cNvSpPr/>
            <p:nvPr userDrawn="1"/>
          </p:nvSpPr>
          <p:spPr>
            <a:xfrm>
              <a:off x="455001" y="491056"/>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6" name="Rectangle 95"/>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98" name="Text Placeholder 3"/>
          <p:cNvSpPr>
            <a:spLocks noGrp="1"/>
          </p:cNvSpPr>
          <p:nvPr>
            <p:ph type="body" sz="quarter" idx="11"/>
          </p:nvPr>
        </p:nvSpPr>
        <p:spPr/>
        <p:txBody>
          <a:bodyPr/>
          <a:lstStyle/>
          <a:p>
            <a:r>
              <a:rPr lang="en-US" sz="1800" dirty="0">
                <a:solidFill>
                  <a:schemeClr val="bg1">
                    <a:lumMod val="50000"/>
                  </a:schemeClr>
                </a:solidFill>
              </a:rPr>
              <a:t>How can we help?</a:t>
            </a:r>
          </a:p>
        </p:txBody>
      </p:sp>
    </p:spTree>
    <p:extLst>
      <p:ext uri="{BB962C8B-B14F-4D97-AF65-F5344CB8AC3E}">
        <p14:creationId xmlns:p14="http://schemas.microsoft.com/office/powerpoint/2010/main" val="2251254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err="1"/>
              <a:t>Working</a:t>
            </a:r>
            <a:r>
              <a:rPr lang="en-US" dirty="0" err="1">
                <a:solidFill>
                  <a:srgbClr val="FE8301"/>
                </a:solidFill>
                <a:latin typeface="Open Sans Light" charset="0"/>
              </a:rPr>
              <a:t>Together</a:t>
            </a:r>
            <a:endParaRPr lang="en-US" dirty="0">
              <a:solidFill>
                <a:srgbClr val="FE8301"/>
              </a:solidFill>
              <a:latin typeface="Open Sans Light" charset="0"/>
            </a:endParaRPr>
          </a:p>
        </p:txBody>
      </p:sp>
      <p:sp>
        <p:nvSpPr>
          <p:cNvPr id="63" name="Rectangle 62"/>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65" name="Straight Connector 64"/>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69" name="Rectangle 68"/>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0" name="Rectangle 69"/>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1" name="Rectangle 70"/>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3" name="TextBox 72"/>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cs typeface="Open Sans Light" charset="0"/>
              </a:rPr>
              <a:t>www.nahu.org</a:t>
            </a:r>
            <a:endParaRPr lang="en-US" sz="1200" dirty="0">
              <a:solidFill>
                <a:prstClr val="white">
                  <a:lumMod val="75000"/>
                </a:prstClr>
              </a:solidFill>
              <a:latin typeface="Open Sans Light" charset="0"/>
              <a:cs typeface="Open Sans Light" charset="0"/>
            </a:endParaRPr>
          </a:p>
        </p:txBody>
      </p:sp>
      <p:grpSp>
        <p:nvGrpSpPr>
          <p:cNvPr id="75" name="Group 74"/>
          <p:cNvGrpSpPr/>
          <p:nvPr/>
        </p:nvGrpSpPr>
        <p:grpSpPr>
          <a:xfrm>
            <a:off x="199492" y="6420539"/>
            <a:ext cx="245703" cy="245703"/>
            <a:chOff x="6838977" y="3422490"/>
            <a:chExt cx="1358153" cy="1358153"/>
          </a:xfrm>
        </p:grpSpPr>
        <p:sp>
          <p:nvSpPr>
            <p:cNvPr id="78" name="Teardrop 77"/>
            <p:cNvSpPr/>
            <p:nvPr/>
          </p:nvSpPr>
          <p:spPr>
            <a:xfrm>
              <a:off x="6838977" y="4242761"/>
              <a:ext cx="537882" cy="537882"/>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9" name="Teardrop 78"/>
            <p:cNvSpPr/>
            <p:nvPr/>
          </p:nvSpPr>
          <p:spPr>
            <a:xfrm rot="10800000">
              <a:off x="7376859" y="3422490"/>
              <a:ext cx="820271" cy="820271"/>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2" name="Teardrop 91"/>
            <p:cNvSpPr/>
            <p:nvPr/>
          </p:nvSpPr>
          <p:spPr>
            <a:xfrm rot="5400000">
              <a:off x="6980568" y="3848099"/>
              <a:ext cx="283295" cy="283295"/>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890A"/>
                </a:solidFill>
                <a:latin typeface="Open Sans Regular" charset="0"/>
              </a:endParaRPr>
            </a:p>
          </p:txBody>
        </p:sp>
      </p:grpSp>
      <p:sp>
        <p:nvSpPr>
          <p:cNvPr id="93" name="Rectangle 92"/>
          <p:cNvSpPr/>
          <p:nvPr/>
        </p:nvSpPr>
        <p:spPr>
          <a:xfrm>
            <a:off x="219615" y="6512630"/>
            <a:ext cx="516488" cy="261610"/>
          </a:xfrm>
          <a:prstGeom prst="rect">
            <a:avLst/>
          </a:prstGeom>
        </p:spPr>
        <p:txBody>
          <a:bodyPr wrap="none">
            <a:spAutoFit/>
          </a:bodyPr>
          <a:lstStyle/>
          <a:p>
            <a:r>
              <a:rPr lang="en-US" sz="1100" dirty="0">
                <a:solidFill>
                  <a:prstClr val="white">
                    <a:lumMod val="85000"/>
                  </a:prstClr>
                </a:solidFill>
                <a:latin typeface="Lato Heavy" panose="020F0902020204030203" pitchFamily="34" charset="0"/>
                <a:cs typeface="Lato Heavy" panose="020F0902020204030203" pitchFamily="34" charset="0"/>
              </a:rPr>
              <a:t>IDEA</a:t>
            </a:r>
          </a:p>
        </p:txBody>
      </p:sp>
      <p:grpSp>
        <p:nvGrpSpPr>
          <p:cNvPr id="94" name="Group 93"/>
          <p:cNvGrpSpPr/>
          <p:nvPr/>
        </p:nvGrpSpPr>
        <p:grpSpPr>
          <a:xfrm>
            <a:off x="455000" y="491056"/>
            <a:ext cx="45720" cy="675713"/>
            <a:chOff x="455000" y="491056"/>
            <a:chExt cx="45720" cy="675713"/>
          </a:xfrm>
        </p:grpSpPr>
        <p:sp>
          <p:nvSpPr>
            <p:cNvPr id="95" name="Rectangle 94"/>
            <p:cNvSpPr/>
            <p:nvPr userDrawn="1"/>
          </p:nvSpPr>
          <p:spPr>
            <a:xfrm>
              <a:off x="455001" y="491056"/>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6" name="Rectangle 95"/>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98" name="Text Placeholder 3"/>
          <p:cNvSpPr>
            <a:spLocks noGrp="1"/>
          </p:cNvSpPr>
          <p:nvPr>
            <p:ph type="body" sz="quarter" idx="11"/>
          </p:nvPr>
        </p:nvSpPr>
        <p:spPr/>
        <p:txBody>
          <a:bodyPr/>
          <a:lstStyle/>
          <a:p>
            <a:r>
              <a:rPr lang="en-US" sz="1800" dirty="0"/>
              <a:t>Responsibilities of PD Chair</a:t>
            </a:r>
            <a:endParaRPr lang="en-US" sz="1800" dirty="0">
              <a:solidFill>
                <a:schemeClr val="bg1">
                  <a:lumMod val="50000"/>
                </a:schemeClr>
              </a:solidFill>
            </a:endParaRPr>
          </a:p>
        </p:txBody>
      </p:sp>
      <p:graphicFrame>
        <p:nvGraphicFramePr>
          <p:cNvPr id="4" name="Diagram 3">
            <a:extLst>
              <a:ext uri="{FF2B5EF4-FFF2-40B4-BE49-F238E27FC236}">
                <a16:creationId xmlns:a16="http://schemas.microsoft.com/office/drawing/2014/main" xmlns="" id="{4D6C3C0F-45B6-4111-A28F-A4BEC6E341FD}"/>
              </a:ext>
            </a:extLst>
          </p:cNvPr>
          <p:cNvGraphicFramePr/>
          <p:nvPr>
            <p:extLst>
              <p:ext uri="{D42A27DB-BD31-4B8C-83A1-F6EECF244321}">
                <p14:modId xmlns:p14="http://schemas.microsoft.com/office/powerpoint/2010/main" val="186923171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8608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err="1"/>
              <a:t>Working</a:t>
            </a:r>
            <a:r>
              <a:rPr lang="en-US" dirty="0" err="1">
                <a:solidFill>
                  <a:srgbClr val="FE8301"/>
                </a:solidFill>
                <a:latin typeface="Open Sans Light" charset="0"/>
              </a:rPr>
              <a:t>Together</a:t>
            </a:r>
            <a:endParaRPr lang="en-US" dirty="0">
              <a:solidFill>
                <a:srgbClr val="FE8301"/>
              </a:solidFill>
              <a:latin typeface="Open Sans Light" charset="0"/>
            </a:endParaRPr>
          </a:p>
        </p:txBody>
      </p:sp>
      <p:sp>
        <p:nvSpPr>
          <p:cNvPr id="63" name="Rectangle 62"/>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65" name="Straight Connector 64"/>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69" name="Rectangle 68"/>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0" name="Rectangle 69"/>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1" name="Rectangle 70"/>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3" name="TextBox 72"/>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cs typeface="Open Sans Light" charset="0"/>
              </a:rPr>
              <a:t>www.nahu.org</a:t>
            </a:r>
            <a:endParaRPr lang="en-US" sz="1200" dirty="0">
              <a:solidFill>
                <a:prstClr val="white">
                  <a:lumMod val="75000"/>
                </a:prstClr>
              </a:solidFill>
              <a:latin typeface="Open Sans Light" charset="0"/>
              <a:cs typeface="Open Sans Light" charset="0"/>
            </a:endParaRPr>
          </a:p>
        </p:txBody>
      </p:sp>
      <p:grpSp>
        <p:nvGrpSpPr>
          <p:cNvPr id="75" name="Group 74"/>
          <p:cNvGrpSpPr/>
          <p:nvPr/>
        </p:nvGrpSpPr>
        <p:grpSpPr>
          <a:xfrm>
            <a:off x="199492" y="6420539"/>
            <a:ext cx="245703" cy="245703"/>
            <a:chOff x="6838977" y="3422490"/>
            <a:chExt cx="1358153" cy="1358153"/>
          </a:xfrm>
        </p:grpSpPr>
        <p:sp>
          <p:nvSpPr>
            <p:cNvPr id="78" name="Teardrop 77"/>
            <p:cNvSpPr/>
            <p:nvPr/>
          </p:nvSpPr>
          <p:spPr>
            <a:xfrm>
              <a:off x="6838977" y="4242761"/>
              <a:ext cx="537882" cy="537882"/>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9" name="Teardrop 78"/>
            <p:cNvSpPr/>
            <p:nvPr/>
          </p:nvSpPr>
          <p:spPr>
            <a:xfrm rot="10800000">
              <a:off x="7376859" y="3422490"/>
              <a:ext cx="820271" cy="820271"/>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2" name="Teardrop 91"/>
            <p:cNvSpPr/>
            <p:nvPr/>
          </p:nvSpPr>
          <p:spPr>
            <a:xfrm rot="5400000">
              <a:off x="6980568" y="3848099"/>
              <a:ext cx="283295" cy="283295"/>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890A"/>
                </a:solidFill>
                <a:latin typeface="Open Sans Regular" charset="0"/>
              </a:endParaRPr>
            </a:p>
          </p:txBody>
        </p:sp>
      </p:grpSp>
      <p:sp>
        <p:nvSpPr>
          <p:cNvPr id="93" name="Rectangle 92"/>
          <p:cNvSpPr/>
          <p:nvPr/>
        </p:nvSpPr>
        <p:spPr>
          <a:xfrm>
            <a:off x="219615" y="6512630"/>
            <a:ext cx="516488" cy="261610"/>
          </a:xfrm>
          <a:prstGeom prst="rect">
            <a:avLst/>
          </a:prstGeom>
        </p:spPr>
        <p:txBody>
          <a:bodyPr wrap="none">
            <a:spAutoFit/>
          </a:bodyPr>
          <a:lstStyle/>
          <a:p>
            <a:r>
              <a:rPr lang="en-US" sz="1100" dirty="0">
                <a:solidFill>
                  <a:prstClr val="white">
                    <a:lumMod val="85000"/>
                  </a:prstClr>
                </a:solidFill>
                <a:latin typeface="Lato Heavy" panose="020F0902020204030203" pitchFamily="34" charset="0"/>
                <a:cs typeface="Lato Heavy" panose="020F0902020204030203" pitchFamily="34" charset="0"/>
              </a:rPr>
              <a:t>IDEA</a:t>
            </a:r>
          </a:p>
        </p:txBody>
      </p:sp>
      <p:grpSp>
        <p:nvGrpSpPr>
          <p:cNvPr id="94" name="Group 93"/>
          <p:cNvGrpSpPr/>
          <p:nvPr/>
        </p:nvGrpSpPr>
        <p:grpSpPr>
          <a:xfrm>
            <a:off x="455000" y="491056"/>
            <a:ext cx="45720" cy="675713"/>
            <a:chOff x="455000" y="491056"/>
            <a:chExt cx="45720" cy="675713"/>
          </a:xfrm>
        </p:grpSpPr>
        <p:sp>
          <p:nvSpPr>
            <p:cNvPr id="95" name="Rectangle 94"/>
            <p:cNvSpPr/>
            <p:nvPr userDrawn="1"/>
          </p:nvSpPr>
          <p:spPr>
            <a:xfrm>
              <a:off x="455001" y="491056"/>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6" name="Rectangle 95"/>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98" name="Text Placeholder 3"/>
          <p:cNvSpPr>
            <a:spLocks noGrp="1"/>
          </p:cNvSpPr>
          <p:nvPr>
            <p:ph type="body" sz="quarter" idx="11"/>
          </p:nvPr>
        </p:nvSpPr>
        <p:spPr/>
        <p:txBody>
          <a:bodyPr/>
          <a:lstStyle/>
          <a:p>
            <a:r>
              <a:rPr lang="en-US" sz="1800" dirty="0"/>
              <a:t>Responsibilities of PD Chair</a:t>
            </a:r>
            <a:endParaRPr lang="en-US" sz="1800" dirty="0">
              <a:solidFill>
                <a:schemeClr val="bg1">
                  <a:lumMod val="50000"/>
                </a:schemeClr>
              </a:solidFill>
            </a:endParaRPr>
          </a:p>
        </p:txBody>
      </p:sp>
      <p:graphicFrame>
        <p:nvGraphicFramePr>
          <p:cNvPr id="2" name="Diagram 1">
            <a:extLst>
              <a:ext uri="{FF2B5EF4-FFF2-40B4-BE49-F238E27FC236}">
                <a16:creationId xmlns:a16="http://schemas.microsoft.com/office/drawing/2014/main" xmlns="" id="{97A76E9B-BB5F-48BC-95ED-8AC8F5BD0DEB}"/>
              </a:ext>
            </a:extLst>
          </p:cNvPr>
          <p:cNvGraphicFramePr/>
          <p:nvPr>
            <p:extLst>
              <p:ext uri="{D42A27DB-BD31-4B8C-83A1-F6EECF244321}">
                <p14:modId xmlns:p14="http://schemas.microsoft.com/office/powerpoint/2010/main" val="675173385"/>
              </p:ext>
            </p:extLst>
          </p:nvPr>
        </p:nvGraphicFramePr>
        <p:xfrm>
          <a:off x="2187170" y="1585744"/>
          <a:ext cx="7965441" cy="4484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6334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err="1"/>
              <a:t>Working</a:t>
            </a:r>
            <a:r>
              <a:rPr lang="en-US" dirty="0" err="1">
                <a:solidFill>
                  <a:srgbClr val="FE8301"/>
                </a:solidFill>
                <a:latin typeface="Open Sans Light" charset="0"/>
              </a:rPr>
              <a:t>Together</a:t>
            </a:r>
            <a:endParaRPr lang="en-US" dirty="0">
              <a:solidFill>
                <a:srgbClr val="FE8301"/>
              </a:solidFill>
              <a:latin typeface="Open Sans Light" charset="0"/>
            </a:endParaRPr>
          </a:p>
        </p:txBody>
      </p:sp>
      <p:sp>
        <p:nvSpPr>
          <p:cNvPr id="63" name="Rectangle 62"/>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65" name="Straight Connector 64"/>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69" name="Rectangle 68"/>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0" name="Rectangle 69"/>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1" name="Rectangle 70"/>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3" name="TextBox 72"/>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cs typeface="Open Sans Light" charset="0"/>
              </a:rPr>
              <a:t>www.nahu.org</a:t>
            </a:r>
            <a:endParaRPr lang="en-US" sz="1200" dirty="0">
              <a:solidFill>
                <a:prstClr val="white">
                  <a:lumMod val="75000"/>
                </a:prstClr>
              </a:solidFill>
              <a:latin typeface="Open Sans Light" charset="0"/>
              <a:cs typeface="Open Sans Light" charset="0"/>
            </a:endParaRPr>
          </a:p>
        </p:txBody>
      </p:sp>
      <p:grpSp>
        <p:nvGrpSpPr>
          <p:cNvPr id="75" name="Group 74"/>
          <p:cNvGrpSpPr/>
          <p:nvPr/>
        </p:nvGrpSpPr>
        <p:grpSpPr>
          <a:xfrm>
            <a:off x="199492" y="6420539"/>
            <a:ext cx="245703" cy="245703"/>
            <a:chOff x="6838977" y="3422490"/>
            <a:chExt cx="1358153" cy="1358153"/>
          </a:xfrm>
        </p:grpSpPr>
        <p:sp>
          <p:nvSpPr>
            <p:cNvPr id="78" name="Teardrop 77"/>
            <p:cNvSpPr/>
            <p:nvPr/>
          </p:nvSpPr>
          <p:spPr>
            <a:xfrm>
              <a:off x="6838977" y="4242761"/>
              <a:ext cx="537882" cy="537882"/>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9" name="Teardrop 78"/>
            <p:cNvSpPr/>
            <p:nvPr/>
          </p:nvSpPr>
          <p:spPr>
            <a:xfrm rot="10800000">
              <a:off x="7376859" y="3422490"/>
              <a:ext cx="820271" cy="820271"/>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2" name="Teardrop 91"/>
            <p:cNvSpPr/>
            <p:nvPr/>
          </p:nvSpPr>
          <p:spPr>
            <a:xfrm rot="5400000">
              <a:off x="6980568" y="3848099"/>
              <a:ext cx="283295" cy="283295"/>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890A"/>
                </a:solidFill>
                <a:latin typeface="Open Sans Regular" charset="0"/>
              </a:endParaRPr>
            </a:p>
          </p:txBody>
        </p:sp>
      </p:grpSp>
      <p:sp>
        <p:nvSpPr>
          <p:cNvPr id="93" name="Rectangle 92"/>
          <p:cNvSpPr/>
          <p:nvPr/>
        </p:nvSpPr>
        <p:spPr>
          <a:xfrm>
            <a:off x="219615" y="6512630"/>
            <a:ext cx="516488" cy="261610"/>
          </a:xfrm>
          <a:prstGeom prst="rect">
            <a:avLst/>
          </a:prstGeom>
        </p:spPr>
        <p:txBody>
          <a:bodyPr wrap="none">
            <a:spAutoFit/>
          </a:bodyPr>
          <a:lstStyle/>
          <a:p>
            <a:r>
              <a:rPr lang="en-US" sz="1100" dirty="0">
                <a:solidFill>
                  <a:prstClr val="white">
                    <a:lumMod val="85000"/>
                  </a:prstClr>
                </a:solidFill>
                <a:latin typeface="Lato Heavy" panose="020F0902020204030203" pitchFamily="34" charset="0"/>
                <a:cs typeface="Lato Heavy" panose="020F0902020204030203" pitchFamily="34" charset="0"/>
              </a:rPr>
              <a:t>IDEA</a:t>
            </a:r>
          </a:p>
        </p:txBody>
      </p:sp>
      <p:grpSp>
        <p:nvGrpSpPr>
          <p:cNvPr id="94" name="Group 93"/>
          <p:cNvGrpSpPr/>
          <p:nvPr/>
        </p:nvGrpSpPr>
        <p:grpSpPr>
          <a:xfrm>
            <a:off x="455000" y="491056"/>
            <a:ext cx="45720" cy="675713"/>
            <a:chOff x="455000" y="491056"/>
            <a:chExt cx="45720" cy="675713"/>
          </a:xfrm>
        </p:grpSpPr>
        <p:sp>
          <p:nvSpPr>
            <p:cNvPr id="95" name="Rectangle 94"/>
            <p:cNvSpPr/>
            <p:nvPr userDrawn="1"/>
          </p:nvSpPr>
          <p:spPr>
            <a:xfrm>
              <a:off x="455001" y="491056"/>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6" name="Rectangle 95"/>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98" name="Text Placeholder 3"/>
          <p:cNvSpPr>
            <a:spLocks noGrp="1"/>
          </p:cNvSpPr>
          <p:nvPr>
            <p:ph type="body" sz="quarter" idx="11"/>
          </p:nvPr>
        </p:nvSpPr>
        <p:spPr/>
        <p:txBody>
          <a:bodyPr/>
          <a:lstStyle/>
          <a:p>
            <a:r>
              <a:rPr lang="en-US" sz="1800" dirty="0"/>
              <a:t>Responsibilities of PD Chair</a:t>
            </a:r>
            <a:endParaRPr lang="en-US" sz="1800" dirty="0">
              <a:solidFill>
                <a:schemeClr val="bg1">
                  <a:lumMod val="50000"/>
                </a:schemeClr>
              </a:solidFill>
            </a:endParaRPr>
          </a:p>
        </p:txBody>
      </p:sp>
      <p:graphicFrame>
        <p:nvGraphicFramePr>
          <p:cNvPr id="2" name="Diagram 1">
            <a:extLst>
              <a:ext uri="{FF2B5EF4-FFF2-40B4-BE49-F238E27FC236}">
                <a16:creationId xmlns:a16="http://schemas.microsoft.com/office/drawing/2014/main" xmlns="" id="{97A76E9B-BB5F-48BC-95ED-8AC8F5BD0DEB}"/>
              </a:ext>
            </a:extLst>
          </p:cNvPr>
          <p:cNvGraphicFramePr/>
          <p:nvPr>
            <p:extLst>
              <p:ext uri="{D42A27DB-BD31-4B8C-83A1-F6EECF244321}">
                <p14:modId xmlns:p14="http://schemas.microsoft.com/office/powerpoint/2010/main" val="2885832369"/>
              </p:ext>
            </p:extLst>
          </p:nvPr>
        </p:nvGraphicFramePr>
        <p:xfrm>
          <a:off x="2320174" y="1585744"/>
          <a:ext cx="7965441" cy="4484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08164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err="1"/>
              <a:t>Working</a:t>
            </a:r>
            <a:r>
              <a:rPr lang="en-US" dirty="0" err="1">
                <a:solidFill>
                  <a:srgbClr val="FE8301"/>
                </a:solidFill>
                <a:latin typeface="Open Sans Light" charset="0"/>
              </a:rPr>
              <a:t>Together</a:t>
            </a:r>
            <a:endParaRPr lang="en-US" dirty="0">
              <a:solidFill>
                <a:srgbClr val="FE8301"/>
              </a:solidFill>
              <a:latin typeface="Open Sans Light" charset="0"/>
            </a:endParaRPr>
          </a:p>
        </p:txBody>
      </p:sp>
      <p:sp>
        <p:nvSpPr>
          <p:cNvPr id="63" name="Rectangle 62"/>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65" name="Straight Connector 64"/>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69" name="Rectangle 68"/>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0" name="Rectangle 69"/>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1" name="Rectangle 70"/>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3" name="TextBox 72"/>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cs typeface="Open Sans Light" charset="0"/>
              </a:rPr>
              <a:t>www.nahu.org</a:t>
            </a:r>
            <a:endParaRPr lang="en-US" sz="1200" dirty="0">
              <a:solidFill>
                <a:prstClr val="white">
                  <a:lumMod val="75000"/>
                </a:prstClr>
              </a:solidFill>
              <a:latin typeface="Open Sans Light" charset="0"/>
              <a:cs typeface="Open Sans Light" charset="0"/>
            </a:endParaRPr>
          </a:p>
        </p:txBody>
      </p:sp>
      <p:grpSp>
        <p:nvGrpSpPr>
          <p:cNvPr id="75" name="Group 74"/>
          <p:cNvGrpSpPr/>
          <p:nvPr/>
        </p:nvGrpSpPr>
        <p:grpSpPr>
          <a:xfrm>
            <a:off x="199492" y="6420539"/>
            <a:ext cx="245703" cy="245703"/>
            <a:chOff x="6838977" y="3422490"/>
            <a:chExt cx="1358153" cy="1358153"/>
          </a:xfrm>
        </p:grpSpPr>
        <p:sp>
          <p:nvSpPr>
            <p:cNvPr id="78" name="Teardrop 77"/>
            <p:cNvSpPr/>
            <p:nvPr/>
          </p:nvSpPr>
          <p:spPr>
            <a:xfrm>
              <a:off x="6838977" y="4242761"/>
              <a:ext cx="537882" cy="537882"/>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9" name="Teardrop 78"/>
            <p:cNvSpPr/>
            <p:nvPr/>
          </p:nvSpPr>
          <p:spPr>
            <a:xfrm rot="10800000">
              <a:off x="7376859" y="3422490"/>
              <a:ext cx="820271" cy="820271"/>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2" name="Teardrop 91"/>
            <p:cNvSpPr/>
            <p:nvPr/>
          </p:nvSpPr>
          <p:spPr>
            <a:xfrm rot="5400000">
              <a:off x="6980568" y="3848099"/>
              <a:ext cx="283295" cy="283295"/>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890A"/>
                </a:solidFill>
                <a:latin typeface="Open Sans Regular" charset="0"/>
              </a:endParaRPr>
            </a:p>
          </p:txBody>
        </p:sp>
      </p:grpSp>
      <p:sp>
        <p:nvSpPr>
          <p:cNvPr id="93" name="Rectangle 92"/>
          <p:cNvSpPr/>
          <p:nvPr/>
        </p:nvSpPr>
        <p:spPr>
          <a:xfrm>
            <a:off x="219615" y="6512630"/>
            <a:ext cx="516488" cy="261610"/>
          </a:xfrm>
          <a:prstGeom prst="rect">
            <a:avLst/>
          </a:prstGeom>
        </p:spPr>
        <p:txBody>
          <a:bodyPr wrap="none">
            <a:spAutoFit/>
          </a:bodyPr>
          <a:lstStyle/>
          <a:p>
            <a:r>
              <a:rPr lang="en-US" sz="1100" dirty="0">
                <a:solidFill>
                  <a:prstClr val="white">
                    <a:lumMod val="85000"/>
                  </a:prstClr>
                </a:solidFill>
                <a:latin typeface="Lato Heavy" panose="020F0902020204030203" pitchFamily="34" charset="0"/>
                <a:cs typeface="Lato Heavy" panose="020F0902020204030203" pitchFamily="34" charset="0"/>
              </a:rPr>
              <a:t>IDEA</a:t>
            </a:r>
          </a:p>
        </p:txBody>
      </p:sp>
      <p:grpSp>
        <p:nvGrpSpPr>
          <p:cNvPr id="94" name="Group 93"/>
          <p:cNvGrpSpPr/>
          <p:nvPr/>
        </p:nvGrpSpPr>
        <p:grpSpPr>
          <a:xfrm>
            <a:off x="455000" y="491056"/>
            <a:ext cx="45720" cy="675713"/>
            <a:chOff x="455000" y="491056"/>
            <a:chExt cx="45720" cy="675713"/>
          </a:xfrm>
        </p:grpSpPr>
        <p:sp>
          <p:nvSpPr>
            <p:cNvPr id="95" name="Rectangle 94"/>
            <p:cNvSpPr/>
            <p:nvPr userDrawn="1"/>
          </p:nvSpPr>
          <p:spPr>
            <a:xfrm>
              <a:off x="455001" y="491056"/>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6" name="Rectangle 95"/>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98" name="Text Placeholder 3"/>
          <p:cNvSpPr>
            <a:spLocks noGrp="1"/>
          </p:cNvSpPr>
          <p:nvPr>
            <p:ph type="body" sz="quarter" idx="11"/>
          </p:nvPr>
        </p:nvSpPr>
        <p:spPr/>
        <p:txBody>
          <a:bodyPr/>
          <a:lstStyle/>
          <a:p>
            <a:r>
              <a:rPr lang="en-US" sz="1800" dirty="0"/>
              <a:t>Responsibilities of PD Chair</a:t>
            </a:r>
            <a:endParaRPr lang="en-US" sz="1800" dirty="0">
              <a:solidFill>
                <a:schemeClr val="bg1">
                  <a:lumMod val="50000"/>
                </a:schemeClr>
              </a:solidFill>
            </a:endParaRPr>
          </a:p>
        </p:txBody>
      </p:sp>
      <p:graphicFrame>
        <p:nvGraphicFramePr>
          <p:cNvPr id="2" name="Diagram 1">
            <a:extLst>
              <a:ext uri="{FF2B5EF4-FFF2-40B4-BE49-F238E27FC236}">
                <a16:creationId xmlns:a16="http://schemas.microsoft.com/office/drawing/2014/main" xmlns="" id="{97A76E9B-BB5F-48BC-95ED-8AC8F5BD0DEB}"/>
              </a:ext>
            </a:extLst>
          </p:cNvPr>
          <p:cNvGraphicFramePr/>
          <p:nvPr>
            <p:extLst>
              <p:ext uri="{D42A27DB-BD31-4B8C-83A1-F6EECF244321}">
                <p14:modId xmlns:p14="http://schemas.microsoft.com/office/powerpoint/2010/main" val="3464515579"/>
              </p:ext>
            </p:extLst>
          </p:nvPr>
        </p:nvGraphicFramePr>
        <p:xfrm>
          <a:off x="2427317" y="1319997"/>
          <a:ext cx="8660277" cy="4849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17928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err="1"/>
              <a:t>Working</a:t>
            </a:r>
            <a:r>
              <a:rPr lang="en-US" dirty="0" err="1">
                <a:solidFill>
                  <a:srgbClr val="FE8301"/>
                </a:solidFill>
                <a:latin typeface="Open Sans Light" charset="0"/>
              </a:rPr>
              <a:t>Together</a:t>
            </a:r>
            <a:endParaRPr lang="en-US" dirty="0">
              <a:solidFill>
                <a:srgbClr val="FE8301"/>
              </a:solidFill>
              <a:latin typeface="Open Sans Light" charset="0"/>
            </a:endParaRPr>
          </a:p>
        </p:txBody>
      </p:sp>
      <p:sp>
        <p:nvSpPr>
          <p:cNvPr id="63" name="Rectangle 62"/>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65" name="Straight Connector 64"/>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69" name="Rectangle 68"/>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0" name="Rectangle 69"/>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1" name="Rectangle 70"/>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3" name="TextBox 72"/>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cs typeface="Open Sans Light" charset="0"/>
              </a:rPr>
              <a:t>www.nahu.org</a:t>
            </a:r>
            <a:endParaRPr lang="en-US" sz="1200" dirty="0">
              <a:solidFill>
                <a:prstClr val="white">
                  <a:lumMod val="75000"/>
                </a:prstClr>
              </a:solidFill>
              <a:latin typeface="Open Sans Light" charset="0"/>
              <a:cs typeface="Open Sans Light" charset="0"/>
            </a:endParaRPr>
          </a:p>
        </p:txBody>
      </p:sp>
      <p:grpSp>
        <p:nvGrpSpPr>
          <p:cNvPr id="75" name="Group 74"/>
          <p:cNvGrpSpPr/>
          <p:nvPr/>
        </p:nvGrpSpPr>
        <p:grpSpPr>
          <a:xfrm>
            <a:off x="199492" y="6420539"/>
            <a:ext cx="245703" cy="245703"/>
            <a:chOff x="6838977" y="3422490"/>
            <a:chExt cx="1358153" cy="1358153"/>
          </a:xfrm>
        </p:grpSpPr>
        <p:sp>
          <p:nvSpPr>
            <p:cNvPr id="78" name="Teardrop 77"/>
            <p:cNvSpPr/>
            <p:nvPr/>
          </p:nvSpPr>
          <p:spPr>
            <a:xfrm>
              <a:off x="6838977" y="4242761"/>
              <a:ext cx="537882" cy="537882"/>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9" name="Teardrop 78"/>
            <p:cNvSpPr/>
            <p:nvPr/>
          </p:nvSpPr>
          <p:spPr>
            <a:xfrm rot="10800000">
              <a:off x="7376859" y="3422490"/>
              <a:ext cx="820271" cy="820271"/>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2" name="Teardrop 91"/>
            <p:cNvSpPr/>
            <p:nvPr/>
          </p:nvSpPr>
          <p:spPr>
            <a:xfrm rot="5400000">
              <a:off x="6980568" y="3848099"/>
              <a:ext cx="283295" cy="283295"/>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890A"/>
                </a:solidFill>
                <a:latin typeface="Open Sans Regular" charset="0"/>
              </a:endParaRPr>
            </a:p>
          </p:txBody>
        </p:sp>
      </p:grpSp>
      <p:sp>
        <p:nvSpPr>
          <p:cNvPr id="93" name="Rectangle 92"/>
          <p:cNvSpPr/>
          <p:nvPr/>
        </p:nvSpPr>
        <p:spPr>
          <a:xfrm>
            <a:off x="219615" y="6512630"/>
            <a:ext cx="516488" cy="261610"/>
          </a:xfrm>
          <a:prstGeom prst="rect">
            <a:avLst/>
          </a:prstGeom>
        </p:spPr>
        <p:txBody>
          <a:bodyPr wrap="none">
            <a:spAutoFit/>
          </a:bodyPr>
          <a:lstStyle/>
          <a:p>
            <a:r>
              <a:rPr lang="en-US" sz="1100" dirty="0">
                <a:solidFill>
                  <a:prstClr val="white">
                    <a:lumMod val="85000"/>
                  </a:prstClr>
                </a:solidFill>
                <a:latin typeface="Lato Heavy" panose="020F0902020204030203" pitchFamily="34" charset="0"/>
                <a:cs typeface="Lato Heavy" panose="020F0902020204030203" pitchFamily="34" charset="0"/>
              </a:rPr>
              <a:t>IDEA</a:t>
            </a:r>
          </a:p>
        </p:txBody>
      </p:sp>
      <p:grpSp>
        <p:nvGrpSpPr>
          <p:cNvPr id="94" name="Group 93"/>
          <p:cNvGrpSpPr/>
          <p:nvPr/>
        </p:nvGrpSpPr>
        <p:grpSpPr>
          <a:xfrm>
            <a:off x="455000" y="491056"/>
            <a:ext cx="45720" cy="675713"/>
            <a:chOff x="455000" y="491056"/>
            <a:chExt cx="45720" cy="675713"/>
          </a:xfrm>
        </p:grpSpPr>
        <p:sp>
          <p:nvSpPr>
            <p:cNvPr id="95" name="Rectangle 94"/>
            <p:cNvSpPr/>
            <p:nvPr userDrawn="1"/>
          </p:nvSpPr>
          <p:spPr>
            <a:xfrm>
              <a:off x="455001" y="491056"/>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6" name="Rectangle 95"/>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98" name="Text Placeholder 3"/>
          <p:cNvSpPr>
            <a:spLocks noGrp="1"/>
          </p:cNvSpPr>
          <p:nvPr>
            <p:ph type="body" sz="quarter" idx="11"/>
          </p:nvPr>
        </p:nvSpPr>
        <p:spPr/>
        <p:txBody>
          <a:bodyPr/>
          <a:lstStyle/>
          <a:p>
            <a:r>
              <a:rPr lang="en-US" sz="1800" dirty="0"/>
              <a:t>Responsibilities of PD Chair</a:t>
            </a:r>
            <a:endParaRPr lang="en-US" sz="1800" dirty="0">
              <a:solidFill>
                <a:schemeClr val="bg1">
                  <a:lumMod val="50000"/>
                </a:schemeClr>
              </a:solidFill>
            </a:endParaRPr>
          </a:p>
        </p:txBody>
      </p:sp>
      <p:graphicFrame>
        <p:nvGraphicFramePr>
          <p:cNvPr id="2" name="Diagram 1">
            <a:extLst>
              <a:ext uri="{FF2B5EF4-FFF2-40B4-BE49-F238E27FC236}">
                <a16:creationId xmlns:a16="http://schemas.microsoft.com/office/drawing/2014/main" xmlns="" id="{97A76E9B-BB5F-48BC-95ED-8AC8F5BD0DEB}"/>
              </a:ext>
            </a:extLst>
          </p:cNvPr>
          <p:cNvGraphicFramePr/>
          <p:nvPr>
            <p:extLst>
              <p:ext uri="{D42A27DB-BD31-4B8C-83A1-F6EECF244321}">
                <p14:modId xmlns:p14="http://schemas.microsoft.com/office/powerpoint/2010/main" val="4062014586"/>
              </p:ext>
            </p:extLst>
          </p:nvPr>
        </p:nvGraphicFramePr>
        <p:xfrm>
          <a:off x="2320174" y="1585744"/>
          <a:ext cx="7965441" cy="4484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90382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endCxn id="53" idx="7"/>
          </p:cNvCxnSpPr>
          <p:nvPr/>
        </p:nvCxnSpPr>
        <p:spPr>
          <a:xfrm flipH="1">
            <a:off x="6145975" y="-2499"/>
            <a:ext cx="824" cy="470395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79191" y="1302746"/>
            <a:ext cx="658905" cy="0"/>
          </a:xfrm>
          <a:prstGeom prst="line">
            <a:avLst/>
          </a:prstGeom>
          <a:ln w="38100"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ardrop 10"/>
          <p:cNvSpPr/>
          <p:nvPr/>
        </p:nvSpPr>
        <p:spPr>
          <a:xfrm rot="2700000">
            <a:off x="4317086" y="901663"/>
            <a:ext cx="802166" cy="802166"/>
          </a:xfrm>
          <a:prstGeom prst="teardrop">
            <a:avLst/>
          </a:prstGeom>
          <a:noFill/>
          <a:ln w="57150">
            <a:solidFill>
              <a:srgbClr val="3DB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2" name="Oval 11"/>
          <p:cNvSpPr/>
          <p:nvPr/>
        </p:nvSpPr>
        <p:spPr>
          <a:xfrm>
            <a:off x="6070597" y="1227368"/>
            <a:ext cx="150756" cy="150756"/>
          </a:xfrm>
          <a:prstGeom prst="ellipse">
            <a:avLst/>
          </a:prstGeom>
          <a:solidFill>
            <a:srgbClr val="3DBF9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cxnSp>
        <p:nvCxnSpPr>
          <p:cNvPr id="34" name="Straight Connector 33"/>
          <p:cNvCxnSpPr/>
          <p:nvPr/>
        </p:nvCxnSpPr>
        <p:spPr>
          <a:xfrm>
            <a:off x="6278352" y="2683369"/>
            <a:ext cx="658905" cy="0"/>
          </a:xfrm>
          <a:prstGeom prst="line">
            <a:avLst/>
          </a:prstGeom>
          <a:ln w="38100"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Teardrop 34"/>
          <p:cNvSpPr/>
          <p:nvPr/>
        </p:nvSpPr>
        <p:spPr>
          <a:xfrm rot="13500000">
            <a:off x="7160389" y="2282286"/>
            <a:ext cx="802166" cy="802166"/>
          </a:xfrm>
          <a:prstGeom prst="teardrop">
            <a:avLst/>
          </a:prstGeom>
          <a:noFill/>
          <a:ln w="57150">
            <a:solidFill>
              <a:srgbClr val="D43E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36" name="Oval 35"/>
          <p:cNvSpPr/>
          <p:nvPr/>
        </p:nvSpPr>
        <p:spPr>
          <a:xfrm>
            <a:off x="6070598" y="2607991"/>
            <a:ext cx="150756" cy="150756"/>
          </a:xfrm>
          <a:prstGeom prst="ellipse">
            <a:avLst/>
          </a:prstGeom>
          <a:solidFill>
            <a:srgbClr val="D43E0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cxnSp>
        <p:nvCxnSpPr>
          <p:cNvPr id="49" name="Straight Connector 48"/>
          <p:cNvCxnSpPr/>
          <p:nvPr/>
        </p:nvCxnSpPr>
        <p:spPr>
          <a:xfrm>
            <a:off x="5379191" y="3907104"/>
            <a:ext cx="658905" cy="0"/>
          </a:xfrm>
          <a:prstGeom prst="line">
            <a:avLst/>
          </a:prstGeom>
          <a:ln w="38100"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0" name="Teardrop 49"/>
          <p:cNvSpPr/>
          <p:nvPr/>
        </p:nvSpPr>
        <p:spPr>
          <a:xfrm rot="2700000">
            <a:off x="4317086" y="3506021"/>
            <a:ext cx="802166" cy="802166"/>
          </a:xfrm>
          <a:prstGeom prst="teardrop">
            <a:avLst/>
          </a:prstGeom>
          <a:noFill/>
          <a:ln w="57150">
            <a:solidFill>
              <a:srgbClr val="A1B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51" name="Oval 50"/>
          <p:cNvSpPr/>
          <p:nvPr/>
        </p:nvSpPr>
        <p:spPr>
          <a:xfrm>
            <a:off x="6070597" y="3831726"/>
            <a:ext cx="150756" cy="150756"/>
          </a:xfrm>
          <a:prstGeom prst="ellipse">
            <a:avLst/>
          </a:prstGeom>
          <a:solidFill>
            <a:srgbClr val="A1BB2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53" name="Teardrop 52"/>
          <p:cNvSpPr/>
          <p:nvPr/>
        </p:nvSpPr>
        <p:spPr>
          <a:xfrm rot="18900000">
            <a:off x="5744892" y="4867585"/>
            <a:ext cx="802166" cy="802166"/>
          </a:xfrm>
          <a:prstGeom prst="teardrop">
            <a:avLst/>
          </a:prstGeom>
          <a:noFill/>
          <a:ln w="57150">
            <a:solidFill>
              <a:srgbClr val="00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9" name="TextBox 18"/>
          <p:cNvSpPr txBox="1"/>
          <p:nvPr/>
        </p:nvSpPr>
        <p:spPr>
          <a:xfrm>
            <a:off x="4381992" y="1090963"/>
            <a:ext cx="672353" cy="461665"/>
          </a:xfrm>
          <a:prstGeom prst="rect">
            <a:avLst/>
          </a:prstGeom>
          <a:noFill/>
        </p:spPr>
        <p:txBody>
          <a:bodyPr wrap="square" rtlCol="0">
            <a:spAutoFit/>
          </a:bodyPr>
          <a:lstStyle/>
          <a:p>
            <a:pPr algn="ctr" defTabSz="914294"/>
            <a:r>
              <a:rPr lang="en-US" sz="2400" dirty="0">
                <a:solidFill>
                  <a:srgbClr val="3DBF9C"/>
                </a:solidFill>
                <a:latin typeface="FontAwesome" pitchFamily="2" charset="0"/>
              </a:rPr>
              <a:t></a:t>
            </a:r>
            <a:endParaRPr lang="ru-RU" sz="2400" dirty="0">
              <a:solidFill>
                <a:srgbClr val="3DBF9C"/>
              </a:solidFill>
              <a:latin typeface="Open Sans Regular" charset="0"/>
            </a:endParaRPr>
          </a:p>
        </p:txBody>
      </p:sp>
      <p:sp>
        <p:nvSpPr>
          <p:cNvPr id="55" name="TextBox 54"/>
          <p:cNvSpPr txBox="1"/>
          <p:nvPr/>
        </p:nvSpPr>
        <p:spPr>
          <a:xfrm>
            <a:off x="7225294" y="2458886"/>
            <a:ext cx="672353" cy="461665"/>
          </a:xfrm>
          <a:prstGeom prst="rect">
            <a:avLst/>
          </a:prstGeom>
          <a:noFill/>
        </p:spPr>
        <p:txBody>
          <a:bodyPr wrap="square" rtlCol="0">
            <a:spAutoFit/>
          </a:bodyPr>
          <a:lstStyle/>
          <a:p>
            <a:pPr algn="ctr" defTabSz="914294"/>
            <a:r>
              <a:rPr lang="en-US" sz="2400" dirty="0">
                <a:solidFill>
                  <a:srgbClr val="D43E01"/>
                </a:solidFill>
                <a:latin typeface="FontAwesome" pitchFamily="2" charset="0"/>
              </a:rPr>
              <a:t></a:t>
            </a:r>
            <a:endParaRPr lang="ru-RU" sz="2400" dirty="0">
              <a:solidFill>
                <a:srgbClr val="D43E01"/>
              </a:solidFill>
              <a:latin typeface="Open Sans Regular" charset="0"/>
            </a:endParaRPr>
          </a:p>
        </p:txBody>
      </p:sp>
      <p:sp>
        <p:nvSpPr>
          <p:cNvPr id="56" name="TextBox 55"/>
          <p:cNvSpPr txBox="1"/>
          <p:nvPr/>
        </p:nvSpPr>
        <p:spPr>
          <a:xfrm>
            <a:off x="4383995" y="3661454"/>
            <a:ext cx="672353" cy="523220"/>
          </a:xfrm>
          <a:prstGeom prst="rect">
            <a:avLst/>
          </a:prstGeom>
          <a:noFill/>
        </p:spPr>
        <p:txBody>
          <a:bodyPr wrap="square" rtlCol="0">
            <a:spAutoFit/>
          </a:bodyPr>
          <a:lstStyle/>
          <a:p>
            <a:pPr algn="ctr" defTabSz="914294"/>
            <a:r>
              <a:rPr lang="en-US" sz="2800" dirty="0">
                <a:solidFill>
                  <a:srgbClr val="A1BB22"/>
                </a:solidFill>
                <a:latin typeface="FontAwesome" pitchFamily="2" charset="0"/>
              </a:rPr>
              <a:t>?</a:t>
            </a:r>
            <a:endParaRPr lang="ru-RU" sz="2800" dirty="0">
              <a:solidFill>
                <a:srgbClr val="A1BB22"/>
              </a:solidFill>
              <a:latin typeface="Open Sans Regular" charset="0"/>
            </a:endParaRPr>
          </a:p>
        </p:txBody>
      </p:sp>
      <p:sp>
        <p:nvSpPr>
          <p:cNvPr id="57" name="TextBox 56"/>
          <p:cNvSpPr txBox="1"/>
          <p:nvPr/>
        </p:nvSpPr>
        <p:spPr>
          <a:xfrm>
            <a:off x="5809797" y="5037835"/>
            <a:ext cx="672353" cy="461665"/>
          </a:xfrm>
          <a:prstGeom prst="rect">
            <a:avLst/>
          </a:prstGeom>
          <a:noFill/>
        </p:spPr>
        <p:txBody>
          <a:bodyPr wrap="square" rtlCol="0">
            <a:spAutoFit/>
          </a:bodyPr>
          <a:lstStyle/>
          <a:p>
            <a:pPr algn="ctr" defTabSz="914294"/>
            <a:r>
              <a:rPr lang="en-US" sz="2400" dirty="0">
                <a:solidFill>
                  <a:srgbClr val="0087B1"/>
                </a:solidFill>
                <a:latin typeface="FontAwesome" pitchFamily="2" charset="0"/>
              </a:rPr>
              <a:t></a:t>
            </a:r>
            <a:endParaRPr lang="ru-RU" sz="2400" dirty="0">
              <a:solidFill>
                <a:srgbClr val="0087B1"/>
              </a:solidFill>
              <a:latin typeface="Open Sans Regular" charset="0"/>
            </a:endParaRPr>
          </a:p>
        </p:txBody>
      </p:sp>
      <p:sp>
        <p:nvSpPr>
          <p:cNvPr id="20" name="TextBox 19"/>
          <p:cNvSpPr txBox="1"/>
          <p:nvPr/>
        </p:nvSpPr>
        <p:spPr>
          <a:xfrm>
            <a:off x="6352887" y="735528"/>
            <a:ext cx="496115" cy="1015663"/>
          </a:xfrm>
          <a:prstGeom prst="rect">
            <a:avLst/>
          </a:prstGeom>
          <a:noFill/>
        </p:spPr>
        <p:txBody>
          <a:bodyPr wrap="square" rtlCol="0">
            <a:spAutoFit/>
          </a:bodyPr>
          <a:lstStyle/>
          <a:p>
            <a:r>
              <a:rPr lang="en-US" sz="6000" dirty="0">
                <a:solidFill>
                  <a:schemeClr val="bg1">
                    <a:lumMod val="85000"/>
                  </a:schemeClr>
                </a:solidFill>
                <a:latin typeface="Open Sans Light" charset="0"/>
                <a:cs typeface="Open Sans Light" charset="0"/>
              </a:rPr>
              <a:t>5</a:t>
            </a:r>
          </a:p>
        </p:txBody>
      </p:sp>
      <p:sp>
        <p:nvSpPr>
          <p:cNvPr id="58" name="TextBox 57"/>
          <p:cNvSpPr txBox="1"/>
          <p:nvPr/>
        </p:nvSpPr>
        <p:spPr>
          <a:xfrm>
            <a:off x="5388898" y="2097094"/>
            <a:ext cx="496115" cy="1015663"/>
          </a:xfrm>
          <a:prstGeom prst="rect">
            <a:avLst/>
          </a:prstGeom>
          <a:noFill/>
        </p:spPr>
        <p:txBody>
          <a:bodyPr wrap="square" rtlCol="0">
            <a:spAutoFit/>
          </a:bodyPr>
          <a:lstStyle/>
          <a:p>
            <a:r>
              <a:rPr lang="en-US" sz="6000" dirty="0">
                <a:solidFill>
                  <a:schemeClr val="bg1">
                    <a:lumMod val="85000"/>
                  </a:schemeClr>
                </a:solidFill>
                <a:latin typeface="Open Sans Light" charset="0"/>
                <a:cs typeface="Open Sans Light" charset="0"/>
              </a:rPr>
              <a:t>6</a:t>
            </a:r>
          </a:p>
        </p:txBody>
      </p:sp>
      <p:sp>
        <p:nvSpPr>
          <p:cNvPr id="59" name="TextBox 58"/>
          <p:cNvSpPr txBox="1"/>
          <p:nvPr/>
        </p:nvSpPr>
        <p:spPr>
          <a:xfrm>
            <a:off x="6348108" y="3377458"/>
            <a:ext cx="496115" cy="1015663"/>
          </a:xfrm>
          <a:prstGeom prst="rect">
            <a:avLst/>
          </a:prstGeom>
          <a:noFill/>
        </p:spPr>
        <p:txBody>
          <a:bodyPr wrap="square" rtlCol="0">
            <a:spAutoFit/>
          </a:bodyPr>
          <a:lstStyle/>
          <a:p>
            <a:r>
              <a:rPr lang="en-US" sz="6000" dirty="0">
                <a:solidFill>
                  <a:schemeClr val="bg1">
                    <a:lumMod val="85000"/>
                  </a:schemeClr>
                </a:solidFill>
                <a:latin typeface="Open Sans Light" charset="0"/>
                <a:cs typeface="Open Sans Light" charset="0"/>
              </a:rPr>
              <a:t>7</a:t>
            </a:r>
          </a:p>
        </p:txBody>
      </p:sp>
      <p:sp>
        <p:nvSpPr>
          <p:cNvPr id="61" name="TextBox 60"/>
          <p:cNvSpPr txBox="1"/>
          <p:nvPr/>
        </p:nvSpPr>
        <p:spPr>
          <a:xfrm>
            <a:off x="6907849" y="907073"/>
            <a:ext cx="3848100" cy="954107"/>
          </a:xfrm>
          <a:prstGeom prst="rect">
            <a:avLst/>
          </a:prstGeom>
          <a:noFill/>
        </p:spPr>
        <p:txBody>
          <a:bodyPr wrap="square" rtlCol="0">
            <a:spAutoFit/>
          </a:bodyPr>
          <a:lstStyle/>
          <a:p>
            <a:r>
              <a:rPr lang="en-US" sz="2800" dirty="0">
                <a:solidFill>
                  <a:schemeClr val="tx1">
                    <a:lumMod val="85000"/>
                    <a:lumOff val="15000"/>
                  </a:schemeClr>
                </a:solidFill>
                <a:latin typeface="Open Sans Regular" charset="0"/>
                <a:cs typeface="Open Sans Regular" charset="0"/>
              </a:rPr>
              <a:t>NAHU </a:t>
            </a:r>
            <a:r>
              <a:rPr lang="en-US" sz="2800" dirty="0">
                <a:latin typeface="Open Sans Regular" charset="0"/>
                <a:cs typeface="Open Sans Regular" charset="0"/>
              </a:rPr>
              <a:t>Exclusive Benefits</a:t>
            </a:r>
          </a:p>
        </p:txBody>
      </p:sp>
      <p:sp>
        <p:nvSpPr>
          <p:cNvPr id="63" name="TextBox 62"/>
          <p:cNvSpPr txBox="1"/>
          <p:nvPr/>
        </p:nvSpPr>
        <p:spPr>
          <a:xfrm>
            <a:off x="1568063" y="2258899"/>
            <a:ext cx="3848100" cy="523220"/>
          </a:xfrm>
          <a:prstGeom prst="rect">
            <a:avLst/>
          </a:prstGeom>
          <a:noFill/>
        </p:spPr>
        <p:txBody>
          <a:bodyPr wrap="square" rtlCol="0">
            <a:spAutoFit/>
          </a:bodyPr>
          <a:lstStyle/>
          <a:p>
            <a:pPr algn="r"/>
            <a:r>
              <a:rPr lang="en-US" sz="2800" dirty="0">
                <a:solidFill>
                  <a:schemeClr val="tx1">
                    <a:lumMod val="85000"/>
                    <a:lumOff val="15000"/>
                  </a:schemeClr>
                </a:solidFill>
                <a:latin typeface="Open Sans Regular" charset="0"/>
                <a:cs typeface="Open Sans Regular" charset="0"/>
              </a:rPr>
              <a:t>Working Together</a:t>
            </a:r>
          </a:p>
        </p:txBody>
      </p:sp>
      <p:sp>
        <p:nvSpPr>
          <p:cNvPr id="65" name="TextBox 64"/>
          <p:cNvSpPr txBox="1"/>
          <p:nvPr/>
        </p:nvSpPr>
        <p:spPr>
          <a:xfrm>
            <a:off x="6929558" y="3510104"/>
            <a:ext cx="3848100" cy="523220"/>
          </a:xfrm>
          <a:prstGeom prst="rect">
            <a:avLst/>
          </a:prstGeom>
          <a:noFill/>
        </p:spPr>
        <p:txBody>
          <a:bodyPr wrap="square" rtlCol="0">
            <a:spAutoFit/>
          </a:bodyPr>
          <a:lstStyle/>
          <a:p>
            <a:r>
              <a:rPr lang="en-US" sz="2800" dirty="0">
                <a:solidFill>
                  <a:schemeClr val="tx1">
                    <a:lumMod val="85000"/>
                    <a:lumOff val="15000"/>
                  </a:schemeClr>
                </a:solidFill>
                <a:latin typeface="Open Sans Regular" charset="0"/>
                <a:cs typeface="Open Sans Regular" charset="0"/>
              </a:rPr>
              <a:t>Questions</a:t>
            </a:r>
          </a:p>
        </p:txBody>
      </p:sp>
      <p:sp>
        <p:nvSpPr>
          <p:cNvPr id="67" name="TextBox 66"/>
          <p:cNvSpPr txBox="1"/>
          <p:nvPr/>
        </p:nvSpPr>
        <p:spPr>
          <a:xfrm>
            <a:off x="4221923" y="5681231"/>
            <a:ext cx="3848100" cy="523220"/>
          </a:xfrm>
          <a:prstGeom prst="rect">
            <a:avLst/>
          </a:prstGeom>
          <a:noFill/>
        </p:spPr>
        <p:txBody>
          <a:bodyPr wrap="square" rtlCol="0">
            <a:spAutoFit/>
          </a:bodyPr>
          <a:lstStyle/>
          <a:p>
            <a:pPr algn="ctr"/>
            <a:r>
              <a:rPr lang="en-US" sz="2800" dirty="0">
                <a:solidFill>
                  <a:schemeClr val="tx1">
                    <a:lumMod val="85000"/>
                    <a:lumOff val="15000"/>
                  </a:schemeClr>
                </a:solidFill>
                <a:latin typeface="Open Sans Regular" charset="0"/>
                <a:cs typeface="Open Sans Regular" charset="0"/>
              </a:rPr>
              <a:t>End of presentation</a:t>
            </a:r>
          </a:p>
        </p:txBody>
      </p:sp>
      <p:sp>
        <p:nvSpPr>
          <p:cNvPr id="68" name="TextBox 67"/>
          <p:cNvSpPr txBox="1"/>
          <p:nvPr/>
        </p:nvSpPr>
        <p:spPr>
          <a:xfrm>
            <a:off x="4221923" y="6131725"/>
            <a:ext cx="3848100" cy="307777"/>
          </a:xfrm>
          <a:prstGeom prst="rect">
            <a:avLst/>
          </a:prstGeom>
          <a:noFill/>
        </p:spPr>
        <p:txBody>
          <a:bodyPr wrap="square" rtlCol="0">
            <a:spAutoFit/>
          </a:bodyPr>
          <a:lstStyle/>
          <a:p>
            <a:pPr algn="ctr"/>
            <a:r>
              <a:rPr lang="en-US" sz="1400" dirty="0">
                <a:solidFill>
                  <a:schemeClr val="bg1">
                    <a:lumMod val="65000"/>
                  </a:schemeClr>
                </a:solidFill>
                <a:latin typeface="Open Sans Light" charset="0"/>
                <a:cs typeface="Open Sans Light" charset="0"/>
              </a:rPr>
              <a:t>Thank you for your attention</a:t>
            </a:r>
          </a:p>
        </p:txBody>
      </p:sp>
    </p:spTree>
    <p:extLst>
      <p:ext uri="{BB962C8B-B14F-4D97-AF65-F5344CB8AC3E}">
        <p14:creationId xmlns:p14="http://schemas.microsoft.com/office/powerpoint/2010/main" val="2810411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err="1"/>
              <a:t>Working</a:t>
            </a:r>
            <a:r>
              <a:rPr lang="en-US" dirty="0" err="1">
                <a:solidFill>
                  <a:srgbClr val="FE8301"/>
                </a:solidFill>
                <a:latin typeface="Open Sans Light" charset="0"/>
              </a:rPr>
              <a:t>Together</a:t>
            </a:r>
            <a:endParaRPr lang="en-US" dirty="0">
              <a:solidFill>
                <a:srgbClr val="FE8301"/>
              </a:solidFill>
              <a:latin typeface="Open Sans Light" charset="0"/>
            </a:endParaRPr>
          </a:p>
        </p:txBody>
      </p:sp>
      <p:sp>
        <p:nvSpPr>
          <p:cNvPr id="63" name="Rectangle 62"/>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65" name="Straight Connector 64"/>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69" name="Rectangle 68"/>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0" name="Rectangle 69"/>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1" name="Rectangle 70"/>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3" name="TextBox 72"/>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cs typeface="Open Sans Light" charset="0"/>
              </a:rPr>
              <a:t>www.nahu.org</a:t>
            </a:r>
            <a:endParaRPr lang="en-US" sz="1200" dirty="0">
              <a:solidFill>
                <a:prstClr val="white">
                  <a:lumMod val="75000"/>
                </a:prstClr>
              </a:solidFill>
              <a:latin typeface="Open Sans Light" charset="0"/>
              <a:cs typeface="Open Sans Light" charset="0"/>
            </a:endParaRPr>
          </a:p>
        </p:txBody>
      </p:sp>
      <p:grpSp>
        <p:nvGrpSpPr>
          <p:cNvPr id="75" name="Group 74"/>
          <p:cNvGrpSpPr/>
          <p:nvPr/>
        </p:nvGrpSpPr>
        <p:grpSpPr>
          <a:xfrm>
            <a:off x="199492" y="6420539"/>
            <a:ext cx="245703" cy="245703"/>
            <a:chOff x="6838977" y="3422490"/>
            <a:chExt cx="1358153" cy="1358153"/>
          </a:xfrm>
        </p:grpSpPr>
        <p:sp>
          <p:nvSpPr>
            <p:cNvPr id="78" name="Teardrop 77"/>
            <p:cNvSpPr/>
            <p:nvPr/>
          </p:nvSpPr>
          <p:spPr>
            <a:xfrm>
              <a:off x="6838977" y="4242761"/>
              <a:ext cx="537882" cy="537882"/>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9" name="Teardrop 78"/>
            <p:cNvSpPr/>
            <p:nvPr/>
          </p:nvSpPr>
          <p:spPr>
            <a:xfrm rot="10800000">
              <a:off x="7376859" y="3422490"/>
              <a:ext cx="820271" cy="820271"/>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2" name="Teardrop 91"/>
            <p:cNvSpPr/>
            <p:nvPr/>
          </p:nvSpPr>
          <p:spPr>
            <a:xfrm rot="5400000">
              <a:off x="6980568" y="3848099"/>
              <a:ext cx="283295" cy="283295"/>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890A"/>
                </a:solidFill>
                <a:latin typeface="Open Sans Regular" charset="0"/>
              </a:endParaRPr>
            </a:p>
          </p:txBody>
        </p:sp>
      </p:grpSp>
      <p:sp>
        <p:nvSpPr>
          <p:cNvPr id="93" name="Rectangle 92"/>
          <p:cNvSpPr/>
          <p:nvPr/>
        </p:nvSpPr>
        <p:spPr>
          <a:xfrm>
            <a:off x="219615" y="6512630"/>
            <a:ext cx="516488" cy="261610"/>
          </a:xfrm>
          <a:prstGeom prst="rect">
            <a:avLst/>
          </a:prstGeom>
        </p:spPr>
        <p:txBody>
          <a:bodyPr wrap="none">
            <a:spAutoFit/>
          </a:bodyPr>
          <a:lstStyle/>
          <a:p>
            <a:r>
              <a:rPr lang="en-US" sz="1100" dirty="0">
                <a:solidFill>
                  <a:prstClr val="white">
                    <a:lumMod val="85000"/>
                  </a:prstClr>
                </a:solidFill>
                <a:latin typeface="Lato Heavy" panose="020F0902020204030203" pitchFamily="34" charset="0"/>
                <a:cs typeface="Lato Heavy" panose="020F0902020204030203" pitchFamily="34" charset="0"/>
              </a:rPr>
              <a:t>IDEA</a:t>
            </a:r>
          </a:p>
        </p:txBody>
      </p:sp>
      <p:grpSp>
        <p:nvGrpSpPr>
          <p:cNvPr id="94" name="Group 93"/>
          <p:cNvGrpSpPr/>
          <p:nvPr/>
        </p:nvGrpSpPr>
        <p:grpSpPr>
          <a:xfrm>
            <a:off x="455000" y="491056"/>
            <a:ext cx="45720" cy="675713"/>
            <a:chOff x="455000" y="491056"/>
            <a:chExt cx="45720" cy="675713"/>
          </a:xfrm>
        </p:grpSpPr>
        <p:sp>
          <p:nvSpPr>
            <p:cNvPr id="95" name="Rectangle 94"/>
            <p:cNvSpPr/>
            <p:nvPr userDrawn="1"/>
          </p:nvSpPr>
          <p:spPr>
            <a:xfrm>
              <a:off x="455001" y="491056"/>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6" name="Rectangle 95"/>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98" name="Text Placeholder 3"/>
          <p:cNvSpPr>
            <a:spLocks noGrp="1"/>
          </p:cNvSpPr>
          <p:nvPr>
            <p:ph type="body" sz="quarter" idx="11"/>
          </p:nvPr>
        </p:nvSpPr>
        <p:spPr/>
        <p:txBody>
          <a:bodyPr/>
          <a:lstStyle/>
          <a:p>
            <a:r>
              <a:rPr lang="en-US" sz="1800" dirty="0"/>
              <a:t>Responsibilities of PD Chair</a:t>
            </a:r>
            <a:endParaRPr lang="en-US" sz="1800" dirty="0">
              <a:solidFill>
                <a:schemeClr val="bg1">
                  <a:lumMod val="50000"/>
                </a:schemeClr>
              </a:solidFill>
            </a:endParaRPr>
          </a:p>
        </p:txBody>
      </p:sp>
      <p:graphicFrame>
        <p:nvGraphicFramePr>
          <p:cNvPr id="2" name="Diagram 1">
            <a:extLst>
              <a:ext uri="{FF2B5EF4-FFF2-40B4-BE49-F238E27FC236}">
                <a16:creationId xmlns:a16="http://schemas.microsoft.com/office/drawing/2014/main" xmlns="" id="{97A76E9B-BB5F-48BC-95ED-8AC8F5BD0DEB}"/>
              </a:ext>
            </a:extLst>
          </p:cNvPr>
          <p:cNvGraphicFramePr/>
          <p:nvPr>
            <p:extLst>
              <p:ext uri="{D42A27DB-BD31-4B8C-83A1-F6EECF244321}">
                <p14:modId xmlns:p14="http://schemas.microsoft.com/office/powerpoint/2010/main" val="512508955"/>
              </p:ext>
            </p:extLst>
          </p:nvPr>
        </p:nvGraphicFramePr>
        <p:xfrm>
          <a:off x="2320174" y="1585744"/>
          <a:ext cx="7965441" cy="4484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10002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err="1"/>
              <a:t>Working</a:t>
            </a:r>
            <a:r>
              <a:rPr lang="en-US" dirty="0" err="1">
                <a:solidFill>
                  <a:srgbClr val="FE8301"/>
                </a:solidFill>
                <a:latin typeface="Open Sans Light" charset="0"/>
              </a:rPr>
              <a:t>Together</a:t>
            </a:r>
            <a:endParaRPr lang="en-US" dirty="0">
              <a:solidFill>
                <a:srgbClr val="FE8301"/>
              </a:solidFill>
              <a:latin typeface="Open Sans Light" charset="0"/>
            </a:endParaRPr>
          </a:p>
        </p:txBody>
      </p:sp>
      <p:sp>
        <p:nvSpPr>
          <p:cNvPr id="63" name="Rectangle 62"/>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65" name="Straight Connector 64"/>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69" name="Rectangle 68"/>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0" name="Rectangle 69"/>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1" name="Rectangle 70"/>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3" name="TextBox 72"/>
          <p:cNvSpPr txBox="1"/>
          <p:nvPr/>
        </p:nvSpPr>
        <p:spPr>
          <a:xfrm>
            <a:off x="8043585" y="6512928"/>
            <a:ext cx="3952290" cy="276999"/>
          </a:xfrm>
          <a:prstGeom prst="rect">
            <a:avLst/>
          </a:prstGeom>
          <a:noFill/>
        </p:spPr>
        <p:txBody>
          <a:bodyPr wrap="square" rtlCol="0">
            <a:spAutoFit/>
          </a:bodyPr>
          <a:lstStyle/>
          <a:p>
            <a:pPr algn="r"/>
            <a:r>
              <a:rPr lang="en-US" sz="1200" dirty="0" err="1">
                <a:solidFill>
                  <a:prstClr val="white">
                    <a:lumMod val="75000"/>
                  </a:prstClr>
                </a:solidFill>
                <a:latin typeface="Open Sans Light" charset="0"/>
                <a:cs typeface="Open Sans Light" charset="0"/>
              </a:rPr>
              <a:t>www.nahu.org</a:t>
            </a:r>
            <a:endParaRPr lang="en-US" sz="1200" dirty="0">
              <a:solidFill>
                <a:prstClr val="white">
                  <a:lumMod val="75000"/>
                </a:prstClr>
              </a:solidFill>
              <a:latin typeface="Open Sans Light" charset="0"/>
              <a:cs typeface="Open Sans Light" charset="0"/>
            </a:endParaRPr>
          </a:p>
        </p:txBody>
      </p:sp>
      <p:grpSp>
        <p:nvGrpSpPr>
          <p:cNvPr id="75" name="Group 74"/>
          <p:cNvGrpSpPr/>
          <p:nvPr/>
        </p:nvGrpSpPr>
        <p:grpSpPr>
          <a:xfrm>
            <a:off x="199492" y="6420539"/>
            <a:ext cx="245703" cy="245703"/>
            <a:chOff x="6838977" y="3422490"/>
            <a:chExt cx="1358153" cy="1358153"/>
          </a:xfrm>
        </p:grpSpPr>
        <p:sp>
          <p:nvSpPr>
            <p:cNvPr id="78" name="Teardrop 77"/>
            <p:cNvSpPr/>
            <p:nvPr/>
          </p:nvSpPr>
          <p:spPr>
            <a:xfrm>
              <a:off x="6838977" y="4242761"/>
              <a:ext cx="537882" cy="537882"/>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9" name="Teardrop 78"/>
            <p:cNvSpPr/>
            <p:nvPr/>
          </p:nvSpPr>
          <p:spPr>
            <a:xfrm rot="10800000">
              <a:off x="7376859" y="3422490"/>
              <a:ext cx="820271" cy="820271"/>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2" name="Teardrop 91"/>
            <p:cNvSpPr/>
            <p:nvPr/>
          </p:nvSpPr>
          <p:spPr>
            <a:xfrm rot="5400000">
              <a:off x="6980568" y="3848099"/>
              <a:ext cx="283295" cy="283295"/>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890A"/>
                </a:solidFill>
                <a:latin typeface="Open Sans Regular" charset="0"/>
              </a:endParaRPr>
            </a:p>
          </p:txBody>
        </p:sp>
      </p:grpSp>
      <p:sp>
        <p:nvSpPr>
          <p:cNvPr id="93" name="Rectangle 92"/>
          <p:cNvSpPr/>
          <p:nvPr/>
        </p:nvSpPr>
        <p:spPr>
          <a:xfrm>
            <a:off x="219615" y="6512630"/>
            <a:ext cx="516488" cy="261610"/>
          </a:xfrm>
          <a:prstGeom prst="rect">
            <a:avLst/>
          </a:prstGeom>
        </p:spPr>
        <p:txBody>
          <a:bodyPr wrap="none">
            <a:spAutoFit/>
          </a:bodyPr>
          <a:lstStyle/>
          <a:p>
            <a:r>
              <a:rPr lang="en-US" sz="1100" dirty="0">
                <a:solidFill>
                  <a:prstClr val="white">
                    <a:lumMod val="85000"/>
                  </a:prstClr>
                </a:solidFill>
                <a:latin typeface="Lato Heavy" panose="020F0902020204030203" pitchFamily="34" charset="0"/>
                <a:cs typeface="Lato Heavy" panose="020F0902020204030203" pitchFamily="34" charset="0"/>
              </a:rPr>
              <a:t>IDEA</a:t>
            </a:r>
          </a:p>
        </p:txBody>
      </p:sp>
      <p:grpSp>
        <p:nvGrpSpPr>
          <p:cNvPr id="94" name="Group 93"/>
          <p:cNvGrpSpPr/>
          <p:nvPr/>
        </p:nvGrpSpPr>
        <p:grpSpPr>
          <a:xfrm>
            <a:off x="455000" y="491056"/>
            <a:ext cx="45720" cy="675713"/>
            <a:chOff x="455000" y="491056"/>
            <a:chExt cx="45720" cy="675713"/>
          </a:xfrm>
        </p:grpSpPr>
        <p:sp>
          <p:nvSpPr>
            <p:cNvPr id="95" name="Rectangle 94"/>
            <p:cNvSpPr/>
            <p:nvPr userDrawn="1"/>
          </p:nvSpPr>
          <p:spPr>
            <a:xfrm>
              <a:off x="455001" y="491056"/>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96" name="Rectangle 95"/>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
        <p:nvSpPr>
          <p:cNvPr id="98" name="Text Placeholder 3"/>
          <p:cNvSpPr>
            <a:spLocks noGrp="1"/>
          </p:cNvSpPr>
          <p:nvPr>
            <p:ph type="body" sz="quarter" idx="11"/>
          </p:nvPr>
        </p:nvSpPr>
        <p:spPr/>
        <p:txBody>
          <a:bodyPr/>
          <a:lstStyle/>
          <a:p>
            <a:r>
              <a:rPr lang="en-US" sz="1800" dirty="0">
                <a:solidFill>
                  <a:schemeClr val="bg1">
                    <a:lumMod val="50000"/>
                  </a:schemeClr>
                </a:solidFill>
              </a:rPr>
              <a:t>Gaining Recognition</a:t>
            </a:r>
          </a:p>
        </p:txBody>
      </p:sp>
      <p:sp>
        <p:nvSpPr>
          <p:cNvPr id="20" name="Text Placeholder 3">
            <a:extLst>
              <a:ext uri="{FF2B5EF4-FFF2-40B4-BE49-F238E27FC236}">
                <a16:creationId xmlns:a16="http://schemas.microsoft.com/office/drawing/2014/main" xmlns="" id="{993701CA-07F2-4EBF-BCD5-5E168DF1C686}"/>
              </a:ext>
            </a:extLst>
          </p:cNvPr>
          <p:cNvSpPr txBox="1">
            <a:spLocks/>
          </p:cNvSpPr>
          <p:nvPr/>
        </p:nvSpPr>
        <p:spPr>
          <a:xfrm>
            <a:off x="477859" y="1106713"/>
            <a:ext cx="10984556" cy="305229"/>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dirty="0">
                <a:solidFill>
                  <a:schemeClr val="bg1">
                    <a:lumMod val="50000"/>
                  </a:schemeClr>
                </a:solidFill>
                <a:latin typeface="Open Sans Light" charset="0"/>
                <a:ea typeface="Open Sans Light" charset="0"/>
                <a:cs typeface="Open Sans Light" charset="0"/>
              </a:rPr>
              <a:t>Robert W. Osler Award</a:t>
            </a:r>
          </a:p>
        </p:txBody>
      </p:sp>
      <p:sp>
        <p:nvSpPr>
          <p:cNvPr id="21" name="Content Placeholder 2">
            <a:extLst>
              <a:ext uri="{FF2B5EF4-FFF2-40B4-BE49-F238E27FC236}">
                <a16:creationId xmlns:a16="http://schemas.microsoft.com/office/drawing/2014/main" xmlns="" id="{BCC8DDA1-0643-4584-BE49-C38F397264E1}"/>
              </a:ext>
            </a:extLst>
          </p:cNvPr>
          <p:cNvSpPr>
            <a:spLocks noGrp="1"/>
          </p:cNvSpPr>
          <p:nvPr>
            <p:ph idx="1"/>
          </p:nvPr>
        </p:nvSpPr>
        <p:spPr>
          <a:xfrm>
            <a:off x="575618" y="2030441"/>
            <a:ext cx="10972800" cy="4525963"/>
          </a:xfrm>
        </p:spPr>
        <p:txBody>
          <a:bodyPr/>
          <a:lstStyle/>
          <a:p>
            <a:r>
              <a:rPr lang="en-US" dirty="0">
                <a:latin typeface="Open Sans Light" charset="0"/>
                <a:ea typeface="Open Sans Light" charset="0"/>
                <a:cs typeface="Open Sans Light" charset="0"/>
              </a:rPr>
              <a:t>Local and state award given those that </a:t>
            </a:r>
            <a:r>
              <a:rPr lang="en-US" dirty="0">
                <a:solidFill>
                  <a:schemeClr val="accent6"/>
                </a:solidFill>
                <a:ea typeface="Open Sans Regular" charset="0"/>
                <a:cs typeface="Open Sans Regular" charset="0"/>
              </a:rPr>
              <a:t>demonstrate exceptional leadership </a:t>
            </a:r>
            <a:r>
              <a:rPr lang="en-US" dirty="0">
                <a:latin typeface="Open Sans Light" charset="0"/>
                <a:ea typeface="Open Sans Light" charset="0"/>
                <a:cs typeface="Open Sans Light" charset="0"/>
              </a:rPr>
              <a:t>by providing </a:t>
            </a:r>
            <a:r>
              <a:rPr lang="en-US" dirty="0">
                <a:solidFill>
                  <a:schemeClr val="accent6"/>
                </a:solidFill>
                <a:ea typeface="Open Sans Regular" charset="0"/>
                <a:cs typeface="Open Sans Regular" charset="0"/>
              </a:rPr>
              <a:t>outstanding professional development </a:t>
            </a:r>
            <a:r>
              <a:rPr lang="en-US" dirty="0">
                <a:latin typeface="Open Sans Light" charset="0"/>
                <a:ea typeface="Open Sans Light" charset="0"/>
                <a:cs typeface="Open Sans Light" charset="0"/>
              </a:rPr>
              <a:t>programs on health insurance and related topics to members, associates and the general public.</a:t>
            </a:r>
          </a:p>
          <a:p>
            <a:pPr lvl="1"/>
            <a:r>
              <a:rPr lang="en-US" dirty="0">
                <a:latin typeface="Open Sans Light" charset="0"/>
                <a:ea typeface="Open Sans Light" charset="0"/>
                <a:cs typeface="Open Sans Light" charset="0"/>
              </a:rPr>
              <a:t>Criteria can be found under Awards Guidebook: </a:t>
            </a:r>
            <a:r>
              <a:rPr lang="en-US" dirty="0">
                <a:latin typeface="Open Sans Light" charset="0"/>
                <a:ea typeface="Open Sans Light" charset="0"/>
                <a:cs typeface="Open Sans Light" charset="0"/>
                <a:hlinkClick r:id="rId3"/>
              </a:rPr>
              <a:t>www.nahu.org/members/awards/2016_Awards_Guidebook.pdf</a:t>
            </a:r>
            <a:r>
              <a:rPr lang="en-US" dirty="0">
                <a:latin typeface="Open Sans Light" charset="0"/>
                <a:ea typeface="Open Sans Light" charset="0"/>
                <a:cs typeface="Open Sans Light" charset="0"/>
              </a:rPr>
              <a:t> </a:t>
            </a:r>
          </a:p>
        </p:txBody>
      </p:sp>
      <p:grpSp>
        <p:nvGrpSpPr>
          <p:cNvPr id="8" name="Group 7">
            <a:extLst>
              <a:ext uri="{FF2B5EF4-FFF2-40B4-BE49-F238E27FC236}">
                <a16:creationId xmlns:a16="http://schemas.microsoft.com/office/drawing/2014/main" xmlns="" id="{2ADDA404-2C1B-4957-862B-8C3F6693690E}"/>
              </a:ext>
            </a:extLst>
          </p:cNvPr>
          <p:cNvGrpSpPr/>
          <p:nvPr/>
        </p:nvGrpSpPr>
        <p:grpSpPr>
          <a:xfrm>
            <a:off x="9622322" y="4142551"/>
            <a:ext cx="1991307" cy="2106822"/>
            <a:chOff x="5450564" y="4452173"/>
            <a:chExt cx="2459405" cy="2459405"/>
          </a:xfrm>
        </p:grpSpPr>
        <p:pic>
          <p:nvPicPr>
            <p:cNvPr id="4" name="Graphic 3" descr="Trophy">
              <a:extLst>
                <a:ext uri="{FF2B5EF4-FFF2-40B4-BE49-F238E27FC236}">
                  <a16:creationId xmlns:a16="http://schemas.microsoft.com/office/drawing/2014/main" xmlns="" id="{08AE76A1-9C4E-4271-8786-3E88E8D5F2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765428">
              <a:off x="6270696" y="5269583"/>
              <a:ext cx="809837" cy="809837"/>
            </a:xfrm>
            <a:prstGeom prst="rect">
              <a:avLst/>
            </a:prstGeom>
          </p:spPr>
        </p:pic>
        <p:pic>
          <p:nvPicPr>
            <p:cNvPr id="7" name="Graphic 6" descr="Wreath">
              <a:extLst>
                <a:ext uri="{FF2B5EF4-FFF2-40B4-BE49-F238E27FC236}">
                  <a16:creationId xmlns:a16="http://schemas.microsoft.com/office/drawing/2014/main" xmlns="" id="{A55CE692-736C-4A9D-8D64-4C13C91B4C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849076">
              <a:off x="5450564" y="4452173"/>
              <a:ext cx="2459405" cy="2459405"/>
            </a:xfrm>
            <a:prstGeom prst="rect">
              <a:avLst/>
            </a:prstGeom>
          </p:spPr>
        </p:pic>
      </p:grpSp>
    </p:spTree>
    <p:extLst>
      <p:ext uri="{BB962C8B-B14F-4D97-AF65-F5344CB8AC3E}">
        <p14:creationId xmlns:p14="http://schemas.microsoft.com/office/powerpoint/2010/main" val="28533468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val="1061385666"/>
              </p:ext>
            </p:extLst>
          </p:nvPr>
        </p:nvGraphicFramePr>
        <p:xfrm>
          <a:off x="-38101" y="0"/>
          <a:ext cx="13250781" cy="695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p:cNvSpPr/>
          <p:nvPr/>
        </p:nvSpPr>
        <p:spPr>
          <a:xfrm>
            <a:off x="-75294" y="-12700"/>
            <a:ext cx="12325350" cy="70104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 name="Rectangle 2"/>
          <p:cNvSpPr/>
          <p:nvPr/>
        </p:nvSpPr>
        <p:spPr>
          <a:xfrm>
            <a:off x="-75294" y="1933575"/>
            <a:ext cx="7275622" cy="3143250"/>
          </a:xfrm>
          <a:prstGeom prst="rect">
            <a:avLst/>
          </a:prstGeom>
          <a:solidFill>
            <a:srgbClr val="A1BB2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7" name="TextBox 6"/>
          <p:cNvSpPr txBox="1"/>
          <p:nvPr/>
        </p:nvSpPr>
        <p:spPr>
          <a:xfrm>
            <a:off x="2535576" y="2389143"/>
            <a:ext cx="2362200" cy="1446550"/>
          </a:xfrm>
          <a:prstGeom prst="rect">
            <a:avLst/>
          </a:prstGeom>
          <a:noFill/>
        </p:spPr>
        <p:txBody>
          <a:bodyPr wrap="square" rtlCol="0">
            <a:spAutoFit/>
          </a:bodyPr>
          <a:lstStyle/>
          <a:p>
            <a:pPr algn="ctr" defTabSz="914294"/>
            <a:r>
              <a:rPr lang="en-US" sz="8800" b="1" dirty="0">
                <a:solidFill>
                  <a:prstClr val="white"/>
                </a:solidFill>
                <a:latin typeface="FontAwesome" pitchFamily="2" charset="0"/>
              </a:rPr>
              <a:t>?</a:t>
            </a:r>
            <a:endParaRPr lang="ru-RU" sz="8800" dirty="0">
              <a:solidFill>
                <a:prstClr val="white"/>
              </a:solidFill>
              <a:latin typeface="Open Sans Regular" charset="0"/>
            </a:endParaRPr>
          </a:p>
        </p:txBody>
      </p:sp>
      <p:sp>
        <p:nvSpPr>
          <p:cNvPr id="8" name="TextBox 7"/>
          <p:cNvSpPr txBox="1"/>
          <p:nvPr/>
        </p:nvSpPr>
        <p:spPr>
          <a:xfrm>
            <a:off x="0" y="3543300"/>
            <a:ext cx="7162530" cy="769441"/>
          </a:xfrm>
          <a:prstGeom prst="rect">
            <a:avLst/>
          </a:prstGeom>
          <a:noFill/>
        </p:spPr>
        <p:txBody>
          <a:bodyPr wrap="square" rtlCol="0">
            <a:spAutoFit/>
          </a:bodyPr>
          <a:lstStyle/>
          <a:p>
            <a:pPr algn="ctr"/>
            <a:r>
              <a:rPr lang="en-US" sz="4400" dirty="0">
                <a:solidFill>
                  <a:prstClr val="white"/>
                </a:solidFill>
                <a:latin typeface="Open Sans Light" charset="0"/>
                <a:cs typeface="Open Sans Light" charset="0"/>
              </a:rPr>
              <a:t>Questions</a:t>
            </a:r>
          </a:p>
        </p:txBody>
      </p:sp>
      <p:sp>
        <p:nvSpPr>
          <p:cNvPr id="24" name="Rectangle 23"/>
          <p:cNvSpPr/>
          <p:nvPr/>
        </p:nvSpPr>
        <p:spPr>
          <a:xfrm>
            <a:off x="7220587" y="1933575"/>
            <a:ext cx="230606" cy="3143250"/>
          </a:xfrm>
          <a:prstGeom prst="rect">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pic>
        <p:nvPicPr>
          <p:cNvPr id="4" name="Picture 3"/>
          <p:cNvPicPr>
            <a:picLocks noChangeAspect="1"/>
          </p:cNvPicPr>
          <p:nvPr/>
        </p:nvPicPr>
        <p:blipFill rotWithShape="1">
          <a:blip r:embed="rId8"/>
          <a:srcRect b="6185"/>
          <a:stretch/>
        </p:blipFill>
        <p:spPr>
          <a:xfrm>
            <a:off x="7220587" y="1931224"/>
            <a:ext cx="5029469" cy="3145602"/>
          </a:xfrm>
          <a:prstGeom prst="rect">
            <a:avLst/>
          </a:prstGeom>
        </p:spPr>
      </p:pic>
    </p:spTree>
    <p:extLst>
      <p:ext uri="{BB962C8B-B14F-4D97-AF65-F5344CB8AC3E}">
        <p14:creationId xmlns:p14="http://schemas.microsoft.com/office/powerpoint/2010/main" val="39212261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About </a:t>
            </a:r>
            <a:r>
              <a:rPr lang="en-US" dirty="0">
                <a:solidFill>
                  <a:srgbClr val="0087B1"/>
                </a:solidFill>
                <a:latin typeface="Open Sans Light" charset="0"/>
              </a:rPr>
              <a:t>Us</a:t>
            </a:r>
          </a:p>
        </p:txBody>
      </p:sp>
      <p:sp>
        <p:nvSpPr>
          <p:cNvPr id="3" name="Text Placeholder 2"/>
          <p:cNvSpPr>
            <a:spLocks noGrp="1"/>
          </p:cNvSpPr>
          <p:nvPr>
            <p:ph type="body" sz="quarter" idx="11"/>
          </p:nvPr>
        </p:nvSpPr>
        <p:spPr/>
        <p:txBody>
          <a:bodyPr/>
          <a:lstStyle/>
          <a:p>
            <a:r>
              <a:rPr lang="en-US" sz="1800" dirty="0"/>
              <a:t>Professional Development</a:t>
            </a:r>
          </a:p>
        </p:txBody>
      </p:sp>
      <p:graphicFrame>
        <p:nvGraphicFramePr>
          <p:cNvPr id="4" name="Diagram 3"/>
          <p:cNvGraphicFramePr/>
          <p:nvPr>
            <p:extLst>
              <p:ext uri="{D42A27DB-BD31-4B8C-83A1-F6EECF244321}">
                <p14:modId xmlns:p14="http://schemas.microsoft.com/office/powerpoint/2010/main" val="2312002158"/>
              </p:ext>
            </p:extLst>
          </p:nvPr>
        </p:nvGraphicFramePr>
        <p:xfrm>
          <a:off x="0" y="1815177"/>
          <a:ext cx="12192000" cy="2651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0" y="1803714"/>
            <a:ext cx="12192000" cy="2655839"/>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grpSp>
        <p:nvGrpSpPr>
          <p:cNvPr id="9" name="Group 8"/>
          <p:cNvGrpSpPr/>
          <p:nvPr/>
        </p:nvGrpSpPr>
        <p:grpSpPr>
          <a:xfrm>
            <a:off x="5189767" y="2233748"/>
            <a:ext cx="1812465" cy="1812465"/>
            <a:chOff x="5518177" y="2450032"/>
            <a:chExt cx="1358153" cy="1358153"/>
          </a:xfrm>
        </p:grpSpPr>
        <p:sp>
          <p:nvSpPr>
            <p:cNvPr id="6" name="Teardrop 5"/>
            <p:cNvSpPr/>
            <p:nvPr/>
          </p:nvSpPr>
          <p:spPr>
            <a:xfrm>
              <a:off x="5518177" y="3270303"/>
              <a:ext cx="537882" cy="537882"/>
            </a:xfrm>
            <a:prstGeom prst="teardrop">
              <a:avLst/>
            </a:prstGeom>
            <a:noFill/>
            <a:ln w="762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7" name="Teardrop 6"/>
            <p:cNvSpPr/>
            <p:nvPr/>
          </p:nvSpPr>
          <p:spPr>
            <a:xfrm rot="10800000">
              <a:off x="6056059" y="2450032"/>
              <a:ext cx="820271" cy="820271"/>
            </a:xfrm>
            <a:prstGeom prst="teardrop">
              <a:avLst/>
            </a:prstGeom>
            <a:noFill/>
            <a:ln w="762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8" name="Teardrop 7"/>
            <p:cNvSpPr/>
            <p:nvPr/>
          </p:nvSpPr>
          <p:spPr>
            <a:xfrm rot="5400000">
              <a:off x="5659768" y="2875641"/>
              <a:ext cx="283295" cy="283295"/>
            </a:xfrm>
            <a:prstGeom prst="teardrop">
              <a:avLst/>
            </a:prstGeom>
            <a:noFill/>
            <a:ln w="381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890A"/>
                </a:solidFill>
                <a:latin typeface="Open Sans Regular" charset="0"/>
              </a:endParaRPr>
            </a:p>
          </p:txBody>
        </p:sp>
      </p:grpSp>
      <p:sp>
        <p:nvSpPr>
          <p:cNvPr id="11" name="TextBox 10"/>
          <p:cNvSpPr txBox="1"/>
          <p:nvPr/>
        </p:nvSpPr>
        <p:spPr>
          <a:xfrm>
            <a:off x="531940" y="4824521"/>
            <a:ext cx="11133191" cy="1323439"/>
          </a:xfrm>
          <a:prstGeom prst="rect">
            <a:avLst/>
          </a:prstGeom>
          <a:noFill/>
        </p:spPr>
        <p:txBody>
          <a:bodyPr wrap="square" rtlCol="0">
            <a:spAutoFit/>
          </a:bodyPr>
          <a:lstStyle/>
          <a:p>
            <a:pPr algn="just"/>
            <a:r>
              <a:rPr lang="en-US" sz="2000" dirty="0">
                <a:solidFill>
                  <a:schemeClr val="tx1">
                    <a:lumMod val="75000"/>
                    <a:lumOff val="25000"/>
                  </a:schemeClr>
                </a:solidFill>
                <a:latin typeface="Open Sans Regular" charset="0"/>
              </a:rPr>
              <a:t>PDC is moving from its regional communications focus to an active working committee, following the examples of NAHU’s Legislative and Membership Council. Each committee member will be involved in hands on work to further services and raise the level of programs and resources for NAHU members and our chapters nationwide</a:t>
            </a:r>
          </a:p>
        </p:txBody>
      </p:sp>
      <p:sp>
        <p:nvSpPr>
          <p:cNvPr id="10" name="TextBox 9"/>
          <p:cNvSpPr txBox="1"/>
          <p:nvPr/>
        </p:nvSpPr>
        <p:spPr>
          <a:xfrm>
            <a:off x="0" y="2440670"/>
            <a:ext cx="12191999" cy="1384995"/>
          </a:xfrm>
          <a:prstGeom prst="rect">
            <a:avLst/>
          </a:prstGeom>
          <a:noFill/>
        </p:spPr>
        <p:txBody>
          <a:bodyPr wrap="square" rtlCol="0">
            <a:spAutoFit/>
          </a:bodyPr>
          <a:lstStyle/>
          <a:p>
            <a:pPr algn="ctr"/>
            <a:r>
              <a:rPr lang="en-US" sz="2800" dirty="0">
                <a:solidFill>
                  <a:schemeClr val="bg1"/>
                </a:solidFill>
                <a:latin typeface="Open Sans Light" charset="0"/>
              </a:rPr>
              <a:t>“Preparing our members for the new challenges and market realities </a:t>
            </a:r>
            <a:br>
              <a:rPr lang="en-US" sz="2800" dirty="0">
                <a:solidFill>
                  <a:schemeClr val="bg1"/>
                </a:solidFill>
                <a:latin typeface="Open Sans Light" charset="0"/>
              </a:rPr>
            </a:br>
            <a:r>
              <a:rPr lang="en-US" sz="2800" dirty="0">
                <a:solidFill>
                  <a:schemeClr val="bg1"/>
                </a:solidFill>
                <a:latin typeface="Open Sans Light" charset="0"/>
              </a:rPr>
              <a:t>required a change from education to Professional Development</a:t>
            </a:r>
            <a:r>
              <a:rPr lang="is-IS" sz="2800" dirty="0">
                <a:solidFill>
                  <a:schemeClr val="bg1"/>
                </a:solidFill>
                <a:latin typeface="Open Sans Light" charset="0"/>
              </a:rPr>
              <a:t>… </a:t>
            </a:r>
            <a:r>
              <a:rPr lang="is-IS" sz="2800" b="1" dirty="0">
                <a:solidFill>
                  <a:schemeClr val="bg1"/>
                </a:solidFill>
                <a:latin typeface="Open Sans" charset="0"/>
                <a:ea typeface="Open Sans" charset="0"/>
                <a:cs typeface="Open Sans" charset="0"/>
              </a:rPr>
              <a:t>Strengthening Professionals </a:t>
            </a:r>
            <a:r>
              <a:rPr lang="is-IS" sz="2800" dirty="0">
                <a:solidFill>
                  <a:schemeClr val="bg1"/>
                </a:solidFill>
                <a:latin typeface="Open Sans Light" charset="0"/>
              </a:rPr>
              <a:t>is </a:t>
            </a:r>
            <a:r>
              <a:rPr lang="en-US" sz="2800" dirty="0">
                <a:solidFill>
                  <a:schemeClr val="bg1"/>
                </a:solidFill>
                <a:latin typeface="Open Sans Light" charset="0"/>
              </a:rPr>
              <a:t>work we’ll never stop doing.”</a:t>
            </a:r>
            <a:endParaRPr lang="is-IS" sz="2800" dirty="0">
              <a:solidFill>
                <a:schemeClr val="bg1"/>
              </a:solidFill>
              <a:latin typeface="Open Sans Light" charset="0"/>
            </a:endParaRPr>
          </a:p>
        </p:txBody>
      </p:sp>
      <p:grpSp>
        <p:nvGrpSpPr>
          <p:cNvPr id="12" name="Group 11"/>
          <p:cNvGrpSpPr/>
          <p:nvPr/>
        </p:nvGrpSpPr>
        <p:grpSpPr>
          <a:xfrm>
            <a:off x="2155371" y="1729361"/>
            <a:ext cx="7868558" cy="176748"/>
            <a:chOff x="2155371" y="1910842"/>
            <a:chExt cx="7868558" cy="176748"/>
          </a:xfrm>
        </p:grpSpPr>
        <p:sp>
          <p:nvSpPr>
            <p:cNvPr id="13" name="Rectangle 12"/>
            <p:cNvSpPr/>
            <p:nvPr/>
          </p:nvSpPr>
          <p:spPr>
            <a:xfrm>
              <a:off x="4782457" y="1910842"/>
              <a:ext cx="2627086" cy="176748"/>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4" name="Rectangle 13"/>
            <p:cNvSpPr/>
            <p:nvPr/>
          </p:nvSpPr>
          <p:spPr>
            <a:xfrm>
              <a:off x="2155371" y="1910842"/>
              <a:ext cx="2627086" cy="176748"/>
            </a:xfrm>
            <a:prstGeom prst="rect">
              <a:avLst/>
            </a:prstGeom>
            <a:solidFill>
              <a:srgbClr val="008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5" name="Rectangle 14"/>
            <p:cNvSpPr/>
            <p:nvPr/>
          </p:nvSpPr>
          <p:spPr>
            <a:xfrm>
              <a:off x="7396843" y="1910842"/>
              <a:ext cx="2627086" cy="176748"/>
            </a:xfrm>
            <a:prstGeom prst="rect">
              <a:avLst/>
            </a:prstGeom>
            <a:solidFill>
              <a:srgbClr val="A1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grpSp>
      <p:grpSp>
        <p:nvGrpSpPr>
          <p:cNvPr id="16" name="Group 15"/>
          <p:cNvGrpSpPr/>
          <p:nvPr/>
        </p:nvGrpSpPr>
        <p:grpSpPr>
          <a:xfrm>
            <a:off x="2155371" y="4394272"/>
            <a:ext cx="7868558" cy="178510"/>
            <a:chOff x="2155371" y="4699578"/>
            <a:chExt cx="7868558" cy="178510"/>
          </a:xfrm>
        </p:grpSpPr>
        <p:sp>
          <p:nvSpPr>
            <p:cNvPr id="17" name="Rectangle 16"/>
            <p:cNvSpPr/>
            <p:nvPr/>
          </p:nvSpPr>
          <p:spPr>
            <a:xfrm>
              <a:off x="4782457" y="4701340"/>
              <a:ext cx="2627086" cy="176748"/>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8" name="Rectangle 17"/>
            <p:cNvSpPr/>
            <p:nvPr/>
          </p:nvSpPr>
          <p:spPr>
            <a:xfrm>
              <a:off x="2155371" y="4701340"/>
              <a:ext cx="2627086" cy="176748"/>
            </a:xfrm>
            <a:prstGeom prst="rect">
              <a:avLst/>
            </a:prstGeom>
            <a:solidFill>
              <a:srgbClr val="01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19" name="Rectangle 18"/>
            <p:cNvSpPr/>
            <p:nvPr/>
          </p:nvSpPr>
          <p:spPr>
            <a:xfrm>
              <a:off x="7396843" y="4699578"/>
              <a:ext cx="2627086" cy="176748"/>
            </a:xfrm>
            <a:prstGeom prst="rect">
              <a:avLst/>
            </a:prstGeom>
            <a:solidFill>
              <a:srgbClr val="3DB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grpSp>
      <p:sp>
        <p:nvSpPr>
          <p:cNvPr id="26" name="Rectangle 25"/>
          <p:cNvSpPr/>
          <p:nvPr/>
        </p:nvSpPr>
        <p:spPr>
          <a:xfrm>
            <a:off x="11025186" y="6444625"/>
            <a:ext cx="219075" cy="45719"/>
          </a:xfrm>
          <a:prstGeom prst="rect">
            <a:avLst/>
          </a:prstGeom>
          <a:solidFill>
            <a:srgbClr val="FF8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cxnSp>
        <p:nvCxnSpPr>
          <p:cNvPr id="27" name="Straight Connector 26"/>
          <p:cNvCxnSpPr/>
          <p:nvPr/>
        </p:nvCxnSpPr>
        <p:spPr>
          <a:xfrm flipH="1">
            <a:off x="9657158" y="6467209"/>
            <a:ext cx="1147763" cy="266"/>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1243071" y="6444625"/>
            <a:ext cx="219075"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29" name="Rectangle 28"/>
          <p:cNvSpPr/>
          <p:nvPr/>
        </p:nvSpPr>
        <p:spPr>
          <a:xfrm>
            <a:off x="11460956" y="6444624"/>
            <a:ext cx="219075" cy="45719"/>
          </a:xfrm>
          <a:prstGeom prst="rect">
            <a:avLst/>
          </a:prstGeom>
          <a:solidFill>
            <a:srgbClr val="01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0" name="Rectangle 29"/>
          <p:cNvSpPr/>
          <p:nvPr/>
        </p:nvSpPr>
        <p:spPr>
          <a:xfrm>
            <a:off x="11678841" y="6444349"/>
            <a:ext cx="219075" cy="45719"/>
          </a:xfrm>
          <a:prstGeom prst="rect">
            <a:avLst/>
          </a:prstGeom>
          <a:solidFill>
            <a:srgbClr val="D73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1" name="Rectangle 30"/>
          <p:cNvSpPr/>
          <p:nvPr/>
        </p:nvSpPr>
        <p:spPr>
          <a:xfrm>
            <a:off x="10805516" y="6444349"/>
            <a:ext cx="219075" cy="45719"/>
          </a:xfrm>
          <a:prstGeom prst="rect">
            <a:avLst/>
          </a:prstGeom>
          <a:solidFill>
            <a:srgbClr val="A1B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2" name="TextBox 31"/>
          <p:cNvSpPr txBox="1"/>
          <p:nvPr/>
        </p:nvSpPr>
        <p:spPr>
          <a:xfrm>
            <a:off x="8043585" y="6512928"/>
            <a:ext cx="3952290" cy="276999"/>
          </a:xfrm>
          <a:prstGeom prst="rect">
            <a:avLst/>
          </a:prstGeom>
          <a:noFill/>
        </p:spPr>
        <p:txBody>
          <a:bodyPr wrap="square" rtlCol="0">
            <a:spAutoFit/>
          </a:bodyPr>
          <a:lstStyle/>
          <a:p>
            <a:pPr algn="r"/>
            <a:r>
              <a:rPr lang="en-US" sz="1200" dirty="0">
                <a:solidFill>
                  <a:prstClr val="white">
                    <a:lumMod val="75000"/>
                  </a:prstClr>
                </a:solidFill>
                <a:latin typeface="Open Sans Light" charset="0"/>
                <a:cs typeface="Open Sans Light" charset="0"/>
              </a:rPr>
              <a:t>www.nahu.org</a:t>
            </a:r>
          </a:p>
        </p:txBody>
      </p:sp>
      <p:grpSp>
        <p:nvGrpSpPr>
          <p:cNvPr id="33" name="Group 32"/>
          <p:cNvGrpSpPr/>
          <p:nvPr/>
        </p:nvGrpSpPr>
        <p:grpSpPr>
          <a:xfrm>
            <a:off x="199492" y="6420539"/>
            <a:ext cx="245703" cy="245703"/>
            <a:chOff x="6838977" y="3422490"/>
            <a:chExt cx="1358153" cy="1358153"/>
          </a:xfrm>
        </p:grpSpPr>
        <p:sp>
          <p:nvSpPr>
            <p:cNvPr id="34" name="Teardrop 33"/>
            <p:cNvSpPr/>
            <p:nvPr/>
          </p:nvSpPr>
          <p:spPr>
            <a:xfrm>
              <a:off x="6838977" y="4242761"/>
              <a:ext cx="537882" cy="537882"/>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5" name="Teardrop 34"/>
            <p:cNvSpPr/>
            <p:nvPr/>
          </p:nvSpPr>
          <p:spPr>
            <a:xfrm rot="10800000">
              <a:off x="7376859" y="3422490"/>
              <a:ext cx="820271" cy="820271"/>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36" name="Teardrop 35"/>
            <p:cNvSpPr/>
            <p:nvPr/>
          </p:nvSpPr>
          <p:spPr>
            <a:xfrm rot="5400000">
              <a:off x="6980568" y="3848099"/>
              <a:ext cx="283295" cy="283295"/>
            </a:xfrm>
            <a:prstGeom prst="teardrop">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890A"/>
                </a:solidFill>
                <a:latin typeface="Open Sans Regular" charset="0"/>
              </a:endParaRPr>
            </a:p>
          </p:txBody>
        </p:sp>
      </p:grpSp>
      <p:sp>
        <p:nvSpPr>
          <p:cNvPr id="37" name="Rectangle 36"/>
          <p:cNvSpPr/>
          <p:nvPr/>
        </p:nvSpPr>
        <p:spPr>
          <a:xfrm>
            <a:off x="219615" y="6512630"/>
            <a:ext cx="516488" cy="261610"/>
          </a:xfrm>
          <a:prstGeom prst="rect">
            <a:avLst/>
          </a:prstGeom>
        </p:spPr>
        <p:txBody>
          <a:bodyPr wrap="none">
            <a:spAutoFit/>
          </a:bodyPr>
          <a:lstStyle/>
          <a:p>
            <a:r>
              <a:rPr lang="en-US" sz="1100" dirty="0">
                <a:solidFill>
                  <a:prstClr val="white">
                    <a:lumMod val="85000"/>
                  </a:prstClr>
                </a:solidFill>
                <a:latin typeface="Lato Heavy" panose="020F0902020204030203" pitchFamily="34" charset="0"/>
                <a:cs typeface="Lato Heavy" panose="020F0902020204030203" pitchFamily="34" charset="0"/>
              </a:rPr>
              <a:t>IDEA</a:t>
            </a:r>
          </a:p>
        </p:txBody>
      </p:sp>
      <p:grpSp>
        <p:nvGrpSpPr>
          <p:cNvPr id="38" name="Group 37"/>
          <p:cNvGrpSpPr/>
          <p:nvPr/>
        </p:nvGrpSpPr>
        <p:grpSpPr>
          <a:xfrm>
            <a:off x="455000" y="491056"/>
            <a:ext cx="45720" cy="675713"/>
            <a:chOff x="455000" y="491056"/>
            <a:chExt cx="45720" cy="675713"/>
          </a:xfrm>
        </p:grpSpPr>
        <p:sp>
          <p:nvSpPr>
            <p:cNvPr id="39" name="Rectangle 38"/>
            <p:cNvSpPr/>
            <p:nvPr userDrawn="1"/>
          </p:nvSpPr>
          <p:spPr>
            <a:xfrm>
              <a:off x="455001" y="491056"/>
              <a:ext cx="45719" cy="675713"/>
            </a:xfrm>
            <a:prstGeom prst="rect">
              <a:avLst/>
            </a:prstGeom>
            <a:solidFill>
              <a:srgbClr val="3DBF9C"/>
            </a:solidFill>
            <a:ln>
              <a:solidFill>
                <a:srgbClr val="00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40" name="Rectangle 39"/>
            <p:cNvSpPr/>
            <p:nvPr userDrawn="1"/>
          </p:nvSpPr>
          <p:spPr>
            <a:xfrm>
              <a:off x="455000" y="961799"/>
              <a:ext cx="45719" cy="204970"/>
            </a:xfrm>
            <a:prstGeom prst="rect">
              <a:avLst/>
            </a:prstGeom>
            <a:solidFill>
              <a:schemeClr val="tx1">
                <a:lumMod val="95000"/>
                <a:lumOff val="5000"/>
                <a:alpha val="47000"/>
              </a:schemeClr>
            </a:solidFill>
            <a:ln>
              <a:solidFill>
                <a:srgbClr val="00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grpSp>
    </p:spTree>
    <p:extLst>
      <p:ext uri="{BB962C8B-B14F-4D97-AF65-F5344CB8AC3E}">
        <p14:creationId xmlns:p14="http://schemas.microsoft.com/office/powerpoint/2010/main" val="40034317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293100" y="3812059"/>
            <a:ext cx="3778250" cy="2830041"/>
          </a:xfrm>
          <a:prstGeom prst="rect">
            <a:avLst/>
          </a:prstGeom>
        </p:spPr>
      </p:pic>
      <p:pic>
        <p:nvPicPr>
          <p:cNvPr id="4" name="Picture 3"/>
          <p:cNvPicPr>
            <a:picLocks noChangeAspect="1"/>
          </p:cNvPicPr>
          <p:nvPr/>
        </p:nvPicPr>
        <p:blipFill>
          <a:blip r:embed="rId3"/>
          <a:stretch>
            <a:fillRect/>
          </a:stretch>
        </p:blipFill>
        <p:spPr>
          <a:xfrm>
            <a:off x="0" y="1155700"/>
            <a:ext cx="5232400" cy="4820932"/>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7861300" y="279400"/>
            <a:ext cx="3962400" cy="2514600"/>
          </a:xfrm>
          <a:prstGeom prst="rect">
            <a:avLst/>
          </a:prstGeom>
        </p:spPr>
      </p:pic>
      <p:pic>
        <p:nvPicPr>
          <p:cNvPr id="6" name="Picture 5"/>
          <p:cNvPicPr>
            <a:picLocks noChangeAspect="1"/>
          </p:cNvPicPr>
          <p:nvPr/>
        </p:nvPicPr>
        <p:blipFill>
          <a:blip r:embed="rId5"/>
          <a:stretch>
            <a:fillRect/>
          </a:stretch>
        </p:blipFill>
        <p:spPr>
          <a:xfrm>
            <a:off x="5374721" y="1835150"/>
            <a:ext cx="5422900" cy="2540000"/>
          </a:xfrm>
          <a:prstGeom prst="rect">
            <a:avLst/>
          </a:prstGeom>
        </p:spPr>
      </p:pic>
    </p:spTree>
    <p:extLst>
      <p:ext uri="{BB962C8B-B14F-4D97-AF65-F5344CB8AC3E}">
        <p14:creationId xmlns:p14="http://schemas.microsoft.com/office/powerpoint/2010/main" val="3514084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p:cNvSpPr>
          <p:nvPr/>
        </p:nvSpPr>
        <p:spPr bwMode="auto">
          <a:xfrm>
            <a:off x="3032948" y="2699787"/>
            <a:ext cx="4136" cy="3754"/>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5" name="Freeform 15"/>
          <p:cNvSpPr>
            <a:spLocks/>
          </p:cNvSpPr>
          <p:nvPr/>
        </p:nvSpPr>
        <p:spPr bwMode="auto">
          <a:xfrm>
            <a:off x="2935732" y="2170390"/>
            <a:ext cx="1412721" cy="1070059"/>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6" name="Freeform 16"/>
          <p:cNvSpPr>
            <a:spLocks/>
          </p:cNvSpPr>
          <p:nvPr/>
        </p:nvSpPr>
        <p:spPr bwMode="auto">
          <a:xfrm>
            <a:off x="3037084" y="2703541"/>
            <a:ext cx="4136" cy="7509"/>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7" name="Freeform 17"/>
          <p:cNvSpPr>
            <a:spLocks/>
          </p:cNvSpPr>
          <p:nvPr/>
        </p:nvSpPr>
        <p:spPr bwMode="auto">
          <a:xfrm>
            <a:off x="3037084" y="2703541"/>
            <a:ext cx="4136" cy="7509"/>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8" name="Freeform 18"/>
          <p:cNvSpPr>
            <a:spLocks/>
          </p:cNvSpPr>
          <p:nvPr/>
        </p:nvSpPr>
        <p:spPr bwMode="auto">
          <a:xfrm>
            <a:off x="3146710" y="3846816"/>
            <a:ext cx="18615" cy="28160"/>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9" name="Freeform 19"/>
          <p:cNvSpPr>
            <a:spLocks/>
          </p:cNvSpPr>
          <p:nvPr/>
        </p:nvSpPr>
        <p:spPr bwMode="auto">
          <a:xfrm>
            <a:off x="3146710" y="3846816"/>
            <a:ext cx="18615" cy="28160"/>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nvGrpSpPr>
          <p:cNvPr id="10" name="Group 9"/>
          <p:cNvGrpSpPr/>
          <p:nvPr/>
        </p:nvGrpSpPr>
        <p:grpSpPr>
          <a:xfrm>
            <a:off x="3243927" y="1680415"/>
            <a:ext cx="1170717" cy="769692"/>
            <a:chOff x="1223722" y="1378665"/>
            <a:chExt cx="543750" cy="357537"/>
          </a:xfrm>
          <a:solidFill>
            <a:schemeClr val="bg1">
              <a:lumMod val="75000"/>
            </a:schemeClr>
          </a:solidFill>
        </p:grpSpPr>
        <p:sp>
          <p:nvSpPr>
            <p:cNvPr id="11" name="Freeform 10"/>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2" name="Freeform 11"/>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3" name="Freeform 12"/>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4" name="Freeform 13"/>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5" name="Freeform 14"/>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6" name="Freeform 15"/>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7" name="Freeform 20"/>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sp>
        <p:nvSpPr>
          <p:cNvPr id="18" name="Freeform 21"/>
          <p:cNvSpPr>
            <a:spLocks/>
          </p:cNvSpPr>
          <p:nvPr/>
        </p:nvSpPr>
        <p:spPr bwMode="auto">
          <a:xfrm>
            <a:off x="3456970" y="3140953"/>
            <a:ext cx="1116940" cy="1571297"/>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9" name="Freeform 22"/>
          <p:cNvSpPr>
            <a:spLocks/>
          </p:cNvSpPr>
          <p:nvPr/>
        </p:nvSpPr>
        <p:spPr bwMode="auto">
          <a:xfrm>
            <a:off x="4060946" y="4323649"/>
            <a:ext cx="1185196" cy="1263420"/>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20" name="Freeform 23"/>
          <p:cNvSpPr>
            <a:spLocks/>
          </p:cNvSpPr>
          <p:nvPr/>
        </p:nvSpPr>
        <p:spPr bwMode="auto">
          <a:xfrm>
            <a:off x="4094041" y="1860636"/>
            <a:ext cx="1046614" cy="1535628"/>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21" name="Freeform 24"/>
          <p:cNvSpPr>
            <a:spLocks/>
          </p:cNvSpPr>
          <p:nvPr/>
        </p:nvSpPr>
        <p:spPr bwMode="auto">
          <a:xfrm>
            <a:off x="4379480" y="3324928"/>
            <a:ext cx="978356" cy="1122623"/>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22" name="Freeform 25"/>
          <p:cNvSpPr>
            <a:spLocks/>
          </p:cNvSpPr>
          <p:nvPr/>
        </p:nvSpPr>
        <p:spPr bwMode="auto">
          <a:xfrm>
            <a:off x="4513927" y="1885039"/>
            <a:ext cx="1805718" cy="1019372"/>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23" name="Freeform 26"/>
          <p:cNvSpPr>
            <a:spLocks/>
          </p:cNvSpPr>
          <p:nvPr/>
        </p:nvSpPr>
        <p:spPr bwMode="auto">
          <a:xfrm>
            <a:off x="5028958" y="2795529"/>
            <a:ext cx="1224496" cy="917999"/>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24" name="Freeform 27"/>
          <p:cNvSpPr>
            <a:spLocks/>
          </p:cNvSpPr>
          <p:nvPr/>
        </p:nvSpPr>
        <p:spPr bwMode="auto">
          <a:xfrm>
            <a:off x="5086875" y="4447551"/>
            <a:ext cx="1216224" cy="1154537"/>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25" name="Freeform 28"/>
          <p:cNvSpPr>
            <a:spLocks/>
          </p:cNvSpPr>
          <p:nvPr/>
        </p:nvSpPr>
        <p:spPr bwMode="auto">
          <a:xfrm>
            <a:off x="5246143" y="3638435"/>
            <a:ext cx="1274139" cy="906735"/>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26" name="Freeform 29"/>
          <p:cNvSpPr>
            <a:spLocks/>
          </p:cNvSpPr>
          <p:nvPr/>
        </p:nvSpPr>
        <p:spPr bwMode="auto">
          <a:xfrm>
            <a:off x="6191403" y="3308031"/>
            <a:ext cx="1454090" cy="647667"/>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27" name="Freeform 30"/>
          <p:cNvSpPr>
            <a:spLocks/>
          </p:cNvSpPr>
          <p:nvPr/>
        </p:nvSpPr>
        <p:spPr bwMode="auto">
          <a:xfrm>
            <a:off x="6222431" y="2714805"/>
            <a:ext cx="1224496" cy="730269"/>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28" name="Freeform 31"/>
          <p:cNvSpPr>
            <a:spLocks/>
          </p:cNvSpPr>
          <p:nvPr/>
        </p:nvSpPr>
        <p:spPr bwMode="auto">
          <a:xfrm>
            <a:off x="6272071" y="2104684"/>
            <a:ext cx="1154171" cy="647667"/>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29" name="Freeform 32"/>
          <p:cNvSpPr>
            <a:spLocks/>
          </p:cNvSpPr>
          <p:nvPr/>
        </p:nvSpPr>
        <p:spPr bwMode="auto">
          <a:xfrm>
            <a:off x="6298961" y="4535784"/>
            <a:ext cx="1524415" cy="705863"/>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30" name="Freeform 33"/>
          <p:cNvSpPr>
            <a:spLocks/>
          </p:cNvSpPr>
          <p:nvPr/>
        </p:nvSpPr>
        <p:spPr bwMode="auto">
          <a:xfrm>
            <a:off x="6478912" y="3935049"/>
            <a:ext cx="1298958" cy="628895"/>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nvGrpSpPr>
          <p:cNvPr id="31" name="Group 30"/>
          <p:cNvGrpSpPr/>
          <p:nvPr/>
        </p:nvGrpSpPr>
        <p:grpSpPr>
          <a:xfrm>
            <a:off x="5548130" y="4637157"/>
            <a:ext cx="2469678" cy="2181418"/>
            <a:chOff x="2293930" y="2752129"/>
            <a:chExt cx="1147064" cy="1013311"/>
          </a:xfrm>
          <a:solidFill>
            <a:schemeClr val="bg1">
              <a:lumMod val="75000"/>
            </a:schemeClr>
          </a:solidFill>
        </p:grpSpPr>
        <p:sp>
          <p:nvSpPr>
            <p:cNvPr id="32" name="Freeform 34"/>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33" name="Freeform 35"/>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34" name="Freeform 36"/>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35" name="Freeform 37"/>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36" name="Freeform 38"/>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37" name="Freeform 39"/>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38" name="Freeform 40"/>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39" name="Freeform 41"/>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40" name="Freeform 42"/>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41" name="Freeform 43"/>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42" name="Freeform 44"/>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sp>
        <p:nvSpPr>
          <p:cNvPr id="43" name="Freeform 53"/>
          <p:cNvSpPr>
            <a:spLocks/>
          </p:cNvSpPr>
          <p:nvPr/>
        </p:nvSpPr>
        <p:spPr bwMode="auto">
          <a:xfrm>
            <a:off x="9651847" y="5896826"/>
            <a:ext cx="72394" cy="39424"/>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44" name="Freeform 54"/>
          <p:cNvSpPr>
            <a:spLocks/>
          </p:cNvSpPr>
          <p:nvPr/>
        </p:nvSpPr>
        <p:spPr bwMode="auto">
          <a:xfrm>
            <a:off x="9651847" y="5896826"/>
            <a:ext cx="72394" cy="39424"/>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45" name="Freeform 67"/>
          <p:cNvSpPr>
            <a:spLocks/>
          </p:cNvSpPr>
          <p:nvPr/>
        </p:nvSpPr>
        <p:spPr bwMode="auto">
          <a:xfrm>
            <a:off x="7326959" y="2061506"/>
            <a:ext cx="1145897" cy="1182697"/>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46" name="Freeform 68"/>
          <p:cNvSpPr>
            <a:spLocks/>
          </p:cNvSpPr>
          <p:nvPr/>
        </p:nvSpPr>
        <p:spPr bwMode="auto">
          <a:xfrm>
            <a:off x="7420037" y="3219797"/>
            <a:ext cx="1065229" cy="634527"/>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47" name="Freeform 69"/>
          <p:cNvSpPr>
            <a:spLocks/>
          </p:cNvSpPr>
          <p:nvPr/>
        </p:nvSpPr>
        <p:spPr bwMode="auto">
          <a:xfrm>
            <a:off x="7566894" y="3805515"/>
            <a:ext cx="1178991" cy="927384"/>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48" name="Freeform 70"/>
          <p:cNvSpPr>
            <a:spLocks/>
          </p:cNvSpPr>
          <p:nvPr/>
        </p:nvSpPr>
        <p:spPr bwMode="auto">
          <a:xfrm>
            <a:off x="7779940" y="4627771"/>
            <a:ext cx="883211" cy="739655"/>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nvGrpSpPr>
          <p:cNvPr id="49" name="Group 48"/>
          <p:cNvGrpSpPr/>
          <p:nvPr/>
        </p:nvGrpSpPr>
        <p:grpSpPr>
          <a:xfrm>
            <a:off x="7906113" y="5346778"/>
            <a:ext cx="999039" cy="801605"/>
            <a:chOff x="3389116" y="3081761"/>
            <a:chExt cx="464013" cy="372361"/>
          </a:xfrm>
          <a:solidFill>
            <a:schemeClr val="bg1">
              <a:lumMod val="75000"/>
            </a:schemeClr>
          </a:solidFill>
        </p:grpSpPr>
        <p:sp>
          <p:nvSpPr>
            <p:cNvPr id="50" name="Freeform 45"/>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51" name="Freeform 46"/>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52" name="Freeform 47"/>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53" name="Freeform 48"/>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54" name="Freeform 71"/>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sp>
        <p:nvSpPr>
          <p:cNvPr id="55" name="Freeform 72"/>
          <p:cNvSpPr>
            <a:spLocks/>
          </p:cNvSpPr>
          <p:nvPr/>
        </p:nvSpPr>
        <p:spPr bwMode="auto">
          <a:xfrm>
            <a:off x="8332204" y="2515812"/>
            <a:ext cx="16548" cy="11263"/>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56" name="Freeform 73"/>
          <p:cNvSpPr>
            <a:spLocks/>
          </p:cNvSpPr>
          <p:nvPr/>
        </p:nvSpPr>
        <p:spPr bwMode="auto">
          <a:xfrm>
            <a:off x="8332204" y="2515812"/>
            <a:ext cx="16548" cy="11263"/>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57" name="Freeform 74"/>
          <p:cNvSpPr>
            <a:spLocks/>
          </p:cNvSpPr>
          <p:nvPr/>
        </p:nvSpPr>
        <p:spPr bwMode="auto">
          <a:xfrm>
            <a:off x="8357027" y="2495163"/>
            <a:ext cx="6205" cy="15018"/>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58" name="Freeform 75"/>
          <p:cNvSpPr>
            <a:spLocks/>
          </p:cNvSpPr>
          <p:nvPr/>
        </p:nvSpPr>
        <p:spPr bwMode="auto">
          <a:xfrm>
            <a:off x="8357027" y="2495163"/>
            <a:ext cx="6205" cy="15018"/>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59" name="Freeform 76"/>
          <p:cNvSpPr>
            <a:spLocks/>
          </p:cNvSpPr>
          <p:nvPr/>
        </p:nvSpPr>
        <p:spPr bwMode="auto">
          <a:xfrm>
            <a:off x="8534909" y="2251113"/>
            <a:ext cx="101352" cy="78847"/>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60" name="Freeform 78"/>
          <p:cNvSpPr>
            <a:spLocks/>
          </p:cNvSpPr>
          <p:nvPr/>
        </p:nvSpPr>
        <p:spPr bwMode="auto">
          <a:xfrm>
            <a:off x="8636261" y="2382524"/>
            <a:ext cx="128242" cy="103251"/>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61" name="Freeform 80"/>
          <p:cNvSpPr>
            <a:spLocks/>
          </p:cNvSpPr>
          <p:nvPr/>
        </p:nvSpPr>
        <p:spPr bwMode="auto">
          <a:xfrm>
            <a:off x="7999190" y="2515812"/>
            <a:ext cx="881141" cy="897347"/>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62" name="Freeform 81"/>
          <p:cNvSpPr>
            <a:spLocks/>
          </p:cNvSpPr>
          <p:nvPr/>
        </p:nvSpPr>
        <p:spPr bwMode="auto">
          <a:xfrm>
            <a:off x="8282563" y="3385000"/>
            <a:ext cx="703259" cy="1132012"/>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nvGrpSpPr>
          <p:cNvPr id="63" name="Group 62"/>
          <p:cNvGrpSpPr/>
          <p:nvPr/>
        </p:nvGrpSpPr>
        <p:grpSpPr>
          <a:xfrm>
            <a:off x="8371503" y="4905611"/>
            <a:ext cx="630863" cy="1017495"/>
            <a:chOff x="3605271" y="2876831"/>
            <a:chExt cx="293010" cy="472646"/>
          </a:xfrm>
          <a:solidFill>
            <a:schemeClr val="accent1"/>
          </a:solidFill>
        </p:grpSpPr>
        <p:sp>
          <p:nvSpPr>
            <p:cNvPr id="64" name="Freeform 49"/>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65" name="Freeform 50"/>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66" name="Freeform 51"/>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67" name="Freeform 52"/>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68" name="Freeform 83"/>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sp>
        <p:nvSpPr>
          <p:cNvPr id="69" name="Freeform 84"/>
          <p:cNvSpPr>
            <a:spLocks/>
          </p:cNvSpPr>
          <p:nvPr/>
        </p:nvSpPr>
        <p:spPr bwMode="auto">
          <a:xfrm>
            <a:off x="8565934" y="4451306"/>
            <a:ext cx="1493389" cy="482464"/>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70" name="Freeform 85"/>
          <p:cNvSpPr>
            <a:spLocks/>
          </p:cNvSpPr>
          <p:nvPr/>
        </p:nvSpPr>
        <p:spPr bwMode="auto">
          <a:xfrm>
            <a:off x="8675561" y="4605243"/>
            <a:ext cx="10341" cy="15018"/>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71" name="Freeform 86"/>
          <p:cNvSpPr>
            <a:spLocks/>
          </p:cNvSpPr>
          <p:nvPr/>
        </p:nvSpPr>
        <p:spPr bwMode="auto">
          <a:xfrm>
            <a:off x="8675561" y="4605243"/>
            <a:ext cx="10341" cy="15018"/>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72" name="Freeform 87"/>
          <p:cNvSpPr>
            <a:spLocks/>
          </p:cNvSpPr>
          <p:nvPr/>
        </p:nvSpPr>
        <p:spPr bwMode="auto">
          <a:xfrm>
            <a:off x="8698312" y="4010142"/>
            <a:ext cx="1276207" cy="610121"/>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73" name="Freeform 88"/>
          <p:cNvSpPr>
            <a:spLocks/>
          </p:cNvSpPr>
          <p:nvPr/>
        </p:nvSpPr>
        <p:spPr bwMode="auto">
          <a:xfrm>
            <a:off x="8865853" y="2808670"/>
            <a:ext cx="57915" cy="99497"/>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74" name="Freeform 89"/>
          <p:cNvSpPr>
            <a:spLocks/>
          </p:cNvSpPr>
          <p:nvPr/>
        </p:nvSpPr>
        <p:spPr bwMode="auto">
          <a:xfrm>
            <a:off x="8865853" y="2808670"/>
            <a:ext cx="57915" cy="99497"/>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75" name="Freeform 90"/>
          <p:cNvSpPr>
            <a:spLocks/>
          </p:cNvSpPr>
          <p:nvPr/>
        </p:nvSpPr>
        <p:spPr bwMode="auto">
          <a:xfrm>
            <a:off x="9130610" y="2692278"/>
            <a:ext cx="14479" cy="3191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76" name="Freeform 92"/>
          <p:cNvSpPr>
            <a:spLocks/>
          </p:cNvSpPr>
          <p:nvPr/>
        </p:nvSpPr>
        <p:spPr bwMode="auto">
          <a:xfrm>
            <a:off x="9387092" y="2590905"/>
            <a:ext cx="57915" cy="356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77" name="Freeform 93"/>
          <p:cNvSpPr>
            <a:spLocks/>
          </p:cNvSpPr>
          <p:nvPr/>
        </p:nvSpPr>
        <p:spPr bwMode="auto">
          <a:xfrm>
            <a:off x="9387092" y="2590905"/>
            <a:ext cx="57915" cy="356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78" name="Freeform 94"/>
          <p:cNvSpPr>
            <a:spLocks/>
          </p:cNvSpPr>
          <p:nvPr/>
        </p:nvSpPr>
        <p:spPr bwMode="auto">
          <a:xfrm>
            <a:off x="8905152" y="3484497"/>
            <a:ext cx="543990" cy="854171"/>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nvGrpSpPr>
          <p:cNvPr id="79" name="Group 78"/>
          <p:cNvGrpSpPr/>
          <p:nvPr/>
        </p:nvGrpSpPr>
        <p:grpSpPr>
          <a:xfrm>
            <a:off x="8371503" y="2251113"/>
            <a:ext cx="1342397" cy="1263420"/>
            <a:chOff x="3605271" y="1643765"/>
            <a:chExt cx="623488" cy="586883"/>
          </a:xfrm>
          <a:solidFill>
            <a:schemeClr val="accent5"/>
          </a:solidFill>
        </p:grpSpPr>
        <p:sp>
          <p:nvSpPr>
            <p:cNvPr id="80" name="Freeform 79"/>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81" name="Freeform 79"/>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82" name="Freeform 82"/>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83" name="Freeform 91"/>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84" name="Freeform 96"/>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grpSp>
        <p:nvGrpSpPr>
          <p:cNvPr id="85" name="Group 84"/>
          <p:cNvGrpSpPr/>
          <p:nvPr/>
        </p:nvGrpSpPr>
        <p:grpSpPr>
          <a:xfrm>
            <a:off x="9138882" y="5615229"/>
            <a:ext cx="1609221" cy="1242771"/>
            <a:chOff x="3961687" y="3206462"/>
            <a:chExt cx="747417" cy="577291"/>
          </a:xfrm>
          <a:solidFill>
            <a:schemeClr val="accent1"/>
          </a:solidFill>
        </p:grpSpPr>
        <p:sp>
          <p:nvSpPr>
            <p:cNvPr id="86" name="Freeform 99"/>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87" name="Freeform 100"/>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88" name="Freeform 101"/>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89" name="Freeform 102"/>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90" name="Freeform 103"/>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91" name="Freeform 104"/>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92" name="Freeform 105"/>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93" name="Freeform 106"/>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94" name="Freeform 107"/>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95" name="Freeform 108"/>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96" name="Freeform 109"/>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97" name="Freeform 110"/>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98" name="Freeform 111"/>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99" name="Freeform 112"/>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00" name="Freeform 113"/>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01" name="Freeform 114"/>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02" name="Freeform 115"/>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grpSp>
        <p:nvGrpSpPr>
          <p:cNvPr id="103" name="Group 102"/>
          <p:cNvGrpSpPr/>
          <p:nvPr/>
        </p:nvGrpSpPr>
        <p:grpSpPr>
          <a:xfrm>
            <a:off x="8946521" y="4864311"/>
            <a:ext cx="684641" cy="1004355"/>
            <a:chOff x="3872343" y="2857646"/>
            <a:chExt cx="317988" cy="466542"/>
          </a:xfrm>
          <a:solidFill>
            <a:schemeClr val="accent3">
              <a:lumMod val="60000"/>
              <a:lumOff val="40000"/>
            </a:schemeClr>
          </a:solidFill>
        </p:grpSpPr>
        <p:sp>
          <p:nvSpPr>
            <p:cNvPr id="104" name="Freeform 95"/>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05" name="Freeform 97"/>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06" name="Freeform 98"/>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07" name="Freeform 116"/>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08" name="Freeform 117"/>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sp>
        <p:nvSpPr>
          <p:cNvPr id="109" name="Freeform 118"/>
          <p:cNvSpPr>
            <a:spLocks/>
          </p:cNvSpPr>
          <p:nvPr/>
        </p:nvSpPr>
        <p:spPr bwMode="auto">
          <a:xfrm>
            <a:off x="9366407" y="3341822"/>
            <a:ext cx="740490" cy="765938"/>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10" name="Freeform 119"/>
          <p:cNvSpPr>
            <a:spLocks/>
          </p:cNvSpPr>
          <p:nvPr/>
        </p:nvSpPr>
        <p:spPr bwMode="auto">
          <a:xfrm>
            <a:off x="9409845" y="4807992"/>
            <a:ext cx="963878" cy="902981"/>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11" name="Freeform 123"/>
          <p:cNvSpPr>
            <a:spLocks/>
          </p:cNvSpPr>
          <p:nvPr/>
        </p:nvSpPr>
        <p:spPr bwMode="auto">
          <a:xfrm>
            <a:off x="9838006" y="3610277"/>
            <a:ext cx="785995" cy="717128"/>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12" name="Freeform 124"/>
          <p:cNvSpPr>
            <a:spLocks/>
          </p:cNvSpPr>
          <p:nvPr/>
        </p:nvSpPr>
        <p:spPr bwMode="auto">
          <a:xfrm>
            <a:off x="9825593" y="4725391"/>
            <a:ext cx="891483" cy="62138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13" name="Freeform 125"/>
          <p:cNvSpPr>
            <a:spLocks/>
          </p:cNvSpPr>
          <p:nvPr/>
        </p:nvSpPr>
        <p:spPr bwMode="auto">
          <a:xfrm>
            <a:off x="9825593" y="4725391"/>
            <a:ext cx="891483" cy="62138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14" name="Freeform 126"/>
          <p:cNvSpPr>
            <a:spLocks/>
          </p:cNvSpPr>
          <p:nvPr/>
        </p:nvSpPr>
        <p:spPr bwMode="auto">
          <a:xfrm>
            <a:off x="10055187" y="3187885"/>
            <a:ext cx="1023863" cy="606367"/>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15" name="Freeform 130"/>
          <p:cNvSpPr>
            <a:spLocks/>
          </p:cNvSpPr>
          <p:nvPr/>
        </p:nvSpPr>
        <p:spPr bwMode="auto">
          <a:xfrm>
            <a:off x="10925986" y="3617786"/>
            <a:ext cx="190292" cy="285348"/>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nvGrpSpPr>
          <p:cNvPr id="116" name="Group 115"/>
          <p:cNvGrpSpPr/>
          <p:nvPr/>
        </p:nvGrpSpPr>
        <p:grpSpPr>
          <a:xfrm>
            <a:off x="9709764" y="3794252"/>
            <a:ext cx="1371352" cy="702109"/>
            <a:chOff x="4226838" y="2360583"/>
            <a:chExt cx="636937" cy="326143"/>
          </a:xfrm>
          <a:solidFill>
            <a:schemeClr val="bg1">
              <a:lumMod val="75000"/>
            </a:schemeClr>
          </a:solidFill>
        </p:grpSpPr>
        <p:sp>
          <p:nvSpPr>
            <p:cNvPr id="117" name="Freeform 122"/>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18" name="Freeform 132"/>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sp>
        <p:nvSpPr>
          <p:cNvPr id="119" name="Freeform 133"/>
          <p:cNvSpPr>
            <a:spLocks/>
          </p:cNvSpPr>
          <p:nvPr/>
        </p:nvSpPr>
        <p:spPr bwMode="auto">
          <a:xfrm>
            <a:off x="11043886" y="2459494"/>
            <a:ext cx="295783" cy="504993"/>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nvGrpSpPr>
          <p:cNvPr id="120" name="Group 119"/>
          <p:cNvGrpSpPr/>
          <p:nvPr/>
        </p:nvGrpSpPr>
        <p:grpSpPr>
          <a:xfrm>
            <a:off x="9643575" y="4263576"/>
            <a:ext cx="1551306" cy="642036"/>
            <a:chOff x="4196096" y="2578593"/>
            <a:chExt cx="720518" cy="298238"/>
          </a:xfrm>
          <a:solidFill>
            <a:schemeClr val="accent1"/>
          </a:solidFill>
        </p:grpSpPr>
        <p:sp>
          <p:nvSpPr>
            <p:cNvPr id="121" name="Freeform 5"/>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22" name="Freeform 55"/>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23" name="Freeform 56"/>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24" name="Freeform 57"/>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25" name="Freeform 58"/>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26" name="Freeform 59"/>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27" name="Freeform 60"/>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28" name="Freeform 61"/>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29" name="Freeform 62"/>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30" name="Freeform 63"/>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31" name="Freeform 64"/>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32" name="Freeform 65"/>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33" name="Freeform 66"/>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34" name="Freeform 120"/>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35" name="Freeform 134"/>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36" name="Freeform 135"/>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37" name="Freeform 136"/>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38" name="Freeform 137"/>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39" name="Freeform 138"/>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40" name="Freeform 139"/>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grpSp>
        <p:nvGrpSpPr>
          <p:cNvPr id="141" name="Group 140"/>
          <p:cNvGrpSpPr/>
          <p:nvPr/>
        </p:nvGrpSpPr>
        <p:grpSpPr>
          <a:xfrm>
            <a:off x="10315807" y="3653455"/>
            <a:ext cx="796338" cy="352933"/>
            <a:chOff x="4508320" y="2295180"/>
            <a:chExt cx="369866" cy="163944"/>
          </a:xfrm>
          <a:solidFill>
            <a:schemeClr val="accent1"/>
          </a:solidFill>
        </p:grpSpPr>
        <p:sp>
          <p:nvSpPr>
            <p:cNvPr id="142" name="Freeform 127"/>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43" name="Freeform 128"/>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44" name="Freeform 129"/>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45" name="Freeform 140"/>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46" name="Freeform 141"/>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47" name="Freeform 142"/>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48" name="Freeform 143"/>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sp>
        <p:nvSpPr>
          <p:cNvPr id="149" name="Freeform 145"/>
          <p:cNvSpPr>
            <a:spLocks/>
          </p:cNvSpPr>
          <p:nvPr/>
        </p:nvSpPr>
        <p:spPr bwMode="auto">
          <a:xfrm>
            <a:off x="11182469" y="3056474"/>
            <a:ext cx="304055" cy="268454"/>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50" name="Freeform 146"/>
          <p:cNvSpPr>
            <a:spLocks/>
          </p:cNvSpPr>
          <p:nvPr/>
        </p:nvSpPr>
        <p:spPr bwMode="auto">
          <a:xfrm>
            <a:off x="11269342" y="2386278"/>
            <a:ext cx="295783" cy="557557"/>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51" name="Freeform 150"/>
          <p:cNvSpPr>
            <a:spLocks/>
          </p:cNvSpPr>
          <p:nvPr/>
        </p:nvSpPr>
        <p:spPr bwMode="auto">
          <a:xfrm>
            <a:off x="11451362" y="3043333"/>
            <a:ext cx="93078" cy="150184"/>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52" name="Freeform 151"/>
          <p:cNvSpPr>
            <a:spLocks/>
          </p:cNvSpPr>
          <p:nvPr/>
        </p:nvSpPr>
        <p:spPr bwMode="auto">
          <a:xfrm>
            <a:off x="11544440" y="3088389"/>
            <a:ext cx="12410" cy="15018"/>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53" name="Freeform 152"/>
          <p:cNvSpPr>
            <a:spLocks/>
          </p:cNvSpPr>
          <p:nvPr/>
        </p:nvSpPr>
        <p:spPr bwMode="auto">
          <a:xfrm>
            <a:off x="11544440" y="3088389"/>
            <a:ext cx="12410" cy="15018"/>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54" name="Freeform 153"/>
          <p:cNvSpPr>
            <a:spLocks/>
          </p:cNvSpPr>
          <p:nvPr/>
        </p:nvSpPr>
        <p:spPr bwMode="auto">
          <a:xfrm>
            <a:off x="11556850" y="3073369"/>
            <a:ext cx="14479" cy="26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55" name="Freeform 154"/>
          <p:cNvSpPr>
            <a:spLocks/>
          </p:cNvSpPr>
          <p:nvPr/>
        </p:nvSpPr>
        <p:spPr bwMode="auto">
          <a:xfrm>
            <a:off x="11556850" y="3073369"/>
            <a:ext cx="14479" cy="26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56" name="Freeform 155"/>
          <p:cNvSpPr>
            <a:spLocks/>
          </p:cNvSpPr>
          <p:nvPr/>
        </p:nvSpPr>
        <p:spPr bwMode="auto">
          <a:xfrm>
            <a:off x="11567192" y="3099652"/>
            <a:ext cx="20684" cy="41301"/>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57" name="Freeform 156"/>
          <p:cNvSpPr>
            <a:spLocks/>
          </p:cNvSpPr>
          <p:nvPr/>
        </p:nvSpPr>
        <p:spPr bwMode="auto">
          <a:xfrm>
            <a:off x="11567192" y="3099652"/>
            <a:ext cx="20684" cy="41301"/>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accent3">
              <a:lumMod val="60000"/>
              <a:lumOff val="40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nvGrpSpPr>
          <p:cNvPr id="158" name="Group 157"/>
          <p:cNvGrpSpPr/>
          <p:nvPr/>
        </p:nvGrpSpPr>
        <p:grpSpPr>
          <a:xfrm>
            <a:off x="2824038" y="2983259"/>
            <a:ext cx="1433406" cy="2179541"/>
            <a:chOff x="1028701" y="1983861"/>
            <a:chExt cx="665758" cy="1012439"/>
          </a:xfrm>
          <a:solidFill>
            <a:schemeClr val="accent3">
              <a:lumMod val="60000"/>
              <a:lumOff val="40000"/>
            </a:schemeClr>
          </a:solidFill>
        </p:grpSpPr>
        <p:sp>
          <p:nvSpPr>
            <p:cNvPr id="159" name="Freeform 14"/>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60" name="Freeform 309"/>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61" name="Freeform 310"/>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62" name="Freeform 311"/>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63" name="Freeform 312"/>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64" name="Freeform 313"/>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65" name="Freeform 314"/>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66" name="Freeform 315"/>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67" name="Freeform 316"/>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68" name="Freeform 317"/>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69" name="Freeform 318"/>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70" name="Freeform 319"/>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71" name="Freeform 320"/>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72" name="Freeform 321"/>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73" name="Freeform 322"/>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74" name="Freeform 323"/>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grpSp>
        <p:nvGrpSpPr>
          <p:cNvPr id="175" name="Group 174"/>
          <p:cNvGrpSpPr/>
          <p:nvPr/>
        </p:nvGrpSpPr>
        <p:grpSpPr>
          <a:xfrm>
            <a:off x="10973559" y="3293013"/>
            <a:ext cx="233730" cy="486221"/>
            <a:chOff x="4813819" y="2127748"/>
            <a:chExt cx="108558" cy="225859"/>
          </a:xfrm>
          <a:solidFill>
            <a:schemeClr val="bg1">
              <a:lumMod val="75000"/>
            </a:schemeClr>
          </a:solidFill>
        </p:grpSpPr>
        <p:sp>
          <p:nvSpPr>
            <p:cNvPr id="176" name="Freeform 131"/>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77" name="Freeform 324"/>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78" name="Freeform 325"/>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grpSp>
        <p:nvGrpSpPr>
          <p:cNvPr id="179" name="Group 178"/>
          <p:cNvGrpSpPr/>
          <p:nvPr/>
        </p:nvGrpSpPr>
        <p:grpSpPr>
          <a:xfrm>
            <a:off x="10164812" y="2527077"/>
            <a:ext cx="1321712" cy="893592"/>
            <a:chOff x="4438189" y="1771956"/>
            <a:chExt cx="613881" cy="415091"/>
          </a:xfrm>
          <a:solidFill>
            <a:schemeClr val="bg1">
              <a:lumMod val="75000"/>
            </a:schemeClr>
          </a:solidFill>
        </p:grpSpPr>
        <p:sp>
          <p:nvSpPr>
            <p:cNvPr id="180" name="Freeform 326"/>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81" name="Freeform 329"/>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grpSp>
        <p:nvGrpSpPr>
          <p:cNvPr id="182" name="Group 181"/>
          <p:cNvGrpSpPr/>
          <p:nvPr/>
        </p:nvGrpSpPr>
        <p:grpSpPr>
          <a:xfrm>
            <a:off x="11176264" y="2848093"/>
            <a:ext cx="614317" cy="304126"/>
            <a:chOff x="4907967" y="1921074"/>
            <a:chExt cx="285325" cy="141272"/>
          </a:xfrm>
          <a:solidFill>
            <a:schemeClr val="accent3">
              <a:lumMod val="60000"/>
              <a:lumOff val="40000"/>
            </a:schemeClr>
          </a:solidFill>
        </p:grpSpPr>
        <p:sp>
          <p:nvSpPr>
            <p:cNvPr id="183" name="Freeform 144"/>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84" name="Freeform 330"/>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85" name="Freeform 331"/>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86" name="Freeform 332"/>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87" name="Freeform 333"/>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88" name="Freeform 334"/>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89" name="Freeform 335"/>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grpSp>
        <p:nvGrpSpPr>
          <p:cNvPr id="190" name="Group 189"/>
          <p:cNvGrpSpPr/>
          <p:nvPr/>
        </p:nvGrpSpPr>
        <p:grpSpPr>
          <a:xfrm>
            <a:off x="11370694" y="1881285"/>
            <a:ext cx="690847" cy="925507"/>
            <a:chOff x="4998272" y="1471973"/>
            <a:chExt cx="320870" cy="429916"/>
          </a:xfrm>
          <a:solidFill>
            <a:schemeClr val="accent3">
              <a:lumMod val="60000"/>
              <a:lumOff val="40000"/>
            </a:schemeClr>
          </a:solidFill>
        </p:grpSpPr>
        <p:sp>
          <p:nvSpPr>
            <p:cNvPr id="191" name="Freeform 147"/>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92" name="Freeform 336"/>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93" name="Freeform 337"/>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94" name="Freeform 338"/>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95" name="Freeform 339"/>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grpSp>
      <p:sp>
        <p:nvSpPr>
          <p:cNvPr id="196" name="Freeform 122"/>
          <p:cNvSpPr>
            <a:spLocks/>
          </p:cNvSpPr>
          <p:nvPr/>
        </p:nvSpPr>
        <p:spPr bwMode="auto">
          <a:xfrm>
            <a:off x="9710276" y="3793004"/>
            <a:ext cx="1361010" cy="702109"/>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bg1">
              <a:lumMod val="75000"/>
            </a:schemeClr>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97" name="Freeform 14"/>
          <p:cNvSpPr>
            <a:spLocks/>
          </p:cNvSpPr>
          <p:nvPr/>
        </p:nvSpPr>
        <p:spPr bwMode="auto">
          <a:xfrm>
            <a:off x="2824670" y="2986528"/>
            <a:ext cx="1433407" cy="2179542"/>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accent5"/>
          </a:solidFill>
          <a:ln w="28575" cap="rnd" cmpd="sng">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sz="1600" dirty="0">
              <a:latin typeface="Open Sans Regular" charset="0"/>
              <a:ea typeface="Open Sans Regular" charset="0"/>
              <a:cs typeface="Open Sans Regular" charset="0"/>
            </a:endParaRPr>
          </a:p>
        </p:txBody>
      </p:sp>
      <p:sp>
        <p:nvSpPr>
          <p:cNvPr id="198" name="Freeform 40"/>
          <p:cNvSpPr>
            <a:spLocks noChangeArrowheads="1"/>
          </p:cNvSpPr>
          <p:nvPr/>
        </p:nvSpPr>
        <p:spPr bwMode="auto">
          <a:xfrm>
            <a:off x="299550" y="3339815"/>
            <a:ext cx="1517384" cy="924294"/>
          </a:xfrm>
          <a:custGeom>
            <a:avLst/>
            <a:gdLst>
              <a:gd name="T0" fmla="*/ 1959 w 2604"/>
              <a:gd name="T1" fmla="*/ 645 h 1588"/>
              <a:gd name="T2" fmla="*/ 1885 w 2604"/>
              <a:gd name="T3" fmla="*/ 620 h 1588"/>
              <a:gd name="T4" fmla="*/ 1836 w 2604"/>
              <a:gd name="T5" fmla="*/ 620 h 1588"/>
              <a:gd name="T6" fmla="*/ 1761 w 2604"/>
              <a:gd name="T7" fmla="*/ 595 h 1588"/>
              <a:gd name="T8" fmla="*/ 1711 w 2604"/>
              <a:gd name="T9" fmla="*/ 571 h 1588"/>
              <a:gd name="T10" fmla="*/ 1711 w 2604"/>
              <a:gd name="T11" fmla="*/ 670 h 1588"/>
              <a:gd name="T12" fmla="*/ 1761 w 2604"/>
              <a:gd name="T13" fmla="*/ 695 h 1588"/>
              <a:gd name="T14" fmla="*/ 1810 w 2604"/>
              <a:gd name="T15" fmla="*/ 769 h 1588"/>
              <a:gd name="T16" fmla="*/ 1885 w 2604"/>
              <a:gd name="T17" fmla="*/ 794 h 1588"/>
              <a:gd name="T18" fmla="*/ 2009 w 2604"/>
              <a:gd name="T19" fmla="*/ 719 h 1588"/>
              <a:gd name="T20" fmla="*/ 1686 w 2604"/>
              <a:gd name="T21" fmla="*/ 818 h 1588"/>
              <a:gd name="T22" fmla="*/ 2554 w 2604"/>
              <a:gd name="T23" fmla="*/ 1265 h 1588"/>
              <a:gd name="T24" fmla="*/ 2454 w 2604"/>
              <a:gd name="T25" fmla="*/ 1190 h 1588"/>
              <a:gd name="T26" fmla="*/ 2256 w 2604"/>
              <a:gd name="T27" fmla="*/ 1017 h 1588"/>
              <a:gd name="T28" fmla="*/ 2181 w 2604"/>
              <a:gd name="T29" fmla="*/ 992 h 1588"/>
              <a:gd name="T30" fmla="*/ 2107 w 2604"/>
              <a:gd name="T31" fmla="*/ 942 h 1588"/>
              <a:gd name="T32" fmla="*/ 2107 w 2604"/>
              <a:gd name="T33" fmla="*/ 1067 h 1588"/>
              <a:gd name="T34" fmla="*/ 2034 w 2604"/>
              <a:gd name="T35" fmla="*/ 1140 h 1588"/>
              <a:gd name="T36" fmla="*/ 2034 w 2604"/>
              <a:gd name="T37" fmla="*/ 1240 h 1588"/>
              <a:gd name="T38" fmla="*/ 2059 w 2604"/>
              <a:gd name="T39" fmla="*/ 1314 h 1588"/>
              <a:gd name="T40" fmla="*/ 2059 w 2604"/>
              <a:gd name="T41" fmla="*/ 1488 h 1588"/>
              <a:gd name="T42" fmla="*/ 2107 w 2604"/>
              <a:gd name="T43" fmla="*/ 1537 h 1588"/>
              <a:gd name="T44" fmla="*/ 2206 w 2604"/>
              <a:gd name="T45" fmla="*/ 1563 h 1588"/>
              <a:gd name="T46" fmla="*/ 2305 w 2604"/>
              <a:gd name="T47" fmla="*/ 1438 h 1588"/>
              <a:gd name="T48" fmla="*/ 2454 w 2604"/>
              <a:gd name="T49" fmla="*/ 1413 h 1588"/>
              <a:gd name="T50" fmla="*/ 2578 w 2604"/>
              <a:gd name="T51" fmla="*/ 1314 h 1588"/>
              <a:gd name="T52" fmla="*/ 1637 w 2604"/>
              <a:gd name="T53" fmla="*/ 521 h 1588"/>
              <a:gd name="T54" fmla="*/ 1563 w 2604"/>
              <a:gd name="T55" fmla="*/ 496 h 1588"/>
              <a:gd name="T56" fmla="*/ 1464 w 2604"/>
              <a:gd name="T57" fmla="*/ 496 h 1588"/>
              <a:gd name="T58" fmla="*/ 1414 w 2604"/>
              <a:gd name="T59" fmla="*/ 496 h 1588"/>
              <a:gd name="T60" fmla="*/ 1414 w 2604"/>
              <a:gd name="T61" fmla="*/ 545 h 1588"/>
              <a:gd name="T62" fmla="*/ 1612 w 2604"/>
              <a:gd name="T63" fmla="*/ 571 h 1588"/>
              <a:gd name="T64" fmla="*/ 447 w 2604"/>
              <a:gd name="T65" fmla="*/ 25 h 1588"/>
              <a:gd name="T66" fmla="*/ 372 w 2604"/>
              <a:gd name="T67" fmla="*/ 0 h 1588"/>
              <a:gd name="T68" fmla="*/ 249 w 2604"/>
              <a:gd name="T69" fmla="*/ 50 h 1588"/>
              <a:gd name="T70" fmla="*/ 223 w 2604"/>
              <a:gd name="T71" fmla="*/ 100 h 1588"/>
              <a:gd name="T72" fmla="*/ 273 w 2604"/>
              <a:gd name="T73" fmla="*/ 149 h 1588"/>
              <a:gd name="T74" fmla="*/ 397 w 2604"/>
              <a:gd name="T75" fmla="*/ 174 h 1588"/>
              <a:gd name="T76" fmla="*/ 422 w 2604"/>
              <a:gd name="T77" fmla="*/ 100 h 1588"/>
              <a:gd name="T78" fmla="*/ 25 w 2604"/>
              <a:gd name="T79" fmla="*/ 149 h 1588"/>
              <a:gd name="T80" fmla="*/ 25 w 2604"/>
              <a:gd name="T81" fmla="*/ 199 h 1588"/>
              <a:gd name="T82" fmla="*/ 75 w 2604"/>
              <a:gd name="T83" fmla="*/ 149 h 1588"/>
              <a:gd name="T84" fmla="*/ 1191 w 2604"/>
              <a:gd name="T85" fmla="*/ 397 h 1588"/>
              <a:gd name="T86" fmla="*/ 1166 w 2604"/>
              <a:gd name="T87" fmla="*/ 397 h 1588"/>
              <a:gd name="T88" fmla="*/ 1141 w 2604"/>
              <a:gd name="T89" fmla="*/ 347 h 1588"/>
              <a:gd name="T90" fmla="*/ 1091 w 2604"/>
              <a:gd name="T91" fmla="*/ 273 h 1588"/>
              <a:gd name="T92" fmla="*/ 1042 w 2604"/>
              <a:gd name="T93" fmla="*/ 273 h 1588"/>
              <a:gd name="T94" fmla="*/ 992 w 2604"/>
              <a:gd name="T95" fmla="*/ 322 h 1588"/>
              <a:gd name="T96" fmla="*/ 943 w 2604"/>
              <a:gd name="T97" fmla="*/ 372 h 1588"/>
              <a:gd name="T98" fmla="*/ 992 w 2604"/>
              <a:gd name="T99" fmla="*/ 422 h 1588"/>
              <a:gd name="T100" fmla="*/ 1067 w 2604"/>
              <a:gd name="T101" fmla="*/ 446 h 1588"/>
              <a:gd name="T102" fmla="*/ 1067 w 2604"/>
              <a:gd name="T103" fmla="*/ 422 h 1588"/>
              <a:gd name="T104" fmla="*/ 1091 w 2604"/>
              <a:gd name="T105" fmla="*/ 422 h 1588"/>
              <a:gd name="T106" fmla="*/ 1141 w 2604"/>
              <a:gd name="T107" fmla="*/ 446 h 1588"/>
              <a:gd name="T108" fmla="*/ 1215 w 2604"/>
              <a:gd name="T109" fmla="*/ 472 h 1588"/>
              <a:gd name="T110" fmla="*/ 1513 w 2604"/>
              <a:gd name="T111" fmla="*/ 645 h 1588"/>
              <a:gd name="T112" fmla="*/ 1587 w 2604"/>
              <a:gd name="T113" fmla="*/ 719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1588">
                <a:moveTo>
                  <a:pt x="2009" y="719"/>
                </a:moveTo>
                <a:lnTo>
                  <a:pt x="2034" y="695"/>
                </a:lnTo>
                <a:lnTo>
                  <a:pt x="2009" y="695"/>
                </a:lnTo>
                <a:lnTo>
                  <a:pt x="1984" y="670"/>
                </a:lnTo>
                <a:lnTo>
                  <a:pt x="1984" y="670"/>
                </a:lnTo>
                <a:lnTo>
                  <a:pt x="1959" y="670"/>
                </a:lnTo>
                <a:lnTo>
                  <a:pt x="1959" y="670"/>
                </a:lnTo>
                <a:lnTo>
                  <a:pt x="1959" y="645"/>
                </a:lnTo>
                <a:lnTo>
                  <a:pt x="1959" y="645"/>
                </a:lnTo>
                <a:lnTo>
                  <a:pt x="1935" y="645"/>
                </a:lnTo>
                <a:lnTo>
                  <a:pt x="1935" y="645"/>
                </a:lnTo>
                <a:lnTo>
                  <a:pt x="1909" y="645"/>
                </a:lnTo>
                <a:lnTo>
                  <a:pt x="1909" y="645"/>
                </a:lnTo>
                <a:lnTo>
                  <a:pt x="1909" y="620"/>
                </a:lnTo>
                <a:lnTo>
                  <a:pt x="1909" y="620"/>
                </a:lnTo>
                <a:lnTo>
                  <a:pt x="1885" y="620"/>
                </a:lnTo>
                <a:lnTo>
                  <a:pt x="1885" y="620"/>
                </a:lnTo>
                <a:lnTo>
                  <a:pt x="1885" y="620"/>
                </a:lnTo>
                <a:lnTo>
                  <a:pt x="1885" y="620"/>
                </a:lnTo>
                <a:lnTo>
                  <a:pt x="1885" y="620"/>
                </a:lnTo>
                <a:lnTo>
                  <a:pt x="1885" y="620"/>
                </a:lnTo>
                <a:lnTo>
                  <a:pt x="1885" y="620"/>
                </a:lnTo>
                <a:lnTo>
                  <a:pt x="1860" y="620"/>
                </a:lnTo>
                <a:lnTo>
                  <a:pt x="1860" y="620"/>
                </a:lnTo>
                <a:lnTo>
                  <a:pt x="1860" y="620"/>
                </a:lnTo>
                <a:lnTo>
                  <a:pt x="1836" y="620"/>
                </a:lnTo>
                <a:lnTo>
                  <a:pt x="1836" y="620"/>
                </a:lnTo>
                <a:lnTo>
                  <a:pt x="1810" y="645"/>
                </a:lnTo>
                <a:lnTo>
                  <a:pt x="1810" y="645"/>
                </a:lnTo>
                <a:lnTo>
                  <a:pt x="1810" y="645"/>
                </a:lnTo>
                <a:lnTo>
                  <a:pt x="1786" y="645"/>
                </a:lnTo>
                <a:lnTo>
                  <a:pt x="1786" y="645"/>
                </a:lnTo>
                <a:lnTo>
                  <a:pt x="1786" y="645"/>
                </a:lnTo>
                <a:lnTo>
                  <a:pt x="1761" y="595"/>
                </a:lnTo>
                <a:lnTo>
                  <a:pt x="1761" y="595"/>
                </a:lnTo>
                <a:lnTo>
                  <a:pt x="1761" y="595"/>
                </a:lnTo>
                <a:lnTo>
                  <a:pt x="1736" y="571"/>
                </a:lnTo>
                <a:lnTo>
                  <a:pt x="1736" y="571"/>
                </a:lnTo>
                <a:lnTo>
                  <a:pt x="1736" y="571"/>
                </a:lnTo>
                <a:lnTo>
                  <a:pt x="1736" y="571"/>
                </a:lnTo>
                <a:lnTo>
                  <a:pt x="1736" y="571"/>
                </a:lnTo>
                <a:lnTo>
                  <a:pt x="1736" y="571"/>
                </a:lnTo>
                <a:lnTo>
                  <a:pt x="1711" y="571"/>
                </a:lnTo>
                <a:lnTo>
                  <a:pt x="1711" y="571"/>
                </a:lnTo>
                <a:lnTo>
                  <a:pt x="1711" y="571"/>
                </a:lnTo>
                <a:lnTo>
                  <a:pt x="1711" y="571"/>
                </a:lnTo>
                <a:lnTo>
                  <a:pt x="1711" y="595"/>
                </a:lnTo>
                <a:lnTo>
                  <a:pt x="1711" y="595"/>
                </a:lnTo>
                <a:lnTo>
                  <a:pt x="1711" y="595"/>
                </a:lnTo>
                <a:lnTo>
                  <a:pt x="1711" y="595"/>
                </a:lnTo>
                <a:lnTo>
                  <a:pt x="1711" y="595"/>
                </a:lnTo>
                <a:lnTo>
                  <a:pt x="1686" y="595"/>
                </a:lnTo>
                <a:lnTo>
                  <a:pt x="1686" y="620"/>
                </a:lnTo>
                <a:lnTo>
                  <a:pt x="1711" y="670"/>
                </a:lnTo>
                <a:lnTo>
                  <a:pt x="1711" y="670"/>
                </a:lnTo>
                <a:lnTo>
                  <a:pt x="1711" y="670"/>
                </a:lnTo>
                <a:lnTo>
                  <a:pt x="1736" y="670"/>
                </a:lnTo>
                <a:lnTo>
                  <a:pt x="1736" y="695"/>
                </a:lnTo>
                <a:lnTo>
                  <a:pt x="1761" y="695"/>
                </a:lnTo>
                <a:lnTo>
                  <a:pt x="1761" y="695"/>
                </a:lnTo>
                <a:lnTo>
                  <a:pt x="1761" y="695"/>
                </a:lnTo>
                <a:lnTo>
                  <a:pt x="1761" y="695"/>
                </a:lnTo>
                <a:lnTo>
                  <a:pt x="1761" y="695"/>
                </a:lnTo>
                <a:lnTo>
                  <a:pt x="1786" y="695"/>
                </a:lnTo>
                <a:lnTo>
                  <a:pt x="1786" y="695"/>
                </a:lnTo>
                <a:lnTo>
                  <a:pt x="1786" y="695"/>
                </a:lnTo>
                <a:lnTo>
                  <a:pt x="1786" y="695"/>
                </a:lnTo>
                <a:lnTo>
                  <a:pt x="1786" y="719"/>
                </a:lnTo>
                <a:lnTo>
                  <a:pt x="1786" y="719"/>
                </a:lnTo>
                <a:lnTo>
                  <a:pt x="1810" y="719"/>
                </a:lnTo>
                <a:lnTo>
                  <a:pt x="1810" y="719"/>
                </a:lnTo>
                <a:lnTo>
                  <a:pt x="1810" y="769"/>
                </a:lnTo>
                <a:lnTo>
                  <a:pt x="1810" y="794"/>
                </a:lnTo>
                <a:lnTo>
                  <a:pt x="1810" y="794"/>
                </a:lnTo>
                <a:lnTo>
                  <a:pt x="1836" y="794"/>
                </a:lnTo>
                <a:lnTo>
                  <a:pt x="1860" y="794"/>
                </a:lnTo>
                <a:lnTo>
                  <a:pt x="1860" y="794"/>
                </a:lnTo>
                <a:lnTo>
                  <a:pt x="1860" y="794"/>
                </a:lnTo>
                <a:lnTo>
                  <a:pt x="1860" y="794"/>
                </a:lnTo>
                <a:lnTo>
                  <a:pt x="1860" y="794"/>
                </a:lnTo>
                <a:lnTo>
                  <a:pt x="1885" y="794"/>
                </a:lnTo>
                <a:lnTo>
                  <a:pt x="1909" y="769"/>
                </a:lnTo>
                <a:lnTo>
                  <a:pt x="1909" y="769"/>
                </a:lnTo>
                <a:lnTo>
                  <a:pt x="1935" y="769"/>
                </a:lnTo>
                <a:lnTo>
                  <a:pt x="1935" y="769"/>
                </a:lnTo>
                <a:lnTo>
                  <a:pt x="1959" y="769"/>
                </a:lnTo>
                <a:lnTo>
                  <a:pt x="1959" y="769"/>
                </a:lnTo>
                <a:lnTo>
                  <a:pt x="1984" y="744"/>
                </a:lnTo>
                <a:lnTo>
                  <a:pt x="2009" y="744"/>
                </a:lnTo>
                <a:lnTo>
                  <a:pt x="2009" y="719"/>
                </a:lnTo>
                <a:close/>
                <a:moveTo>
                  <a:pt x="1761" y="794"/>
                </a:moveTo>
                <a:lnTo>
                  <a:pt x="1736" y="769"/>
                </a:lnTo>
                <a:lnTo>
                  <a:pt x="1736" y="794"/>
                </a:lnTo>
                <a:lnTo>
                  <a:pt x="1736" y="794"/>
                </a:lnTo>
                <a:lnTo>
                  <a:pt x="1711" y="794"/>
                </a:lnTo>
                <a:lnTo>
                  <a:pt x="1686" y="794"/>
                </a:lnTo>
                <a:lnTo>
                  <a:pt x="1686" y="818"/>
                </a:lnTo>
                <a:lnTo>
                  <a:pt x="1686" y="818"/>
                </a:lnTo>
                <a:lnTo>
                  <a:pt x="1686" y="818"/>
                </a:lnTo>
                <a:lnTo>
                  <a:pt x="1711" y="818"/>
                </a:lnTo>
                <a:lnTo>
                  <a:pt x="1711" y="818"/>
                </a:lnTo>
                <a:lnTo>
                  <a:pt x="1711" y="818"/>
                </a:lnTo>
                <a:lnTo>
                  <a:pt x="1736" y="818"/>
                </a:lnTo>
                <a:lnTo>
                  <a:pt x="1761" y="818"/>
                </a:lnTo>
                <a:lnTo>
                  <a:pt x="1761" y="818"/>
                </a:lnTo>
                <a:lnTo>
                  <a:pt x="1761" y="818"/>
                </a:lnTo>
                <a:lnTo>
                  <a:pt x="1761" y="794"/>
                </a:lnTo>
                <a:close/>
                <a:moveTo>
                  <a:pt x="2554" y="1265"/>
                </a:moveTo>
                <a:lnTo>
                  <a:pt x="2529" y="1265"/>
                </a:lnTo>
                <a:lnTo>
                  <a:pt x="2504" y="1240"/>
                </a:lnTo>
                <a:lnTo>
                  <a:pt x="2504" y="1240"/>
                </a:lnTo>
                <a:lnTo>
                  <a:pt x="2504" y="1215"/>
                </a:lnTo>
                <a:lnTo>
                  <a:pt x="2504" y="1190"/>
                </a:lnTo>
                <a:lnTo>
                  <a:pt x="2504" y="1190"/>
                </a:lnTo>
                <a:lnTo>
                  <a:pt x="2479" y="1190"/>
                </a:lnTo>
                <a:lnTo>
                  <a:pt x="2454" y="1190"/>
                </a:lnTo>
                <a:lnTo>
                  <a:pt x="2454" y="1190"/>
                </a:lnTo>
                <a:lnTo>
                  <a:pt x="2454" y="1190"/>
                </a:lnTo>
                <a:lnTo>
                  <a:pt x="2454" y="1140"/>
                </a:lnTo>
                <a:lnTo>
                  <a:pt x="2454" y="1140"/>
                </a:lnTo>
                <a:lnTo>
                  <a:pt x="2454" y="1116"/>
                </a:lnTo>
                <a:lnTo>
                  <a:pt x="2404" y="1091"/>
                </a:lnTo>
                <a:lnTo>
                  <a:pt x="2404" y="1067"/>
                </a:lnTo>
                <a:lnTo>
                  <a:pt x="2331" y="1041"/>
                </a:lnTo>
                <a:lnTo>
                  <a:pt x="2281" y="1017"/>
                </a:lnTo>
                <a:lnTo>
                  <a:pt x="2256" y="1017"/>
                </a:lnTo>
                <a:lnTo>
                  <a:pt x="2231" y="1017"/>
                </a:lnTo>
                <a:lnTo>
                  <a:pt x="2231" y="992"/>
                </a:lnTo>
                <a:lnTo>
                  <a:pt x="2231" y="1017"/>
                </a:lnTo>
                <a:lnTo>
                  <a:pt x="2231" y="1017"/>
                </a:lnTo>
                <a:lnTo>
                  <a:pt x="2206" y="1017"/>
                </a:lnTo>
                <a:lnTo>
                  <a:pt x="2206" y="1017"/>
                </a:lnTo>
                <a:lnTo>
                  <a:pt x="2206" y="992"/>
                </a:lnTo>
                <a:lnTo>
                  <a:pt x="2206" y="992"/>
                </a:lnTo>
                <a:lnTo>
                  <a:pt x="2181" y="992"/>
                </a:lnTo>
                <a:lnTo>
                  <a:pt x="2181" y="992"/>
                </a:lnTo>
                <a:lnTo>
                  <a:pt x="2157" y="968"/>
                </a:lnTo>
                <a:lnTo>
                  <a:pt x="2157" y="968"/>
                </a:lnTo>
                <a:lnTo>
                  <a:pt x="2157" y="968"/>
                </a:lnTo>
                <a:lnTo>
                  <a:pt x="2157" y="968"/>
                </a:lnTo>
                <a:lnTo>
                  <a:pt x="2157" y="968"/>
                </a:lnTo>
                <a:lnTo>
                  <a:pt x="2132" y="968"/>
                </a:lnTo>
                <a:lnTo>
                  <a:pt x="2132" y="942"/>
                </a:lnTo>
                <a:lnTo>
                  <a:pt x="2107" y="942"/>
                </a:lnTo>
                <a:lnTo>
                  <a:pt x="2082" y="942"/>
                </a:lnTo>
                <a:lnTo>
                  <a:pt x="2082" y="942"/>
                </a:lnTo>
                <a:lnTo>
                  <a:pt x="2059" y="968"/>
                </a:lnTo>
                <a:lnTo>
                  <a:pt x="2059" y="992"/>
                </a:lnTo>
                <a:lnTo>
                  <a:pt x="2059" y="992"/>
                </a:lnTo>
                <a:lnTo>
                  <a:pt x="2082" y="1017"/>
                </a:lnTo>
                <a:lnTo>
                  <a:pt x="2107" y="1041"/>
                </a:lnTo>
                <a:lnTo>
                  <a:pt x="2107" y="1041"/>
                </a:lnTo>
                <a:lnTo>
                  <a:pt x="2107" y="1067"/>
                </a:lnTo>
                <a:lnTo>
                  <a:pt x="2107" y="1067"/>
                </a:lnTo>
                <a:lnTo>
                  <a:pt x="2107" y="1067"/>
                </a:lnTo>
                <a:lnTo>
                  <a:pt x="2082" y="1091"/>
                </a:lnTo>
                <a:lnTo>
                  <a:pt x="2082" y="1091"/>
                </a:lnTo>
                <a:lnTo>
                  <a:pt x="2059" y="1116"/>
                </a:lnTo>
                <a:lnTo>
                  <a:pt x="2059" y="1116"/>
                </a:lnTo>
                <a:lnTo>
                  <a:pt x="2059" y="1140"/>
                </a:lnTo>
                <a:lnTo>
                  <a:pt x="2034" y="1140"/>
                </a:lnTo>
                <a:lnTo>
                  <a:pt x="2034" y="1140"/>
                </a:lnTo>
                <a:lnTo>
                  <a:pt x="2034" y="1166"/>
                </a:lnTo>
                <a:lnTo>
                  <a:pt x="2009" y="1166"/>
                </a:lnTo>
                <a:lnTo>
                  <a:pt x="2009" y="1166"/>
                </a:lnTo>
                <a:lnTo>
                  <a:pt x="2009" y="1166"/>
                </a:lnTo>
                <a:lnTo>
                  <a:pt x="1984" y="1190"/>
                </a:lnTo>
                <a:lnTo>
                  <a:pt x="2009" y="1215"/>
                </a:lnTo>
                <a:lnTo>
                  <a:pt x="2009" y="1215"/>
                </a:lnTo>
                <a:lnTo>
                  <a:pt x="2009" y="1240"/>
                </a:lnTo>
                <a:lnTo>
                  <a:pt x="2034" y="1240"/>
                </a:lnTo>
                <a:lnTo>
                  <a:pt x="2034" y="1265"/>
                </a:lnTo>
                <a:lnTo>
                  <a:pt x="2034" y="1265"/>
                </a:lnTo>
                <a:lnTo>
                  <a:pt x="2034" y="1290"/>
                </a:lnTo>
                <a:lnTo>
                  <a:pt x="2034" y="1290"/>
                </a:lnTo>
                <a:lnTo>
                  <a:pt x="2034" y="1290"/>
                </a:lnTo>
                <a:lnTo>
                  <a:pt x="2059" y="1314"/>
                </a:lnTo>
                <a:lnTo>
                  <a:pt x="2059" y="1314"/>
                </a:lnTo>
                <a:lnTo>
                  <a:pt x="2059" y="1314"/>
                </a:lnTo>
                <a:lnTo>
                  <a:pt x="2059" y="1314"/>
                </a:lnTo>
                <a:lnTo>
                  <a:pt x="2059" y="1314"/>
                </a:lnTo>
                <a:lnTo>
                  <a:pt x="2059" y="1314"/>
                </a:lnTo>
                <a:lnTo>
                  <a:pt x="2059" y="1314"/>
                </a:lnTo>
                <a:lnTo>
                  <a:pt x="2059" y="1364"/>
                </a:lnTo>
                <a:lnTo>
                  <a:pt x="2082" y="1364"/>
                </a:lnTo>
                <a:lnTo>
                  <a:pt x="2082" y="1389"/>
                </a:lnTo>
                <a:lnTo>
                  <a:pt x="2082" y="1389"/>
                </a:lnTo>
                <a:lnTo>
                  <a:pt x="2059" y="1463"/>
                </a:lnTo>
                <a:lnTo>
                  <a:pt x="2059" y="1488"/>
                </a:lnTo>
                <a:lnTo>
                  <a:pt x="2059" y="1513"/>
                </a:lnTo>
                <a:lnTo>
                  <a:pt x="2082" y="1513"/>
                </a:lnTo>
                <a:lnTo>
                  <a:pt x="2082" y="1513"/>
                </a:lnTo>
                <a:lnTo>
                  <a:pt x="2082" y="1513"/>
                </a:lnTo>
                <a:lnTo>
                  <a:pt x="2082" y="1537"/>
                </a:lnTo>
                <a:lnTo>
                  <a:pt x="2082" y="1537"/>
                </a:lnTo>
                <a:lnTo>
                  <a:pt x="2082" y="1537"/>
                </a:lnTo>
                <a:lnTo>
                  <a:pt x="2107" y="1537"/>
                </a:lnTo>
                <a:lnTo>
                  <a:pt x="2107" y="1537"/>
                </a:lnTo>
                <a:lnTo>
                  <a:pt x="2132" y="1537"/>
                </a:lnTo>
                <a:lnTo>
                  <a:pt x="2157" y="1563"/>
                </a:lnTo>
                <a:lnTo>
                  <a:pt x="2157" y="1563"/>
                </a:lnTo>
                <a:lnTo>
                  <a:pt x="2181" y="1587"/>
                </a:lnTo>
                <a:lnTo>
                  <a:pt x="2181" y="1587"/>
                </a:lnTo>
                <a:lnTo>
                  <a:pt x="2181" y="1587"/>
                </a:lnTo>
                <a:lnTo>
                  <a:pt x="2181" y="1563"/>
                </a:lnTo>
                <a:lnTo>
                  <a:pt x="2206" y="1563"/>
                </a:lnTo>
                <a:lnTo>
                  <a:pt x="2206" y="1563"/>
                </a:lnTo>
                <a:lnTo>
                  <a:pt x="2231" y="1537"/>
                </a:lnTo>
                <a:lnTo>
                  <a:pt x="2231" y="1513"/>
                </a:lnTo>
                <a:lnTo>
                  <a:pt x="2231" y="1513"/>
                </a:lnTo>
                <a:lnTo>
                  <a:pt x="2256" y="1488"/>
                </a:lnTo>
                <a:lnTo>
                  <a:pt x="2256" y="1488"/>
                </a:lnTo>
                <a:lnTo>
                  <a:pt x="2281" y="1463"/>
                </a:lnTo>
                <a:lnTo>
                  <a:pt x="2281" y="1463"/>
                </a:lnTo>
                <a:lnTo>
                  <a:pt x="2305" y="1463"/>
                </a:lnTo>
                <a:lnTo>
                  <a:pt x="2305" y="1438"/>
                </a:lnTo>
                <a:lnTo>
                  <a:pt x="2331" y="1438"/>
                </a:lnTo>
                <a:lnTo>
                  <a:pt x="2331" y="1438"/>
                </a:lnTo>
                <a:lnTo>
                  <a:pt x="2331" y="1438"/>
                </a:lnTo>
                <a:lnTo>
                  <a:pt x="2355" y="1413"/>
                </a:lnTo>
                <a:lnTo>
                  <a:pt x="2355" y="1413"/>
                </a:lnTo>
                <a:lnTo>
                  <a:pt x="2355" y="1413"/>
                </a:lnTo>
                <a:lnTo>
                  <a:pt x="2404" y="1413"/>
                </a:lnTo>
                <a:lnTo>
                  <a:pt x="2404" y="1413"/>
                </a:lnTo>
                <a:lnTo>
                  <a:pt x="2454" y="1413"/>
                </a:lnTo>
                <a:lnTo>
                  <a:pt x="2454" y="1389"/>
                </a:lnTo>
                <a:lnTo>
                  <a:pt x="2479" y="1389"/>
                </a:lnTo>
                <a:lnTo>
                  <a:pt x="2479" y="1389"/>
                </a:lnTo>
                <a:lnTo>
                  <a:pt x="2479" y="1389"/>
                </a:lnTo>
                <a:lnTo>
                  <a:pt x="2529" y="1364"/>
                </a:lnTo>
                <a:lnTo>
                  <a:pt x="2529" y="1339"/>
                </a:lnTo>
                <a:lnTo>
                  <a:pt x="2578" y="1339"/>
                </a:lnTo>
                <a:lnTo>
                  <a:pt x="2578" y="1314"/>
                </a:lnTo>
                <a:lnTo>
                  <a:pt x="2578" y="1314"/>
                </a:lnTo>
                <a:lnTo>
                  <a:pt x="2578" y="1290"/>
                </a:lnTo>
                <a:lnTo>
                  <a:pt x="2603" y="1290"/>
                </a:lnTo>
                <a:lnTo>
                  <a:pt x="2554" y="1265"/>
                </a:lnTo>
                <a:close/>
                <a:moveTo>
                  <a:pt x="1686" y="521"/>
                </a:moveTo>
                <a:lnTo>
                  <a:pt x="1662" y="521"/>
                </a:lnTo>
                <a:lnTo>
                  <a:pt x="1662" y="521"/>
                </a:lnTo>
                <a:lnTo>
                  <a:pt x="1662" y="521"/>
                </a:lnTo>
                <a:lnTo>
                  <a:pt x="1637" y="521"/>
                </a:lnTo>
                <a:lnTo>
                  <a:pt x="1637" y="521"/>
                </a:lnTo>
                <a:lnTo>
                  <a:pt x="1637" y="521"/>
                </a:lnTo>
                <a:lnTo>
                  <a:pt x="1637" y="521"/>
                </a:lnTo>
                <a:lnTo>
                  <a:pt x="1637" y="521"/>
                </a:lnTo>
                <a:lnTo>
                  <a:pt x="1637" y="521"/>
                </a:lnTo>
                <a:lnTo>
                  <a:pt x="1637" y="521"/>
                </a:lnTo>
                <a:lnTo>
                  <a:pt x="1587" y="521"/>
                </a:lnTo>
                <a:lnTo>
                  <a:pt x="1587" y="521"/>
                </a:lnTo>
                <a:lnTo>
                  <a:pt x="1587" y="521"/>
                </a:lnTo>
                <a:lnTo>
                  <a:pt x="1563" y="496"/>
                </a:lnTo>
                <a:lnTo>
                  <a:pt x="1563" y="496"/>
                </a:lnTo>
                <a:lnTo>
                  <a:pt x="1563" y="496"/>
                </a:lnTo>
                <a:lnTo>
                  <a:pt x="1563" y="496"/>
                </a:lnTo>
                <a:lnTo>
                  <a:pt x="1563" y="496"/>
                </a:lnTo>
                <a:lnTo>
                  <a:pt x="1538" y="496"/>
                </a:lnTo>
                <a:lnTo>
                  <a:pt x="1538" y="496"/>
                </a:lnTo>
                <a:lnTo>
                  <a:pt x="1513" y="496"/>
                </a:lnTo>
                <a:lnTo>
                  <a:pt x="1464" y="496"/>
                </a:lnTo>
                <a:lnTo>
                  <a:pt x="1464" y="496"/>
                </a:lnTo>
                <a:lnTo>
                  <a:pt x="1439" y="496"/>
                </a:lnTo>
                <a:lnTo>
                  <a:pt x="1439" y="496"/>
                </a:lnTo>
                <a:lnTo>
                  <a:pt x="1439" y="496"/>
                </a:lnTo>
                <a:lnTo>
                  <a:pt x="1439" y="496"/>
                </a:lnTo>
                <a:lnTo>
                  <a:pt x="1439" y="496"/>
                </a:lnTo>
                <a:lnTo>
                  <a:pt x="1414" y="496"/>
                </a:lnTo>
                <a:lnTo>
                  <a:pt x="1414" y="496"/>
                </a:lnTo>
                <a:lnTo>
                  <a:pt x="1414" y="496"/>
                </a:lnTo>
                <a:lnTo>
                  <a:pt x="1414" y="496"/>
                </a:lnTo>
                <a:lnTo>
                  <a:pt x="1414" y="496"/>
                </a:lnTo>
                <a:lnTo>
                  <a:pt x="1414" y="521"/>
                </a:lnTo>
                <a:lnTo>
                  <a:pt x="1414" y="521"/>
                </a:lnTo>
                <a:lnTo>
                  <a:pt x="1389" y="521"/>
                </a:lnTo>
                <a:lnTo>
                  <a:pt x="1389" y="545"/>
                </a:lnTo>
                <a:lnTo>
                  <a:pt x="1389" y="545"/>
                </a:lnTo>
                <a:lnTo>
                  <a:pt x="1414" y="545"/>
                </a:lnTo>
                <a:lnTo>
                  <a:pt x="1414" y="545"/>
                </a:lnTo>
                <a:lnTo>
                  <a:pt x="1414" y="545"/>
                </a:lnTo>
                <a:lnTo>
                  <a:pt x="1439" y="545"/>
                </a:lnTo>
                <a:lnTo>
                  <a:pt x="1439" y="545"/>
                </a:lnTo>
                <a:lnTo>
                  <a:pt x="1464" y="545"/>
                </a:lnTo>
                <a:lnTo>
                  <a:pt x="1513" y="545"/>
                </a:lnTo>
                <a:lnTo>
                  <a:pt x="1513" y="545"/>
                </a:lnTo>
                <a:lnTo>
                  <a:pt x="1563" y="571"/>
                </a:lnTo>
                <a:lnTo>
                  <a:pt x="1587" y="571"/>
                </a:lnTo>
                <a:lnTo>
                  <a:pt x="1612" y="571"/>
                </a:lnTo>
                <a:lnTo>
                  <a:pt x="1612" y="571"/>
                </a:lnTo>
                <a:lnTo>
                  <a:pt x="1637" y="571"/>
                </a:lnTo>
                <a:lnTo>
                  <a:pt x="1662" y="545"/>
                </a:lnTo>
                <a:lnTo>
                  <a:pt x="1662" y="545"/>
                </a:lnTo>
                <a:lnTo>
                  <a:pt x="1686" y="521"/>
                </a:lnTo>
                <a:close/>
                <a:moveTo>
                  <a:pt x="447" y="50"/>
                </a:moveTo>
                <a:lnTo>
                  <a:pt x="447" y="50"/>
                </a:lnTo>
                <a:lnTo>
                  <a:pt x="447" y="50"/>
                </a:lnTo>
                <a:lnTo>
                  <a:pt x="447" y="25"/>
                </a:lnTo>
                <a:lnTo>
                  <a:pt x="447" y="25"/>
                </a:lnTo>
                <a:lnTo>
                  <a:pt x="422" y="25"/>
                </a:lnTo>
                <a:lnTo>
                  <a:pt x="422" y="25"/>
                </a:lnTo>
                <a:lnTo>
                  <a:pt x="422" y="0"/>
                </a:lnTo>
                <a:lnTo>
                  <a:pt x="397" y="0"/>
                </a:lnTo>
                <a:lnTo>
                  <a:pt x="397" y="0"/>
                </a:lnTo>
                <a:lnTo>
                  <a:pt x="397" y="0"/>
                </a:lnTo>
                <a:lnTo>
                  <a:pt x="397" y="0"/>
                </a:lnTo>
                <a:lnTo>
                  <a:pt x="397" y="0"/>
                </a:lnTo>
                <a:lnTo>
                  <a:pt x="372" y="0"/>
                </a:lnTo>
                <a:lnTo>
                  <a:pt x="348" y="25"/>
                </a:lnTo>
                <a:lnTo>
                  <a:pt x="348" y="25"/>
                </a:lnTo>
                <a:lnTo>
                  <a:pt x="348" y="0"/>
                </a:lnTo>
                <a:lnTo>
                  <a:pt x="322" y="0"/>
                </a:lnTo>
                <a:lnTo>
                  <a:pt x="322" y="0"/>
                </a:lnTo>
                <a:lnTo>
                  <a:pt x="322" y="0"/>
                </a:lnTo>
                <a:lnTo>
                  <a:pt x="298" y="0"/>
                </a:lnTo>
                <a:lnTo>
                  <a:pt x="273" y="25"/>
                </a:lnTo>
                <a:lnTo>
                  <a:pt x="249" y="50"/>
                </a:lnTo>
                <a:lnTo>
                  <a:pt x="249" y="50"/>
                </a:lnTo>
                <a:lnTo>
                  <a:pt x="249" y="50"/>
                </a:lnTo>
                <a:lnTo>
                  <a:pt x="249" y="50"/>
                </a:lnTo>
                <a:lnTo>
                  <a:pt x="249" y="50"/>
                </a:lnTo>
                <a:lnTo>
                  <a:pt x="223" y="50"/>
                </a:lnTo>
                <a:lnTo>
                  <a:pt x="223" y="75"/>
                </a:lnTo>
                <a:lnTo>
                  <a:pt x="223" y="100"/>
                </a:lnTo>
                <a:lnTo>
                  <a:pt x="199" y="100"/>
                </a:lnTo>
                <a:lnTo>
                  <a:pt x="223" y="100"/>
                </a:lnTo>
                <a:lnTo>
                  <a:pt x="223" y="124"/>
                </a:lnTo>
                <a:lnTo>
                  <a:pt x="223" y="124"/>
                </a:lnTo>
                <a:lnTo>
                  <a:pt x="223" y="124"/>
                </a:lnTo>
                <a:lnTo>
                  <a:pt x="223" y="124"/>
                </a:lnTo>
                <a:lnTo>
                  <a:pt x="249" y="124"/>
                </a:lnTo>
                <a:lnTo>
                  <a:pt x="249" y="124"/>
                </a:lnTo>
                <a:lnTo>
                  <a:pt x="249" y="149"/>
                </a:lnTo>
                <a:lnTo>
                  <a:pt x="273" y="149"/>
                </a:lnTo>
                <a:lnTo>
                  <a:pt x="273" y="149"/>
                </a:lnTo>
                <a:lnTo>
                  <a:pt x="273" y="149"/>
                </a:lnTo>
                <a:lnTo>
                  <a:pt x="298" y="174"/>
                </a:lnTo>
                <a:lnTo>
                  <a:pt x="298" y="174"/>
                </a:lnTo>
                <a:lnTo>
                  <a:pt x="298" y="174"/>
                </a:lnTo>
                <a:lnTo>
                  <a:pt x="322" y="174"/>
                </a:lnTo>
                <a:lnTo>
                  <a:pt x="348" y="174"/>
                </a:lnTo>
                <a:lnTo>
                  <a:pt x="348" y="174"/>
                </a:lnTo>
                <a:lnTo>
                  <a:pt x="372" y="174"/>
                </a:lnTo>
                <a:lnTo>
                  <a:pt x="397" y="174"/>
                </a:lnTo>
                <a:lnTo>
                  <a:pt x="422" y="149"/>
                </a:lnTo>
                <a:lnTo>
                  <a:pt x="422" y="124"/>
                </a:lnTo>
                <a:lnTo>
                  <a:pt x="422" y="124"/>
                </a:lnTo>
                <a:lnTo>
                  <a:pt x="422" y="124"/>
                </a:lnTo>
                <a:lnTo>
                  <a:pt x="422" y="124"/>
                </a:lnTo>
                <a:lnTo>
                  <a:pt x="422" y="124"/>
                </a:lnTo>
                <a:lnTo>
                  <a:pt x="422" y="124"/>
                </a:lnTo>
                <a:lnTo>
                  <a:pt x="422" y="100"/>
                </a:lnTo>
                <a:lnTo>
                  <a:pt x="422" y="100"/>
                </a:lnTo>
                <a:lnTo>
                  <a:pt x="447" y="75"/>
                </a:lnTo>
                <a:lnTo>
                  <a:pt x="447" y="50"/>
                </a:lnTo>
                <a:close/>
                <a:moveTo>
                  <a:pt x="75" y="100"/>
                </a:moveTo>
                <a:lnTo>
                  <a:pt x="50" y="124"/>
                </a:lnTo>
                <a:lnTo>
                  <a:pt x="50" y="124"/>
                </a:lnTo>
                <a:lnTo>
                  <a:pt x="50" y="124"/>
                </a:lnTo>
                <a:lnTo>
                  <a:pt x="50" y="124"/>
                </a:lnTo>
                <a:lnTo>
                  <a:pt x="25" y="149"/>
                </a:lnTo>
                <a:lnTo>
                  <a:pt x="25" y="149"/>
                </a:lnTo>
                <a:lnTo>
                  <a:pt x="25" y="149"/>
                </a:lnTo>
                <a:lnTo>
                  <a:pt x="0" y="174"/>
                </a:lnTo>
                <a:lnTo>
                  <a:pt x="0" y="174"/>
                </a:lnTo>
                <a:lnTo>
                  <a:pt x="0" y="199"/>
                </a:lnTo>
                <a:lnTo>
                  <a:pt x="0" y="199"/>
                </a:lnTo>
                <a:lnTo>
                  <a:pt x="0" y="223"/>
                </a:lnTo>
                <a:lnTo>
                  <a:pt x="0" y="223"/>
                </a:lnTo>
                <a:lnTo>
                  <a:pt x="25" y="223"/>
                </a:lnTo>
                <a:lnTo>
                  <a:pt x="25" y="199"/>
                </a:lnTo>
                <a:lnTo>
                  <a:pt x="25" y="199"/>
                </a:lnTo>
                <a:lnTo>
                  <a:pt x="25" y="199"/>
                </a:lnTo>
                <a:lnTo>
                  <a:pt x="50" y="174"/>
                </a:lnTo>
                <a:lnTo>
                  <a:pt x="50" y="174"/>
                </a:lnTo>
                <a:lnTo>
                  <a:pt x="50" y="174"/>
                </a:lnTo>
                <a:lnTo>
                  <a:pt x="50" y="174"/>
                </a:lnTo>
                <a:lnTo>
                  <a:pt x="75" y="174"/>
                </a:lnTo>
                <a:lnTo>
                  <a:pt x="75" y="149"/>
                </a:lnTo>
                <a:lnTo>
                  <a:pt x="75" y="149"/>
                </a:lnTo>
                <a:lnTo>
                  <a:pt x="75" y="124"/>
                </a:lnTo>
                <a:lnTo>
                  <a:pt x="75" y="124"/>
                </a:lnTo>
                <a:lnTo>
                  <a:pt x="100" y="124"/>
                </a:lnTo>
                <a:lnTo>
                  <a:pt x="75" y="100"/>
                </a:lnTo>
                <a:close/>
                <a:moveTo>
                  <a:pt x="1215" y="422"/>
                </a:moveTo>
                <a:lnTo>
                  <a:pt x="1215" y="422"/>
                </a:lnTo>
                <a:lnTo>
                  <a:pt x="1215" y="397"/>
                </a:lnTo>
                <a:lnTo>
                  <a:pt x="1215" y="397"/>
                </a:lnTo>
                <a:lnTo>
                  <a:pt x="1191" y="397"/>
                </a:lnTo>
                <a:lnTo>
                  <a:pt x="1191" y="397"/>
                </a:lnTo>
                <a:lnTo>
                  <a:pt x="1191" y="397"/>
                </a:lnTo>
                <a:lnTo>
                  <a:pt x="1191" y="372"/>
                </a:lnTo>
                <a:lnTo>
                  <a:pt x="1191" y="372"/>
                </a:lnTo>
                <a:lnTo>
                  <a:pt x="1166" y="372"/>
                </a:lnTo>
                <a:lnTo>
                  <a:pt x="1166" y="372"/>
                </a:lnTo>
                <a:lnTo>
                  <a:pt x="1191" y="397"/>
                </a:lnTo>
                <a:lnTo>
                  <a:pt x="1166" y="397"/>
                </a:lnTo>
                <a:lnTo>
                  <a:pt x="1166" y="397"/>
                </a:lnTo>
                <a:lnTo>
                  <a:pt x="1166" y="397"/>
                </a:lnTo>
                <a:lnTo>
                  <a:pt x="1166" y="397"/>
                </a:lnTo>
                <a:lnTo>
                  <a:pt x="1141" y="372"/>
                </a:lnTo>
                <a:lnTo>
                  <a:pt x="1141" y="372"/>
                </a:lnTo>
                <a:lnTo>
                  <a:pt x="1141" y="372"/>
                </a:lnTo>
                <a:lnTo>
                  <a:pt x="1141" y="347"/>
                </a:lnTo>
                <a:lnTo>
                  <a:pt x="1141" y="347"/>
                </a:lnTo>
                <a:lnTo>
                  <a:pt x="1141" y="347"/>
                </a:lnTo>
                <a:lnTo>
                  <a:pt x="1141" y="347"/>
                </a:lnTo>
                <a:lnTo>
                  <a:pt x="1141" y="347"/>
                </a:lnTo>
                <a:lnTo>
                  <a:pt x="1141" y="322"/>
                </a:lnTo>
                <a:lnTo>
                  <a:pt x="1141" y="322"/>
                </a:lnTo>
                <a:lnTo>
                  <a:pt x="1116" y="322"/>
                </a:lnTo>
                <a:lnTo>
                  <a:pt x="1116" y="298"/>
                </a:lnTo>
                <a:lnTo>
                  <a:pt x="1116" y="298"/>
                </a:lnTo>
                <a:lnTo>
                  <a:pt x="1116" y="298"/>
                </a:lnTo>
                <a:lnTo>
                  <a:pt x="1091" y="273"/>
                </a:lnTo>
                <a:lnTo>
                  <a:pt x="1091" y="273"/>
                </a:lnTo>
                <a:lnTo>
                  <a:pt x="1091" y="273"/>
                </a:lnTo>
                <a:lnTo>
                  <a:pt x="1091" y="273"/>
                </a:lnTo>
                <a:lnTo>
                  <a:pt x="1067" y="248"/>
                </a:lnTo>
                <a:lnTo>
                  <a:pt x="1067" y="248"/>
                </a:lnTo>
                <a:lnTo>
                  <a:pt x="1067" y="248"/>
                </a:lnTo>
                <a:lnTo>
                  <a:pt x="1067" y="248"/>
                </a:lnTo>
                <a:lnTo>
                  <a:pt x="1042" y="273"/>
                </a:lnTo>
                <a:lnTo>
                  <a:pt x="1042" y="273"/>
                </a:lnTo>
                <a:lnTo>
                  <a:pt x="1042" y="273"/>
                </a:lnTo>
                <a:lnTo>
                  <a:pt x="1042" y="298"/>
                </a:lnTo>
                <a:lnTo>
                  <a:pt x="1017" y="298"/>
                </a:lnTo>
                <a:lnTo>
                  <a:pt x="1017" y="298"/>
                </a:lnTo>
                <a:lnTo>
                  <a:pt x="1017" y="298"/>
                </a:lnTo>
                <a:lnTo>
                  <a:pt x="1017" y="298"/>
                </a:lnTo>
                <a:lnTo>
                  <a:pt x="1017" y="298"/>
                </a:lnTo>
                <a:lnTo>
                  <a:pt x="1017" y="322"/>
                </a:lnTo>
                <a:lnTo>
                  <a:pt x="992" y="322"/>
                </a:lnTo>
                <a:lnTo>
                  <a:pt x="992" y="322"/>
                </a:lnTo>
                <a:lnTo>
                  <a:pt x="992" y="322"/>
                </a:lnTo>
                <a:lnTo>
                  <a:pt x="968" y="298"/>
                </a:lnTo>
                <a:lnTo>
                  <a:pt x="943" y="322"/>
                </a:lnTo>
                <a:lnTo>
                  <a:pt x="943" y="322"/>
                </a:lnTo>
                <a:lnTo>
                  <a:pt x="943" y="322"/>
                </a:lnTo>
                <a:lnTo>
                  <a:pt x="943" y="347"/>
                </a:lnTo>
                <a:lnTo>
                  <a:pt x="943" y="347"/>
                </a:lnTo>
                <a:lnTo>
                  <a:pt x="943" y="347"/>
                </a:lnTo>
                <a:lnTo>
                  <a:pt x="943" y="372"/>
                </a:lnTo>
                <a:lnTo>
                  <a:pt x="968" y="372"/>
                </a:lnTo>
                <a:lnTo>
                  <a:pt x="968" y="372"/>
                </a:lnTo>
                <a:lnTo>
                  <a:pt x="968" y="372"/>
                </a:lnTo>
                <a:lnTo>
                  <a:pt x="968" y="397"/>
                </a:lnTo>
                <a:lnTo>
                  <a:pt x="992" y="397"/>
                </a:lnTo>
                <a:lnTo>
                  <a:pt x="992" y="422"/>
                </a:lnTo>
                <a:lnTo>
                  <a:pt x="992" y="422"/>
                </a:lnTo>
                <a:lnTo>
                  <a:pt x="992" y="422"/>
                </a:lnTo>
                <a:lnTo>
                  <a:pt x="992" y="422"/>
                </a:lnTo>
                <a:lnTo>
                  <a:pt x="1017" y="446"/>
                </a:lnTo>
                <a:lnTo>
                  <a:pt x="1017" y="446"/>
                </a:lnTo>
                <a:lnTo>
                  <a:pt x="1017" y="446"/>
                </a:lnTo>
                <a:lnTo>
                  <a:pt x="1017" y="446"/>
                </a:lnTo>
                <a:lnTo>
                  <a:pt x="1017" y="446"/>
                </a:lnTo>
                <a:lnTo>
                  <a:pt x="1042" y="446"/>
                </a:lnTo>
                <a:lnTo>
                  <a:pt x="1042" y="446"/>
                </a:lnTo>
                <a:lnTo>
                  <a:pt x="1067" y="446"/>
                </a:lnTo>
                <a:lnTo>
                  <a:pt x="1067" y="446"/>
                </a:lnTo>
                <a:lnTo>
                  <a:pt x="1067" y="422"/>
                </a:lnTo>
                <a:lnTo>
                  <a:pt x="1067" y="422"/>
                </a:lnTo>
                <a:lnTo>
                  <a:pt x="1067" y="422"/>
                </a:lnTo>
                <a:lnTo>
                  <a:pt x="1042" y="422"/>
                </a:lnTo>
                <a:lnTo>
                  <a:pt x="1067" y="422"/>
                </a:lnTo>
                <a:lnTo>
                  <a:pt x="1067" y="422"/>
                </a:lnTo>
                <a:lnTo>
                  <a:pt x="1067" y="422"/>
                </a:lnTo>
                <a:lnTo>
                  <a:pt x="1067" y="397"/>
                </a:lnTo>
                <a:lnTo>
                  <a:pt x="1067" y="422"/>
                </a:lnTo>
                <a:lnTo>
                  <a:pt x="1091" y="422"/>
                </a:lnTo>
                <a:lnTo>
                  <a:pt x="1091" y="397"/>
                </a:lnTo>
                <a:lnTo>
                  <a:pt x="1091" y="397"/>
                </a:lnTo>
                <a:lnTo>
                  <a:pt x="1091" y="422"/>
                </a:lnTo>
                <a:lnTo>
                  <a:pt x="1091" y="422"/>
                </a:lnTo>
                <a:lnTo>
                  <a:pt x="1091" y="422"/>
                </a:lnTo>
                <a:lnTo>
                  <a:pt x="1091" y="422"/>
                </a:lnTo>
                <a:lnTo>
                  <a:pt x="1091" y="422"/>
                </a:lnTo>
                <a:lnTo>
                  <a:pt x="1091" y="422"/>
                </a:lnTo>
                <a:lnTo>
                  <a:pt x="1091" y="446"/>
                </a:lnTo>
                <a:lnTo>
                  <a:pt x="1091" y="446"/>
                </a:lnTo>
                <a:lnTo>
                  <a:pt x="1091" y="446"/>
                </a:lnTo>
                <a:lnTo>
                  <a:pt x="1116" y="422"/>
                </a:lnTo>
                <a:lnTo>
                  <a:pt x="1116" y="446"/>
                </a:lnTo>
                <a:lnTo>
                  <a:pt x="1116" y="446"/>
                </a:lnTo>
                <a:lnTo>
                  <a:pt x="1116" y="446"/>
                </a:lnTo>
                <a:lnTo>
                  <a:pt x="1116" y="446"/>
                </a:lnTo>
                <a:lnTo>
                  <a:pt x="1141" y="446"/>
                </a:lnTo>
                <a:lnTo>
                  <a:pt x="1141" y="472"/>
                </a:lnTo>
                <a:lnTo>
                  <a:pt x="1141" y="472"/>
                </a:lnTo>
                <a:lnTo>
                  <a:pt x="1166" y="472"/>
                </a:lnTo>
                <a:lnTo>
                  <a:pt x="1166" y="472"/>
                </a:lnTo>
                <a:lnTo>
                  <a:pt x="1166" y="472"/>
                </a:lnTo>
                <a:lnTo>
                  <a:pt x="1191" y="472"/>
                </a:lnTo>
                <a:lnTo>
                  <a:pt x="1191" y="446"/>
                </a:lnTo>
                <a:lnTo>
                  <a:pt x="1215" y="472"/>
                </a:lnTo>
                <a:lnTo>
                  <a:pt x="1215" y="472"/>
                </a:lnTo>
                <a:lnTo>
                  <a:pt x="1241" y="446"/>
                </a:lnTo>
                <a:lnTo>
                  <a:pt x="1241" y="446"/>
                </a:lnTo>
                <a:lnTo>
                  <a:pt x="1215" y="422"/>
                </a:lnTo>
                <a:close/>
                <a:moveTo>
                  <a:pt x="1612" y="645"/>
                </a:moveTo>
                <a:lnTo>
                  <a:pt x="1612" y="645"/>
                </a:lnTo>
                <a:lnTo>
                  <a:pt x="1612" y="645"/>
                </a:lnTo>
                <a:lnTo>
                  <a:pt x="1587" y="620"/>
                </a:lnTo>
                <a:lnTo>
                  <a:pt x="1538" y="620"/>
                </a:lnTo>
                <a:lnTo>
                  <a:pt x="1513" y="645"/>
                </a:lnTo>
                <a:lnTo>
                  <a:pt x="1513" y="645"/>
                </a:lnTo>
                <a:lnTo>
                  <a:pt x="1538" y="670"/>
                </a:lnTo>
                <a:lnTo>
                  <a:pt x="1538" y="670"/>
                </a:lnTo>
                <a:lnTo>
                  <a:pt x="1538" y="670"/>
                </a:lnTo>
                <a:lnTo>
                  <a:pt x="1538" y="695"/>
                </a:lnTo>
                <a:lnTo>
                  <a:pt x="1538" y="695"/>
                </a:lnTo>
                <a:lnTo>
                  <a:pt x="1563" y="719"/>
                </a:lnTo>
                <a:lnTo>
                  <a:pt x="1563" y="719"/>
                </a:lnTo>
                <a:lnTo>
                  <a:pt x="1587" y="719"/>
                </a:lnTo>
                <a:lnTo>
                  <a:pt x="1612" y="719"/>
                </a:lnTo>
                <a:lnTo>
                  <a:pt x="1612" y="695"/>
                </a:lnTo>
                <a:lnTo>
                  <a:pt x="1637" y="695"/>
                </a:lnTo>
                <a:lnTo>
                  <a:pt x="1637" y="670"/>
                </a:lnTo>
                <a:lnTo>
                  <a:pt x="1637" y="670"/>
                </a:lnTo>
                <a:lnTo>
                  <a:pt x="1637" y="670"/>
                </a:lnTo>
                <a:lnTo>
                  <a:pt x="1612" y="645"/>
                </a:lnTo>
                <a:close/>
              </a:path>
            </a:pathLst>
          </a:custGeom>
          <a:solidFill>
            <a:schemeClr val="accent3">
              <a:lumMod val="60000"/>
              <a:lumOff val="40000"/>
            </a:schemeClr>
          </a:solidFill>
          <a:ln w="12700">
            <a:solidFill>
              <a:schemeClr val="bg1">
                <a:lumMod val="85000"/>
              </a:schemeClr>
            </a:solidFill>
          </a:ln>
          <a:effectLst/>
          <a:extLst/>
        </p:spPr>
        <p:txBody>
          <a:bodyPr wrap="none" anchor="ctr"/>
          <a:lstStyle/>
          <a:p>
            <a:pPr>
              <a:defRPr/>
            </a:pPr>
            <a:endParaRPr lang="en-US" sz="1600" dirty="0">
              <a:latin typeface="Open Sans Regular" charset="0"/>
              <a:ea typeface="Open Sans Regular" charset="0"/>
              <a:cs typeface="Open Sans Regular" charset="0"/>
            </a:endParaRPr>
          </a:p>
        </p:txBody>
      </p:sp>
      <p:sp>
        <p:nvSpPr>
          <p:cNvPr id="199" name="Freeform 51"/>
          <p:cNvSpPr>
            <a:spLocks noChangeArrowheads="1"/>
          </p:cNvSpPr>
          <p:nvPr/>
        </p:nvSpPr>
        <p:spPr bwMode="auto">
          <a:xfrm>
            <a:off x="133402" y="192931"/>
            <a:ext cx="2899546" cy="1564717"/>
          </a:xfrm>
          <a:custGeom>
            <a:avLst/>
            <a:gdLst>
              <a:gd name="T0" fmla="*/ 2728 w 6895"/>
              <a:gd name="T1" fmla="*/ 3521 h 3720"/>
              <a:gd name="T2" fmla="*/ 2629 w 6895"/>
              <a:gd name="T3" fmla="*/ 1487 h 3720"/>
              <a:gd name="T4" fmla="*/ 2480 w 6895"/>
              <a:gd name="T5" fmla="*/ 3521 h 3720"/>
              <a:gd name="T6" fmla="*/ 2603 w 6895"/>
              <a:gd name="T7" fmla="*/ 3570 h 3720"/>
              <a:gd name="T8" fmla="*/ 3447 w 6895"/>
              <a:gd name="T9" fmla="*/ 3446 h 3720"/>
              <a:gd name="T10" fmla="*/ 2753 w 6895"/>
              <a:gd name="T11" fmla="*/ 3422 h 3720"/>
              <a:gd name="T12" fmla="*/ 1240 w 6895"/>
              <a:gd name="T13" fmla="*/ 3620 h 3720"/>
              <a:gd name="T14" fmla="*/ 868 w 6895"/>
              <a:gd name="T15" fmla="*/ 3595 h 3720"/>
              <a:gd name="T16" fmla="*/ 645 w 6895"/>
              <a:gd name="T17" fmla="*/ 3471 h 3720"/>
              <a:gd name="T18" fmla="*/ 2281 w 6895"/>
              <a:gd name="T19" fmla="*/ 3595 h 3720"/>
              <a:gd name="T20" fmla="*/ 1662 w 6895"/>
              <a:gd name="T21" fmla="*/ 3694 h 3720"/>
              <a:gd name="T22" fmla="*/ 1463 w 6895"/>
              <a:gd name="T23" fmla="*/ 3669 h 3720"/>
              <a:gd name="T24" fmla="*/ 5629 w 6895"/>
              <a:gd name="T25" fmla="*/ 2157 h 3720"/>
              <a:gd name="T26" fmla="*/ 4488 w 6895"/>
              <a:gd name="T27" fmla="*/ 198 h 3720"/>
              <a:gd name="T28" fmla="*/ 3967 w 6895"/>
              <a:gd name="T29" fmla="*/ 123 h 3720"/>
              <a:gd name="T30" fmla="*/ 3670 w 6895"/>
              <a:gd name="T31" fmla="*/ 198 h 3720"/>
              <a:gd name="T32" fmla="*/ 3298 w 6895"/>
              <a:gd name="T33" fmla="*/ 793 h 3720"/>
              <a:gd name="T34" fmla="*/ 3496 w 6895"/>
              <a:gd name="T35" fmla="*/ 1066 h 3720"/>
              <a:gd name="T36" fmla="*/ 2901 w 6895"/>
              <a:gd name="T37" fmla="*/ 1066 h 3720"/>
              <a:gd name="T38" fmla="*/ 3422 w 6895"/>
              <a:gd name="T39" fmla="*/ 1363 h 3720"/>
              <a:gd name="T40" fmla="*/ 3075 w 6895"/>
              <a:gd name="T41" fmla="*/ 1736 h 3720"/>
              <a:gd name="T42" fmla="*/ 2976 w 6895"/>
              <a:gd name="T43" fmla="*/ 2033 h 3720"/>
              <a:gd name="T44" fmla="*/ 2976 w 6895"/>
              <a:gd name="T45" fmla="*/ 2256 h 3720"/>
              <a:gd name="T46" fmla="*/ 3248 w 6895"/>
              <a:gd name="T47" fmla="*/ 2529 h 3720"/>
              <a:gd name="T48" fmla="*/ 3571 w 6895"/>
              <a:gd name="T49" fmla="*/ 2653 h 3720"/>
              <a:gd name="T50" fmla="*/ 3720 w 6895"/>
              <a:gd name="T51" fmla="*/ 2900 h 3720"/>
              <a:gd name="T52" fmla="*/ 3026 w 6895"/>
              <a:gd name="T53" fmla="*/ 3347 h 3720"/>
              <a:gd name="T54" fmla="*/ 3273 w 6895"/>
              <a:gd name="T55" fmla="*/ 3297 h 3720"/>
              <a:gd name="T56" fmla="*/ 3546 w 6895"/>
              <a:gd name="T57" fmla="*/ 3198 h 3720"/>
              <a:gd name="T58" fmla="*/ 3769 w 6895"/>
              <a:gd name="T59" fmla="*/ 3025 h 3720"/>
              <a:gd name="T60" fmla="*/ 4091 w 6895"/>
              <a:gd name="T61" fmla="*/ 2727 h 3720"/>
              <a:gd name="T62" fmla="*/ 4216 w 6895"/>
              <a:gd name="T63" fmla="*/ 2355 h 3720"/>
              <a:gd name="T64" fmla="*/ 4389 w 6895"/>
              <a:gd name="T65" fmla="*/ 2479 h 3720"/>
              <a:gd name="T66" fmla="*/ 4562 w 6895"/>
              <a:gd name="T67" fmla="*/ 2430 h 3720"/>
              <a:gd name="T68" fmla="*/ 4662 w 6895"/>
              <a:gd name="T69" fmla="*/ 2256 h 3720"/>
              <a:gd name="T70" fmla="*/ 4761 w 6895"/>
              <a:gd name="T71" fmla="*/ 2181 h 3720"/>
              <a:gd name="T72" fmla="*/ 4959 w 6895"/>
              <a:gd name="T73" fmla="*/ 2256 h 3720"/>
              <a:gd name="T74" fmla="*/ 5629 w 6895"/>
              <a:gd name="T75" fmla="*/ 2305 h 3720"/>
              <a:gd name="T76" fmla="*/ 6000 w 6895"/>
              <a:gd name="T77" fmla="*/ 2479 h 3720"/>
              <a:gd name="T78" fmla="*/ 6050 w 6895"/>
              <a:gd name="T79" fmla="*/ 2430 h 3720"/>
              <a:gd name="T80" fmla="*/ 6249 w 6895"/>
              <a:gd name="T81" fmla="*/ 2404 h 3720"/>
              <a:gd name="T82" fmla="*/ 6422 w 6895"/>
              <a:gd name="T83" fmla="*/ 2653 h 3720"/>
              <a:gd name="T84" fmla="*/ 6819 w 6895"/>
              <a:gd name="T85" fmla="*/ 2900 h 3720"/>
              <a:gd name="T86" fmla="*/ 3372 w 6895"/>
              <a:gd name="T87" fmla="*/ 2603 h 3720"/>
              <a:gd name="T88" fmla="*/ 3050 w 6895"/>
              <a:gd name="T89" fmla="*/ 3297 h 3720"/>
              <a:gd name="T90" fmla="*/ 6497 w 6895"/>
              <a:gd name="T91" fmla="*/ 3025 h 3720"/>
              <a:gd name="T92" fmla="*/ 6621 w 6895"/>
              <a:gd name="T93" fmla="*/ 2900 h 3720"/>
              <a:gd name="T94" fmla="*/ 6596 w 6895"/>
              <a:gd name="T95" fmla="*/ 3000 h 3720"/>
              <a:gd name="T96" fmla="*/ 6596 w 6895"/>
              <a:gd name="T97" fmla="*/ 3074 h 3720"/>
              <a:gd name="T98" fmla="*/ 3720 w 6895"/>
              <a:gd name="T99" fmla="*/ 3124 h 3720"/>
              <a:gd name="T100" fmla="*/ 4290 w 6895"/>
              <a:gd name="T101" fmla="*/ 2727 h 3720"/>
              <a:gd name="T102" fmla="*/ 4736 w 6895"/>
              <a:gd name="T103" fmla="*/ 2281 h 3720"/>
              <a:gd name="T104" fmla="*/ 4216 w 6895"/>
              <a:gd name="T105" fmla="*/ 2827 h 3720"/>
              <a:gd name="T106" fmla="*/ 4166 w 6895"/>
              <a:gd name="T107" fmla="*/ 2851 h 3720"/>
              <a:gd name="T108" fmla="*/ 4117 w 6895"/>
              <a:gd name="T109" fmla="*/ 3000 h 3720"/>
              <a:gd name="T110" fmla="*/ 4439 w 6895"/>
              <a:gd name="T111" fmla="*/ 2504 h 3720"/>
              <a:gd name="T112" fmla="*/ 6125 w 6895"/>
              <a:gd name="T113" fmla="*/ 2504 h 3720"/>
              <a:gd name="T114" fmla="*/ 6199 w 6895"/>
              <a:gd name="T115" fmla="*/ 2479 h 3720"/>
              <a:gd name="T116" fmla="*/ 6299 w 6895"/>
              <a:gd name="T117" fmla="*/ 2529 h 3720"/>
              <a:gd name="T118" fmla="*/ 6397 w 6895"/>
              <a:gd name="T119" fmla="*/ 2752 h 3720"/>
              <a:gd name="T120" fmla="*/ 6372 w 6895"/>
              <a:gd name="T121" fmla="*/ 2827 h 3720"/>
              <a:gd name="T122" fmla="*/ 6174 w 6895"/>
              <a:gd name="T123" fmla="*/ 2628 h 3720"/>
              <a:gd name="T124" fmla="*/ 4761 w 6895"/>
              <a:gd name="T125" fmla="*/ 2206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95" h="3720">
                <a:moveTo>
                  <a:pt x="2802" y="1041"/>
                </a:moveTo>
                <a:lnTo>
                  <a:pt x="2827" y="1041"/>
                </a:lnTo>
                <a:lnTo>
                  <a:pt x="2827" y="1041"/>
                </a:lnTo>
                <a:lnTo>
                  <a:pt x="2827" y="1041"/>
                </a:lnTo>
                <a:lnTo>
                  <a:pt x="2827" y="1041"/>
                </a:lnTo>
                <a:lnTo>
                  <a:pt x="2827" y="1041"/>
                </a:lnTo>
                <a:lnTo>
                  <a:pt x="2802" y="1041"/>
                </a:lnTo>
                <a:close/>
                <a:moveTo>
                  <a:pt x="2777" y="2305"/>
                </a:moveTo>
                <a:lnTo>
                  <a:pt x="2777" y="2305"/>
                </a:lnTo>
                <a:lnTo>
                  <a:pt x="2777" y="2305"/>
                </a:lnTo>
                <a:lnTo>
                  <a:pt x="2777" y="2305"/>
                </a:lnTo>
                <a:lnTo>
                  <a:pt x="2777" y="2305"/>
                </a:lnTo>
                <a:lnTo>
                  <a:pt x="2777" y="2305"/>
                </a:lnTo>
                <a:lnTo>
                  <a:pt x="2777" y="2305"/>
                </a:lnTo>
                <a:lnTo>
                  <a:pt x="2777" y="2305"/>
                </a:lnTo>
                <a:lnTo>
                  <a:pt x="2777" y="2305"/>
                </a:lnTo>
                <a:lnTo>
                  <a:pt x="2802" y="2305"/>
                </a:lnTo>
                <a:lnTo>
                  <a:pt x="2802" y="2305"/>
                </a:lnTo>
                <a:lnTo>
                  <a:pt x="2802" y="2305"/>
                </a:lnTo>
                <a:lnTo>
                  <a:pt x="2802" y="2305"/>
                </a:lnTo>
                <a:lnTo>
                  <a:pt x="2802" y="2305"/>
                </a:lnTo>
                <a:lnTo>
                  <a:pt x="2802" y="2305"/>
                </a:lnTo>
                <a:lnTo>
                  <a:pt x="2802" y="2331"/>
                </a:lnTo>
                <a:lnTo>
                  <a:pt x="2802" y="2331"/>
                </a:lnTo>
                <a:lnTo>
                  <a:pt x="2802"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02" y="2305"/>
                </a:lnTo>
                <a:lnTo>
                  <a:pt x="2802" y="2305"/>
                </a:lnTo>
                <a:lnTo>
                  <a:pt x="2802" y="2305"/>
                </a:lnTo>
                <a:lnTo>
                  <a:pt x="2827" y="2305"/>
                </a:lnTo>
                <a:lnTo>
                  <a:pt x="2827" y="2305"/>
                </a:lnTo>
                <a:lnTo>
                  <a:pt x="2827" y="2305"/>
                </a:lnTo>
                <a:lnTo>
                  <a:pt x="2827" y="2305"/>
                </a:lnTo>
                <a:lnTo>
                  <a:pt x="2827" y="2305"/>
                </a:lnTo>
                <a:lnTo>
                  <a:pt x="2827" y="2305"/>
                </a:lnTo>
                <a:lnTo>
                  <a:pt x="2852" y="2305"/>
                </a:lnTo>
                <a:lnTo>
                  <a:pt x="2852" y="2305"/>
                </a:lnTo>
                <a:lnTo>
                  <a:pt x="2852" y="2305"/>
                </a:lnTo>
                <a:lnTo>
                  <a:pt x="2852" y="2305"/>
                </a:lnTo>
                <a:lnTo>
                  <a:pt x="2852" y="2305"/>
                </a:lnTo>
                <a:lnTo>
                  <a:pt x="2852" y="2305"/>
                </a:lnTo>
                <a:lnTo>
                  <a:pt x="2852" y="2305"/>
                </a:lnTo>
                <a:lnTo>
                  <a:pt x="2852" y="2305"/>
                </a:lnTo>
                <a:lnTo>
                  <a:pt x="2852"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901" y="2305"/>
                </a:lnTo>
                <a:lnTo>
                  <a:pt x="2901" y="2305"/>
                </a:lnTo>
                <a:lnTo>
                  <a:pt x="2901" y="2305"/>
                </a:lnTo>
                <a:lnTo>
                  <a:pt x="2876" y="2305"/>
                </a:lnTo>
                <a:lnTo>
                  <a:pt x="2876" y="2305"/>
                </a:lnTo>
                <a:lnTo>
                  <a:pt x="2876" y="2305"/>
                </a:lnTo>
                <a:lnTo>
                  <a:pt x="2876" y="2305"/>
                </a:lnTo>
                <a:lnTo>
                  <a:pt x="2876" y="2305"/>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06"/>
                </a:lnTo>
                <a:lnTo>
                  <a:pt x="2876" y="2206"/>
                </a:lnTo>
                <a:lnTo>
                  <a:pt x="2876" y="2206"/>
                </a:lnTo>
                <a:lnTo>
                  <a:pt x="2876" y="2231"/>
                </a:lnTo>
                <a:lnTo>
                  <a:pt x="2852" y="2231"/>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181"/>
                </a:lnTo>
                <a:lnTo>
                  <a:pt x="2852" y="2206"/>
                </a:lnTo>
                <a:lnTo>
                  <a:pt x="2852" y="2206"/>
                </a:lnTo>
                <a:lnTo>
                  <a:pt x="2852" y="2206"/>
                </a:lnTo>
                <a:lnTo>
                  <a:pt x="2852" y="2206"/>
                </a:lnTo>
                <a:lnTo>
                  <a:pt x="2852" y="2206"/>
                </a:lnTo>
                <a:lnTo>
                  <a:pt x="2852" y="2206"/>
                </a:lnTo>
                <a:lnTo>
                  <a:pt x="2852" y="2206"/>
                </a:lnTo>
                <a:lnTo>
                  <a:pt x="2827" y="2206"/>
                </a:lnTo>
                <a:lnTo>
                  <a:pt x="2827" y="2206"/>
                </a:lnTo>
                <a:lnTo>
                  <a:pt x="2827" y="2206"/>
                </a:lnTo>
                <a:lnTo>
                  <a:pt x="2827" y="2206"/>
                </a:lnTo>
                <a:lnTo>
                  <a:pt x="2827" y="2206"/>
                </a:lnTo>
                <a:lnTo>
                  <a:pt x="2827" y="2206"/>
                </a:lnTo>
                <a:lnTo>
                  <a:pt x="2827" y="2206"/>
                </a:lnTo>
                <a:lnTo>
                  <a:pt x="2802" y="2206"/>
                </a:lnTo>
                <a:lnTo>
                  <a:pt x="2802" y="2206"/>
                </a:lnTo>
                <a:lnTo>
                  <a:pt x="2802" y="2206"/>
                </a:lnTo>
                <a:lnTo>
                  <a:pt x="2802" y="2206"/>
                </a:lnTo>
                <a:lnTo>
                  <a:pt x="2802" y="2206"/>
                </a:lnTo>
                <a:lnTo>
                  <a:pt x="2802" y="2206"/>
                </a:lnTo>
                <a:lnTo>
                  <a:pt x="2802" y="2206"/>
                </a:lnTo>
                <a:lnTo>
                  <a:pt x="2777" y="2206"/>
                </a:lnTo>
                <a:lnTo>
                  <a:pt x="2777" y="2206"/>
                </a:lnTo>
                <a:lnTo>
                  <a:pt x="2777" y="2206"/>
                </a:lnTo>
                <a:lnTo>
                  <a:pt x="2777" y="2206"/>
                </a:lnTo>
                <a:lnTo>
                  <a:pt x="2777" y="2206"/>
                </a:lnTo>
                <a:lnTo>
                  <a:pt x="2777" y="2206"/>
                </a:lnTo>
                <a:lnTo>
                  <a:pt x="2777" y="2206"/>
                </a:lnTo>
                <a:lnTo>
                  <a:pt x="2777" y="2206"/>
                </a:lnTo>
                <a:lnTo>
                  <a:pt x="2777" y="2206"/>
                </a:lnTo>
                <a:lnTo>
                  <a:pt x="2777" y="2231"/>
                </a:lnTo>
                <a:lnTo>
                  <a:pt x="2753" y="2231"/>
                </a:lnTo>
                <a:lnTo>
                  <a:pt x="2728" y="2206"/>
                </a:lnTo>
                <a:lnTo>
                  <a:pt x="2728" y="2206"/>
                </a:lnTo>
                <a:lnTo>
                  <a:pt x="2728" y="2206"/>
                </a:lnTo>
                <a:lnTo>
                  <a:pt x="2728" y="2206"/>
                </a:lnTo>
                <a:lnTo>
                  <a:pt x="2728" y="2206"/>
                </a:lnTo>
                <a:lnTo>
                  <a:pt x="2728" y="2206"/>
                </a:lnTo>
                <a:lnTo>
                  <a:pt x="2728" y="2206"/>
                </a:lnTo>
                <a:lnTo>
                  <a:pt x="2728" y="2206"/>
                </a:lnTo>
                <a:lnTo>
                  <a:pt x="2728" y="2206"/>
                </a:lnTo>
                <a:lnTo>
                  <a:pt x="2703" y="2206"/>
                </a:lnTo>
                <a:lnTo>
                  <a:pt x="2703" y="2206"/>
                </a:lnTo>
                <a:lnTo>
                  <a:pt x="2703" y="2206"/>
                </a:lnTo>
                <a:lnTo>
                  <a:pt x="2703" y="2206"/>
                </a:lnTo>
                <a:lnTo>
                  <a:pt x="2703" y="2231"/>
                </a:lnTo>
                <a:lnTo>
                  <a:pt x="2703" y="2231"/>
                </a:lnTo>
                <a:lnTo>
                  <a:pt x="2703" y="2231"/>
                </a:lnTo>
                <a:lnTo>
                  <a:pt x="2703" y="2231"/>
                </a:lnTo>
                <a:lnTo>
                  <a:pt x="2703" y="2231"/>
                </a:lnTo>
                <a:lnTo>
                  <a:pt x="2703" y="2231"/>
                </a:lnTo>
                <a:lnTo>
                  <a:pt x="2703" y="2256"/>
                </a:lnTo>
                <a:lnTo>
                  <a:pt x="2703" y="2256"/>
                </a:lnTo>
                <a:lnTo>
                  <a:pt x="2728" y="2256"/>
                </a:lnTo>
                <a:lnTo>
                  <a:pt x="2728" y="2231"/>
                </a:lnTo>
                <a:lnTo>
                  <a:pt x="2728" y="2231"/>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53" y="2256"/>
                </a:lnTo>
                <a:lnTo>
                  <a:pt x="2753" y="2256"/>
                </a:lnTo>
                <a:lnTo>
                  <a:pt x="2753" y="2256"/>
                </a:lnTo>
                <a:lnTo>
                  <a:pt x="2728" y="2256"/>
                </a:lnTo>
                <a:lnTo>
                  <a:pt x="2753" y="2281"/>
                </a:lnTo>
                <a:lnTo>
                  <a:pt x="2753" y="2281"/>
                </a:lnTo>
                <a:lnTo>
                  <a:pt x="2777" y="2305"/>
                </a:lnTo>
                <a:close/>
                <a:moveTo>
                  <a:pt x="2653" y="3495"/>
                </a:move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29" y="3495"/>
                </a:lnTo>
                <a:lnTo>
                  <a:pt x="2629" y="3495"/>
                </a:lnTo>
                <a:lnTo>
                  <a:pt x="2629" y="3495"/>
                </a:lnTo>
                <a:lnTo>
                  <a:pt x="2629" y="3495"/>
                </a:lnTo>
                <a:lnTo>
                  <a:pt x="2629" y="3495"/>
                </a:lnTo>
                <a:lnTo>
                  <a:pt x="2629" y="3495"/>
                </a:lnTo>
                <a:lnTo>
                  <a:pt x="2629" y="3471"/>
                </a:lnTo>
                <a:lnTo>
                  <a:pt x="2629" y="3471"/>
                </a:lnTo>
                <a:lnTo>
                  <a:pt x="2629" y="3471"/>
                </a:lnTo>
                <a:lnTo>
                  <a:pt x="2629" y="3495"/>
                </a:lnTo>
                <a:lnTo>
                  <a:pt x="2603" y="3495"/>
                </a:lnTo>
                <a:lnTo>
                  <a:pt x="2603" y="3495"/>
                </a:lnTo>
                <a:lnTo>
                  <a:pt x="2603" y="3495"/>
                </a:lnTo>
                <a:lnTo>
                  <a:pt x="2603" y="3495"/>
                </a:lnTo>
                <a:lnTo>
                  <a:pt x="2603" y="3495"/>
                </a:lnTo>
                <a:lnTo>
                  <a:pt x="2603" y="3495"/>
                </a:lnTo>
                <a:lnTo>
                  <a:pt x="2603" y="3495"/>
                </a:lnTo>
                <a:lnTo>
                  <a:pt x="2603" y="3495"/>
                </a:lnTo>
                <a:lnTo>
                  <a:pt x="2603" y="3521"/>
                </a:lnTo>
                <a:lnTo>
                  <a:pt x="2603" y="3521"/>
                </a:lnTo>
                <a:lnTo>
                  <a:pt x="2603"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53" y="3521"/>
                </a:lnTo>
                <a:lnTo>
                  <a:pt x="2653" y="3521"/>
                </a:lnTo>
                <a:lnTo>
                  <a:pt x="2653" y="3521"/>
                </a:lnTo>
                <a:lnTo>
                  <a:pt x="2653" y="3521"/>
                </a:lnTo>
                <a:lnTo>
                  <a:pt x="2653" y="3521"/>
                </a:lnTo>
                <a:lnTo>
                  <a:pt x="2653" y="3521"/>
                </a:lnTo>
                <a:lnTo>
                  <a:pt x="2653" y="3521"/>
                </a:lnTo>
                <a:lnTo>
                  <a:pt x="2653" y="3521"/>
                </a:lnTo>
                <a:lnTo>
                  <a:pt x="2653" y="3495"/>
                </a:lnTo>
                <a:close/>
                <a:moveTo>
                  <a:pt x="2753" y="3521"/>
                </a:moveTo>
                <a:lnTo>
                  <a:pt x="2753" y="3521"/>
                </a:lnTo>
                <a:lnTo>
                  <a:pt x="2753" y="3521"/>
                </a:lnTo>
                <a:lnTo>
                  <a:pt x="2753" y="3521"/>
                </a:lnTo>
                <a:lnTo>
                  <a:pt x="2753" y="3521"/>
                </a:lnTo>
                <a:lnTo>
                  <a:pt x="2753"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03" y="3521"/>
                </a:lnTo>
                <a:lnTo>
                  <a:pt x="2728" y="3521"/>
                </a:lnTo>
                <a:lnTo>
                  <a:pt x="2728" y="3521"/>
                </a:lnTo>
                <a:lnTo>
                  <a:pt x="2728" y="3521"/>
                </a:lnTo>
                <a:lnTo>
                  <a:pt x="2728" y="3521"/>
                </a:lnTo>
                <a:lnTo>
                  <a:pt x="2728" y="3521"/>
                </a:lnTo>
                <a:lnTo>
                  <a:pt x="2728" y="3521"/>
                </a:lnTo>
                <a:lnTo>
                  <a:pt x="2728" y="3521"/>
                </a:lnTo>
                <a:lnTo>
                  <a:pt x="2728" y="3521"/>
                </a:lnTo>
                <a:lnTo>
                  <a:pt x="2728" y="3521"/>
                </a:lnTo>
                <a:lnTo>
                  <a:pt x="2753" y="3545"/>
                </a:lnTo>
                <a:lnTo>
                  <a:pt x="2753" y="3521"/>
                </a:lnTo>
                <a:close/>
                <a:moveTo>
                  <a:pt x="2678" y="3521"/>
                </a:moveTo>
                <a:lnTo>
                  <a:pt x="2678" y="3521"/>
                </a:lnTo>
                <a:close/>
                <a:moveTo>
                  <a:pt x="2678" y="3521"/>
                </a:moveTo>
                <a:lnTo>
                  <a:pt x="2678" y="3521"/>
                </a:lnTo>
                <a:lnTo>
                  <a:pt x="2678" y="3495"/>
                </a:lnTo>
                <a:lnTo>
                  <a:pt x="2678" y="3495"/>
                </a:lnTo>
                <a:lnTo>
                  <a:pt x="2678" y="3495"/>
                </a:lnTo>
                <a:lnTo>
                  <a:pt x="2678" y="3495"/>
                </a:lnTo>
                <a:lnTo>
                  <a:pt x="2678" y="3495"/>
                </a:lnTo>
                <a:lnTo>
                  <a:pt x="2678" y="3495"/>
                </a:lnTo>
                <a:lnTo>
                  <a:pt x="2678" y="3495"/>
                </a:lnTo>
                <a:lnTo>
                  <a:pt x="2678" y="3495"/>
                </a:lnTo>
                <a:lnTo>
                  <a:pt x="2678" y="3495"/>
                </a:lnTo>
                <a:lnTo>
                  <a:pt x="2678" y="3495"/>
                </a:lnTo>
                <a:lnTo>
                  <a:pt x="2703" y="3495"/>
                </a:lnTo>
                <a:lnTo>
                  <a:pt x="2703" y="3495"/>
                </a:lnTo>
                <a:lnTo>
                  <a:pt x="2703" y="3495"/>
                </a:lnTo>
                <a:lnTo>
                  <a:pt x="2703" y="3495"/>
                </a:lnTo>
                <a:lnTo>
                  <a:pt x="2678" y="3495"/>
                </a:lnTo>
                <a:lnTo>
                  <a:pt x="2678" y="3495"/>
                </a:lnTo>
                <a:lnTo>
                  <a:pt x="2678" y="3495"/>
                </a:lnTo>
                <a:lnTo>
                  <a:pt x="2678" y="3495"/>
                </a:lnTo>
                <a:lnTo>
                  <a:pt x="2678" y="3495"/>
                </a:lnTo>
                <a:lnTo>
                  <a:pt x="2678" y="3495"/>
                </a:lnTo>
                <a:lnTo>
                  <a:pt x="2678" y="3495"/>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53" y="3495"/>
                </a:lnTo>
                <a:lnTo>
                  <a:pt x="2678" y="3495"/>
                </a:lnTo>
                <a:lnTo>
                  <a:pt x="2678" y="3495"/>
                </a:lnTo>
                <a:lnTo>
                  <a:pt x="2678" y="3495"/>
                </a:lnTo>
                <a:lnTo>
                  <a:pt x="2678" y="3495"/>
                </a:lnTo>
                <a:lnTo>
                  <a:pt x="2678" y="3495"/>
                </a:lnTo>
                <a:lnTo>
                  <a:pt x="2678" y="3495"/>
                </a:lnTo>
                <a:lnTo>
                  <a:pt x="2678" y="3495"/>
                </a:lnTo>
                <a:lnTo>
                  <a:pt x="2678" y="3495"/>
                </a:lnTo>
                <a:lnTo>
                  <a:pt x="2678" y="3495"/>
                </a:lnTo>
                <a:lnTo>
                  <a:pt x="2678" y="3521"/>
                </a:lnTo>
                <a:close/>
                <a:moveTo>
                  <a:pt x="2703" y="3521"/>
                </a:moveTo>
                <a:lnTo>
                  <a:pt x="2703" y="3521"/>
                </a:lnTo>
                <a:lnTo>
                  <a:pt x="2703" y="3521"/>
                </a:lnTo>
                <a:lnTo>
                  <a:pt x="2678" y="3521"/>
                </a:lnTo>
                <a:lnTo>
                  <a:pt x="2678" y="3521"/>
                </a:lnTo>
                <a:lnTo>
                  <a:pt x="2703" y="3521"/>
                </a:lnTo>
                <a:lnTo>
                  <a:pt x="2703" y="3521"/>
                </a:lnTo>
                <a:lnTo>
                  <a:pt x="2703" y="3521"/>
                </a:lnTo>
                <a:lnTo>
                  <a:pt x="2703" y="3521"/>
                </a:lnTo>
                <a:lnTo>
                  <a:pt x="2703" y="3521"/>
                </a:lnTo>
                <a:lnTo>
                  <a:pt x="2703" y="3545"/>
                </a:lnTo>
                <a:lnTo>
                  <a:pt x="2703" y="3521"/>
                </a:lnTo>
                <a:close/>
                <a:moveTo>
                  <a:pt x="2603" y="3521"/>
                </a:moveTo>
                <a:lnTo>
                  <a:pt x="2603" y="3521"/>
                </a:lnTo>
                <a:lnTo>
                  <a:pt x="2603" y="3521"/>
                </a:lnTo>
                <a:lnTo>
                  <a:pt x="2603" y="3521"/>
                </a:lnTo>
                <a:lnTo>
                  <a:pt x="2603" y="3521"/>
                </a:lnTo>
                <a:lnTo>
                  <a:pt x="2603" y="3521"/>
                </a:lnTo>
                <a:lnTo>
                  <a:pt x="2603" y="3521"/>
                </a:lnTo>
                <a:lnTo>
                  <a:pt x="2603" y="3521"/>
                </a:lnTo>
                <a:lnTo>
                  <a:pt x="2603" y="3521"/>
                </a:lnTo>
                <a:lnTo>
                  <a:pt x="2603" y="3545"/>
                </a:lnTo>
                <a:lnTo>
                  <a:pt x="2603" y="3521"/>
                </a:lnTo>
                <a:close/>
                <a:moveTo>
                  <a:pt x="2530" y="1487"/>
                </a:moveTo>
                <a:lnTo>
                  <a:pt x="2554" y="1512"/>
                </a:lnTo>
                <a:lnTo>
                  <a:pt x="2554" y="1512"/>
                </a:lnTo>
                <a:lnTo>
                  <a:pt x="2579" y="1537"/>
                </a:lnTo>
                <a:lnTo>
                  <a:pt x="2554" y="1512"/>
                </a:lnTo>
                <a:lnTo>
                  <a:pt x="2554" y="1512"/>
                </a:lnTo>
                <a:lnTo>
                  <a:pt x="2530" y="1487"/>
                </a:lnTo>
                <a:close/>
                <a:moveTo>
                  <a:pt x="2603" y="1562"/>
                </a:moveTo>
                <a:lnTo>
                  <a:pt x="2603" y="1562"/>
                </a:lnTo>
                <a:lnTo>
                  <a:pt x="2603" y="1562"/>
                </a:lnTo>
                <a:lnTo>
                  <a:pt x="2603" y="1586"/>
                </a:lnTo>
                <a:lnTo>
                  <a:pt x="2603" y="1562"/>
                </a:lnTo>
                <a:close/>
                <a:moveTo>
                  <a:pt x="2430" y="1463"/>
                </a:moveTo>
                <a:lnTo>
                  <a:pt x="2455" y="1463"/>
                </a:lnTo>
                <a:lnTo>
                  <a:pt x="2455" y="1463"/>
                </a:lnTo>
                <a:lnTo>
                  <a:pt x="2455" y="1463"/>
                </a:lnTo>
                <a:lnTo>
                  <a:pt x="2455" y="1463"/>
                </a:lnTo>
                <a:lnTo>
                  <a:pt x="2455" y="1487"/>
                </a:lnTo>
                <a:lnTo>
                  <a:pt x="2455" y="1487"/>
                </a:lnTo>
                <a:lnTo>
                  <a:pt x="2455" y="1487"/>
                </a:lnTo>
                <a:lnTo>
                  <a:pt x="2455" y="1487"/>
                </a:lnTo>
                <a:lnTo>
                  <a:pt x="2455" y="1487"/>
                </a:lnTo>
                <a:lnTo>
                  <a:pt x="2455" y="1487"/>
                </a:lnTo>
                <a:lnTo>
                  <a:pt x="2455" y="1487"/>
                </a:lnTo>
                <a:lnTo>
                  <a:pt x="2480" y="1487"/>
                </a:lnTo>
                <a:lnTo>
                  <a:pt x="2480" y="1487"/>
                </a:lnTo>
                <a:lnTo>
                  <a:pt x="2480" y="1487"/>
                </a:lnTo>
                <a:lnTo>
                  <a:pt x="2480" y="1487"/>
                </a:lnTo>
                <a:lnTo>
                  <a:pt x="2480" y="1487"/>
                </a:lnTo>
                <a:lnTo>
                  <a:pt x="2480" y="1487"/>
                </a:lnTo>
                <a:lnTo>
                  <a:pt x="2480" y="1487"/>
                </a:lnTo>
                <a:lnTo>
                  <a:pt x="2480" y="1487"/>
                </a:lnTo>
                <a:lnTo>
                  <a:pt x="2480" y="1487"/>
                </a:lnTo>
                <a:lnTo>
                  <a:pt x="2504" y="1487"/>
                </a:lnTo>
                <a:lnTo>
                  <a:pt x="2504" y="1463"/>
                </a:lnTo>
                <a:lnTo>
                  <a:pt x="2504" y="1463"/>
                </a:lnTo>
                <a:lnTo>
                  <a:pt x="2504" y="1463"/>
                </a:lnTo>
                <a:lnTo>
                  <a:pt x="2504" y="1463"/>
                </a:lnTo>
                <a:lnTo>
                  <a:pt x="2504" y="1463"/>
                </a:lnTo>
                <a:lnTo>
                  <a:pt x="2504" y="1463"/>
                </a:lnTo>
                <a:lnTo>
                  <a:pt x="2504" y="1463"/>
                </a:lnTo>
                <a:lnTo>
                  <a:pt x="2530" y="1463"/>
                </a:lnTo>
                <a:lnTo>
                  <a:pt x="2530" y="1463"/>
                </a:lnTo>
                <a:lnTo>
                  <a:pt x="2530" y="1463"/>
                </a:lnTo>
                <a:lnTo>
                  <a:pt x="2530" y="1487"/>
                </a:lnTo>
                <a:lnTo>
                  <a:pt x="2530" y="1487"/>
                </a:lnTo>
                <a:lnTo>
                  <a:pt x="2530" y="1487"/>
                </a:lnTo>
                <a:lnTo>
                  <a:pt x="2530" y="1487"/>
                </a:lnTo>
                <a:lnTo>
                  <a:pt x="2554" y="1487"/>
                </a:lnTo>
                <a:lnTo>
                  <a:pt x="2554" y="1487"/>
                </a:lnTo>
                <a:lnTo>
                  <a:pt x="2554" y="1487"/>
                </a:lnTo>
                <a:lnTo>
                  <a:pt x="2554" y="1487"/>
                </a:lnTo>
                <a:lnTo>
                  <a:pt x="2554" y="1487"/>
                </a:lnTo>
                <a:lnTo>
                  <a:pt x="2554" y="1487"/>
                </a:lnTo>
                <a:lnTo>
                  <a:pt x="2554" y="1512"/>
                </a:lnTo>
                <a:lnTo>
                  <a:pt x="2554" y="1512"/>
                </a:lnTo>
                <a:lnTo>
                  <a:pt x="2579" y="1512"/>
                </a:lnTo>
                <a:lnTo>
                  <a:pt x="2579" y="1512"/>
                </a:lnTo>
                <a:lnTo>
                  <a:pt x="2579" y="1512"/>
                </a:lnTo>
                <a:lnTo>
                  <a:pt x="2579" y="1512"/>
                </a:lnTo>
                <a:lnTo>
                  <a:pt x="2579" y="1512"/>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603" y="1562"/>
                </a:lnTo>
                <a:lnTo>
                  <a:pt x="2603" y="1562"/>
                </a:lnTo>
                <a:lnTo>
                  <a:pt x="2603" y="1562"/>
                </a:lnTo>
                <a:lnTo>
                  <a:pt x="2603" y="1562"/>
                </a:lnTo>
                <a:lnTo>
                  <a:pt x="2603" y="1562"/>
                </a:lnTo>
                <a:lnTo>
                  <a:pt x="2603" y="1562"/>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611"/>
                </a:lnTo>
                <a:lnTo>
                  <a:pt x="2603" y="1611"/>
                </a:lnTo>
                <a:lnTo>
                  <a:pt x="2603" y="1611"/>
                </a:lnTo>
                <a:lnTo>
                  <a:pt x="2629" y="1611"/>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53" y="1586"/>
                </a:lnTo>
                <a:lnTo>
                  <a:pt x="2653" y="1562"/>
                </a:lnTo>
                <a:lnTo>
                  <a:pt x="2653" y="1562"/>
                </a:lnTo>
                <a:lnTo>
                  <a:pt x="2653" y="1562"/>
                </a:lnTo>
                <a:lnTo>
                  <a:pt x="2653" y="1562"/>
                </a:lnTo>
                <a:lnTo>
                  <a:pt x="2653" y="1562"/>
                </a:lnTo>
                <a:lnTo>
                  <a:pt x="2653" y="1562"/>
                </a:lnTo>
                <a:lnTo>
                  <a:pt x="2678" y="1562"/>
                </a:lnTo>
                <a:lnTo>
                  <a:pt x="2678" y="1562"/>
                </a:lnTo>
                <a:lnTo>
                  <a:pt x="2678" y="1562"/>
                </a:lnTo>
                <a:lnTo>
                  <a:pt x="2653" y="1562"/>
                </a:lnTo>
                <a:lnTo>
                  <a:pt x="2653" y="1562"/>
                </a:lnTo>
                <a:lnTo>
                  <a:pt x="2653" y="1562"/>
                </a:lnTo>
                <a:lnTo>
                  <a:pt x="2653" y="1562"/>
                </a:lnTo>
                <a:lnTo>
                  <a:pt x="2678" y="1562"/>
                </a:lnTo>
                <a:lnTo>
                  <a:pt x="2678" y="1562"/>
                </a:lnTo>
                <a:lnTo>
                  <a:pt x="2678" y="1562"/>
                </a:lnTo>
                <a:lnTo>
                  <a:pt x="2678" y="1562"/>
                </a:lnTo>
                <a:lnTo>
                  <a:pt x="2703" y="1586"/>
                </a:lnTo>
                <a:lnTo>
                  <a:pt x="2703" y="1586"/>
                </a:lnTo>
                <a:lnTo>
                  <a:pt x="2703" y="1562"/>
                </a:lnTo>
                <a:lnTo>
                  <a:pt x="2703" y="1562"/>
                </a:lnTo>
                <a:lnTo>
                  <a:pt x="2728" y="1562"/>
                </a:lnTo>
                <a:lnTo>
                  <a:pt x="2703" y="1562"/>
                </a:lnTo>
                <a:lnTo>
                  <a:pt x="2728" y="1562"/>
                </a:lnTo>
                <a:lnTo>
                  <a:pt x="2728" y="1562"/>
                </a:lnTo>
                <a:lnTo>
                  <a:pt x="2728" y="1562"/>
                </a:lnTo>
                <a:lnTo>
                  <a:pt x="2728" y="1537"/>
                </a:lnTo>
                <a:lnTo>
                  <a:pt x="2703" y="1537"/>
                </a:lnTo>
                <a:lnTo>
                  <a:pt x="2703" y="1537"/>
                </a:lnTo>
                <a:lnTo>
                  <a:pt x="2703"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53" y="1537"/>
                </a:lnTo>
                <a:lnTo>
                  <a:pt x="2653" y="1512"/>
                </a:lnTo>
                <a:lnTo>
                  <a:pt x="2653" y="1512"/>
                </a:lnTo>
                <a:lnTo>
                  <a:pt x="2653" y="1537"/>
                </a:lnTo>
                <a:lnTo>
                  <a:pt x="2653" y="1537"/>
                </a:lnTo>
                <a:lnTo>
                  <a:pt x="2653" y="1537"/>
                </a:lnTo>
                <a:lnTo>
                  <a:pt x="2653" y="1512"/>
                </a:lnTo>
                <a:lnTo>
                  <a:pt x="2653" y="1512"/>
                </a:lnTo>
                <a:lnTo>
                  <a:pt x="2653" y="1512"/>
                </a:lnTo>
                <a:lnTo>
                  <a:pt x="2653" y="1512"/>
                </a:lnTo>
                <a:lnTo>
                  <a:pt x="2653" y="1512"/>
                </a:lnTo>
                <a:lnTo>
                  <a:pt x="2629" y="1512"/>
                </a:lnTo>
                <a:lnTo>
                  <a:pt x="2629" y="1512"/>
                </a:lnTo>
                <a:lnTo>
                  <a:pt x="2629" y="1487"/>
                </a:lnTo>
                <a:lnTo>
                  <a:pt x="2629" y="1487"/>
                </a:lnTo>
                <a:lnTo>
                  <a:pt x="2629" y="1487"/>
                </a:lnTo>
                <a:lnTo>
                  <a:pt x="2629" y="1487"/>
                </a:lnTo>
                <a:lnTo>
                  <a:pt x="2629" y="1487"/>
                </a:lnTo>
                <a:lnTo>
                  <a:pt x="2629" y="1487"/>
                </a:lnTo>
                <a:lnTo>
                  <a:pt x="2603" y="1487"/>
                </a:lnTo>
                <a:lnTo>
                  <a:pt x="2603" y="1487"/>
                </a:lnTo>
                <a:lnTo>
                  <a:pt x="2603" y="1487"/>
                </a:lnTo>
                <a:lnTo>
                  <a:pt x="2603" y="1487"/>
                </a:lnTo>
                <a:lnTo>
                  <a:pt x="2603" y="1487"/>
                </a:lnTo>
                <a:lnTo>
                  <a:pt x="2603" y="1487"/>
                </a:lnTo>
                <a:lnTo>
                  <a:pt x="2603" y="1487"/>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38"/>
                </a:lnTo>
                <a:lnTo>
                  <a:pt x="2603" y="1438"/>
                </a:lnTo>
                <a:lnTo>
                  <a:pt x="2603" y="1438"/>
                </a:lnTo>
                <a:lnTo>
                  <a:pt x="2603" y="1438"/>
                </a:lnTo>
                <a:lnTo>
                  <a:pt x="2603" y="1438"/>
                </a:lnTo>
                <a:lnTo>
                  <a:pt x="2603" y="1438"/>
                </a:lnTo>
                <a:lnTo>
                  <a:pt x="2579" y="1438"/>
                </a:lnTo>
                <a:lnTo>
                  <a:pt x="2579" y="1438"/>
                </a:lnTo>
                <a:lnTo>
                  <a:pt x="2579" y="1438"/>
                </a:lnTo>
                <a:lnTo>
                  <a:pt x="2579" y="1438"/>
                </a:lnTo>
                <a:lnTo>
                  <a:pt x="2579" y="1438"/>
                </a:lnTo>
                <a:lnTo>
                  <a:pt x="2579" y="1438"/>
                </a:lnTo>
                <a:lnTo>
                  <a:pt x="2579" y="1438"/>
                </a:lnTo>
                <a:lnTo>
                  <a:pt x="2554" y="1438"/>
                </a:lnTo>
                <a:lnTo>
                  <a:pt x="2554" y="1438"/>
                </a:lnTo>
                <a:lnTo>
                  <a:pt x="2554" y="1438"/>
                </a:lnTo>
                <a:lnTo>
                  <a:pt x="2554" y="1438"/>
                </a:lnTo>
                <a:lnTo>
                  <a:pt x="2554" y="1438"/>
                </a:lnTo>
                <a:lnTo>
                  <a:pt x="2554" y="1438"/>
                </a:lnTo>
                <a:lnTo>
                  <a:pt x="2530" y="1438"/>
                </a:lnTo>
                <a:lnTo>
                  <a:pt x="2530" y="1438"/>
                </a:lnTo>
                <a:lnTo>
                  <a:pt x="2530" y="1438"/>
                </a:lnTo>
                <a:lnTo>
                  <a:pt x="2530" y="1438"/>
                </a:lnTo>
                <a:lnTo>
                  <a:pt x="2530" y="1438"/>
                </a:lnTo>
                <a:lnTo>
                  <a:pt x="2530" y="1438"/>
                </a:lnTo>
                <a:lnTo>
                  <a:pt x="2530" y="1438"/>
                </a:lnTo>
                <a:lnTo>
                  <a:pt x="2504" y="1438"/>
                </a:lnTo>
                <a:lnTo>
                  <a:pt x="2504" y="1438"/>
                </a:lnTo>
                <a:lnTo>
                  <a:pt x="2504" y="1438"/>
                </a:lnTo>
                <a:lnTo>
                  <a:pt x="2504" y="1438"/>
                </a:lnTo>
                <a:lnTo>
                  <a:pt x="2504" y="1438"/>
                </a:lnTo>
                <a:lnTo>
                  <a:pt x="2504" y="1438"/>
                </a:lnTo>
                <a:lnTo>
                  <a:pt x="2504" y="1438"/>
                </a:lnTo>
                <a:lnTo>
                  <a:pt x="2504" y="1438"/>
                </a:lnTo>
                <a:lnTo>
                  <a:pt x="2504" y="1438"/>
                </a:lnTo>
                <a:lnTo>
                  <a:pt x="2504" y="1413"/>
                </a:lnTo>
                <a:lnTo>
                  <a:pt x="2504" y="1413"/>
                </a:lnTo>
                <a:lnTo>
                  <a:pt x="2504" y="1413"/>
                </a:lnTo>
                <a:lnTo>
                  <a:pt x="2504" y="1438"/>
                </a:lnTo>
                <a:lnTo>
                  <a:pt x="2504" y="1438"/>
                </a:lnTo>
                <a:lnTo>
                  <a:pt x="2504" y="1438"/>
                </a:lnTo>
                <a:lnTo>
                  <a:pt x="2480" y="1438"/>
                </a:lnTo>
                <a:lnTo>
                  <a:pt x="2480" y="1438"/>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55" y="1388"/>
                </a:lnTo>
                <a:lnTo>
                  <a:pt x="2455" y="1388"/>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30" y="1438"/>
                </a:lnTo>
                <a:lnTo>
                  <a:pt x="2430" y="1463"/>
                </a:lnTo>
                <a:close/>
                <a:moveTo>
                  <a:pt x="2530" y="1463"/>
                </a:moveTo>
                <a:lnTo>
                  <a:pt x="2530" y="1487"/>
                </a:lnTo>
                <a:lnTo>
                  <a:pt x="2504" y="1463"/>
                </a:lnTo>
                <a:lnTo>
                  <a:pt x="2504" y="1463"/>
                </a:lnTo>
                <a:lnTo>
                  <a:pt x="2504" y="1463"/>
                </a:lnTo>
                <a:lnTo>
                  <a:pt x="2530" y="1463"/>
                </a:lnTo>
                <a:close/>
                <a:moveTo>
                  <a:pt x="2530" y="1438"/>
                </a:moveTo>
                <a:lnTo>
                  <a:pt x="2530" y="1438"/>
                </a:lnTo>
                <a:close/>
                <a:moveTo>
                  <a:pt x="2504" y="1438"/>
                </a:moveTo>
                <a:lnTo>
                  <a:pt x="2504" y="1438"/>
                </a:lnTo>
                <a:lnTo>
                  <a:pt x="2530" y="1438"/>
                </a:lnTo>
                <a:lnTo>
                  <a:pt x="2504" y="1438"/>
                </a:lnTo>
                <a:close/>
                <a:moveTo>
                  <a:pt x="2653" y="1512"/>
                </a:moveTo>
                <a:lnTo>
                  <a:pt x="2653" y="1512"/>
                </a:lnTo>
                <a:close/>
                <a:moveTo>
                  <a:pt x="2579" y="3570"/>
                </a:moveTo>
                <a:lnTo>
                  <a:pt x="2579" y="3570"/>
                </a:lnTo>
                <a:lnTo>
                  <a:pt x="2579" y="3570"/>
                </a:lnTo>
                <a:lnTo>
                  <a:pt x="2579" y="3570"/>
                </a:lnTo>
                <a:lnTo>
                  <a:pt x="2579" y="3570"/>
                </a:lnTo>
                <a:lnTo>
                  <a:pt x="2579" y="3570"/>
                </a:lnTo>
                <a:lnTo>
                  <a:pt x="2579"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30" y="3570"/>
                </a:lnTo>
                <a:lnTo>
                  <a:pt x="2530" y="3570"/>
                </a:lnTo>
                <a:lnTo>
                  <a:pt x="2530" y="3570"/>
                </a:lnTo>
                <a:lnTo>
                  <a:pt x="2530" y="3570"/>
                </a:lnTo>
                <a:lnTo>
                  <a:pt x="2530" y="3570"/>
                </a:lnTo>
                <a:lnTo>
                  <a:pt x="2530" y="3570"/>
                </a:lnTo>
                <a:lnTo>
                  <a:pt x="2554" y="3570"/>
                </a:lnTo>
                <a:lnTo>
                  <a:pt x="2554" y="3570"/>
                </a:lnTo>
                <a:lnTo>
                  <a:pt x="2554" y="3570"/>
                </a:lnTo>
                <a:lnTo>
                  <a:pt x="2554" y="3570"/>
                </a:lnTo>
                <a:lnTo>
                  <a:pt x="2554" y="3570"/>
                </a:lnTo>
                <a:lnTo>
                  <a:pt x="2554" y="3570"/>
                </a:lnTo>
                <a:lnTo>
                  <a:pt x="2554" y="3545"/>
                </a:lnTo>
                <a:lnTo>
                  <a:pt x="2554" y="3570"/>
                </a:lnTo>
                <a:lnTo>
                  <a:pt x="2554" y="3545"/>
                </a:lnTo>
                <a:lnTo>
                  <a:pt x="2554" y="3545"/>
                </a:lnTo>
                <a:lnTo>
                  <a:pt x="2554" y="3545"/>
                </a:lnTo>
                <a:lnTo>
                  <a:pt x="2554" y="3545"/>
                </a:lnTo>
                <a:lnTo>
                  <a:pt x="2554" y="3545"/>
                </a:lnTo>
                <a:lnTo>
                  <a:pt x="2554"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54" y="3521"/>
                </a:lnTo>
                <a:lnTo>
                  <a:pt x="2554" y="3521"/>
                </a:lnTo>
                <a:lnTo>
                  <a:pt x="2554" y="3521"/>
                </a:lnTo>
                <a:lnTo>
                  <a:pt x="2554" y="3521"/>
                </a:lnTo>
                <a:lnTo>
                  <a:pt x="2554" y="3521"/>
                </a:lnTo>
                <a:lnTo>
                  <a:pt x="2554" y="3521"/>
                </a:lnTo>
                <a:lnTo>
                  <a:pt x="2554" y="3545"/>
                </a:lnTo>
                <a:lnTo>
                  <a:pt x="2554" y="3545"/>
                </a:lnTo>
                <a:lnTo>
                  <a:pt x="2554" y="3545"/>
                </a:lnTo>
                <a:lnTo>
                  <a:pt x="2554" y="3545"/>
                </a:lnTo>
                <a:lnTo>
                  <a:pt x="2530" y="3545"/>
                </a:lnTo>
                <a:lnTo>
                  <a:pt x="2530" y="3545"/>
                </a:lnTo>
                <a:lnTo>
                  <a:pt x="2530" y="3545"/>
                </a:lnTo>
                <a:lnTo>
                  <a:pt x="2554" y="3545"/>
                </a:lnTo>
                <a:lnTo>
                  <a:pt x="2530" y="3545"/>
                </a:lnTo>
                <a:lnTo>
                  <a:pt x="2530" y="3545"/>
                </a:lnTo>
                <a:lnTo>
                  <a:pt x="2530" y="3545"/>
                </a:lnTo>
                <a:lnTo>
                  <a:pt x="2530" y="3545"/>
                </a:lnTo>
                <a:lnTo>
                  <a:pt x="2530" y="3545"/>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54" y="3521"/>
                </a:lnTo>
                <a:lnTo>
                  <a:pt x="2554"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495"/>
                </a:lnTo>
                <a:lnTo>
                  <a:pt x="2530" y="3521"/>
                </a:lnTo>
                <a:lnTo>
                  <a:pt x="2504" y="3521"/>
                </a:lnTo>
                <a:lnTo>
                  <a:pt x="2504" y="3521"/>
                </a:lnTo>
                <a:lnTo>
                  <a:pt x="2504" y="3521"/>
                </a:lnTo>
                <a:lnTo>
                  <a:pt x="2504" y="3521"/>
                </a:lnTo>
                <a:lnTo>
                  <a:pt x="2504" y="3521"/>
                </a:lnTo>
                <a:lnTo>
                  <a:pt x="2504" y="3521"/>
                </a:lnTo>
                <a:lnTo>
                  <a:pt x="2504" y="3521"/>
                </a:lnTo>
                <a:lnTo>
                  <a:pt x="2504"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504" y="3545"/>
                </a:lnTo>
                <a:lnTo>
                  <a:pt x="2504" y="3545"/>
                </a:lnTo>
                <a:lnTo>
                  <a:pt x="2504" y="3545"/>
                </a:lnTo>
                <a:lnTo>
                  <a:pt x="2504" y="3570"/>
                </a:lnTo>
                <a:lnTo>
                  <a:pt x="2530" y="3570"/>
                </a:lnTo>
                <a:lnTo>
                  <a:pt x="2530" y="3570"/>
                </a:lnTo>
                <a:lnTo>
                  <a:pt x="2530"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95"/>
                </a:lnTo>
                <a:lnTo>
                  <a:pt x="2504" y="3570"/>
                </a:lnTo>
                <a:lnTo>
                  <a:pt x="2504" y="3570"/>
                </a:lnTo>
                <a:lnTo>
                  <a:pt x="2504" y="3570"/>
                </a:lnTo>
                <a:lnTo>
                  <a:pt x="2504" y="3570"/>
                </a:lnTo>
                <a:lnTo>
                  <a:pt x="2504" y="3595"/>
                </a:lnTo>
                <a:lnTo>
                  <a:pt x="2504" y="3570"/>
                </a:lnTo>
                <a:lnTo>
                  <a:pt x="2504" y="3570"/>
                </a:lnTo>
                <a:lnTo>
                  <a:pt x="2504" y="3570"/>
                </a:lnTo>
                <a:lnTo>
                  <a:pt x="2504" y="3570"/>
                </a:lnTo>
                <a:lnTo>
                  <a:pt x="2504"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95"/>
                </a:lnTo>
                <a:lnTo>
                  <a:pt x="2480" y="3595"/>
                </a:lnTo>
                <a:lnTo>
                  <a:pt x="2480" y="3595"/>
                </a:lnTo>
                <a:lnTo>
                  <a:pt x="2480" y="3595"/>
                </a:lnTo>
                <a:lnTo>
                  <a:pt x="2480" y="3595"/>
                </a:lnTo>
                <a:lnTo>
                  <a:pt x="2480" y="3595"/>
                </a:lnTo>
                <a:lnTo>
                  <a:pt x="2480" y="3570"/>
                </a:lnTo>
                <a:lnTo>
                  <a:pt x="2480" y="3570"/>
                </a:lnTo>
                <a:lnTo>
                  <a:pt x="2480" y="3570"/>
                </a:lnTo>
                <a:lnTo>
                  <a:pt x="2455" y="3570"/>
                </a:lnTo>
                <a:lnTo>
                  <a:pt x="2455" y="3570"/>
                </a:lnTo>
                <a:lnTo>
                  <a:pt x="2455" y="3570"/>
                </a:lnTo>
                <a:lnTo>
                  <a:pt x="2455" y="3595"/>
                </a:lnTo>
                <a:lnTo>
                  <a:pt x="2455" y="3595"/>
                </a:lnTo>
                <a:lnTo>
                  <a:pt x="2455" y="3595"/>
                </a:lnTo>
                <a:lnTo>
                  <a:pt x="2455" y="3595"/>
                </a:lnTo>
                <a:lnTo>
                  <a:pt x="2455" y="3595"/>
                </a:lnTo>
                <a:lnTo>
                  <a:pt x="2455" y="3595"/>
                </a:lnTo>
                <a:lnTo>
                  <a:pt x="2455" y="3595"/>
                </a:lnTo>
                <a:lnTo>
                  <a:pt x="2455" y="3595"/>
                </a:lnTo>
                <a:lnTo>
                  <a:pt x="2480" y="3595"/>
                </a:lnTo>
                <a:lnTo>
                  <a:pt x="2480" y="3595"/>
                </a:lnTo>
                <a:lnTo>
                  <a:pt x="2480" y="3595"/>
                </a:lnTo>
                <a:lnTo>
                  <a:pt x="2480" y="3595"/>
                </a:lnTo>
                <a:lnTo>
                  <a:pt x="2480" y="3595"/>
                </a:lnTo>
                <a:lnTo>
                  <a:pt x="2480"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620"/>
                </a:lnTo>
                <a:lnTo>
                  <a:pt x="2455" y="3620"/>
                </a:lnTo>
                <a:lnTo>
                  <a:pt x="2455" y="3620"/>
                </a:lnTo>
                <a:lnTo>
                  <a:pt x="2430" y="3595"/>
                </a:lnTo>
                <a:lnTo>
                  <a:pt x="2430" y="3595"/>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380" y="3620"/>
                </a:lnTo>
                <a:lnTo>
                  <a:pt x="2380" y="3620"/>
                </a:lnTo>
                <a:lnTo>
                  <a:pt x="2380" y="3620"/>
                </a:lnTo>
                <a:lnTo>
                  <a:pt x="2380" y="3620"/>
                </a:lnTo>
                <a:lnTo>
                  <a:pt x="2380" y="3620"/>
                </a:lnTo>
                <a:lnTo>
                  <a:pt x="2380" y="3620"/>
                </a:lnTo>
                <a:lnTo>
                  <a:pt x="2356" y="3620"/>
                </a:lnTo>
                <a:lnTo>
                  <a:pt x="2356" y="3620"/>
                </a:lnTo>
                <a:lnTo>
                  <a:pt x="2356" y="3620"/>
                </a:lnTo>
                <a:lnTo>
                  <a:pt x="2356" y="3620"/>
                </a:lnTo>
                <a:lnTo>
                  <a:pt x="2356" y="3620"/>
                </a:lnTo>
                <a:lnTo>
                  <a:pt x="2356" y="3620"/>
                </a:lnTo>
                <a:lnTo>
                  <a:pt x="2356" y="3620"/>
                </a:lnTo>
                <a:lnTo>
                  <a:pt x="2380" y="3620"/>
                </a:lnTo>
                <a:lnTo>
                  <a:pt x="2380" y="3620"/>
                </a:lnTo>
                <a:lnTo>
                  <a:pt x="2380" y="3645"/>
                </a:lnTo>
                <a:lnTo>
                  <a:pt x="2380" y="3645"/>
                </a:lnTo>
                <a:lnTo>
                  <a:pt x="2380" y="3645"/>
                </a:lnTo>
                <a:lnTo>
                  <a:pt x="2380" y="3645"/>
                </a:lnTo>
                <a:lnTo>
                  <a:pt x="2380" y="3645"/>
                </a:lnTo>
                <a:lnTo>
                  <a:pt x="2380" y="3645"/>
                </a:lnTo>
                <a:lnTo>
                  <a:pt x="2380" y="3645"/>
                </a:lnTo>
                <a:lnTo>
                  <a:pt x="2380" y="3645"/>
                </a:lnTo>
                <a:lnTo>
                  <a:pt x="2380"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20"/>
                </a:lnTo>
                <a:lnTo>
                  <a:pt x="2405" y="3620"/>
                </a:lnTo>
                <a:lnTo>
                  <a:pt x="2430" y="3620"/>
                </a:lnTo>
                <a:lnTo>
                  <a:pt x="2430" y="3620"/>
                </a:lnTo>
                <a:lnTo>
                  <a:pt x="2430" y="3645"/>
                </a:lnTo>
                <a:lnTo>
                  <a:pt x="2430" y="3620"/>
                </a:lnTo>
                <a:lnTo>
                  <a:pt x="2430" y="3620"/>
                </a:lnTo>
                <a:lnTo>
                  <a:pt x="2430" y="3620"/>
                </a:lnTo>
                <a:lnTo>
                  <a:pt x="2430" y="3620"/>
                </a:lnTo>
                <a:lnTo>
                  <a:pt x="2430" y="3620"/>
                </a:lnTo>
                <a:lnTo>
                  <a:pt x="2455" y="3620"/>
                </a:lnTo>
                <a:lnTo>
                  <a:pt x="2455" y="3620"/>
                </a:lnTo>
                <a:lnTo>
                  <a:pt x="2455" y="3620"/>
                </a:lnTo>
                <a:lnTo>
                  <a:pt x="2455" y="3620"/>
                </a:lnTo>
                <a:lnTo>
                  <a:pt x="2455"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595"/>
                </a:lnTo>
                <a:lnTo>
                  <a:pt x="2504" y="3595"/>
                </a:lnTo>
                <a:lnTo>
                  <a:pt x="2504" y="3595"/>
                </a:lnTo>
                <a:lnTo>
                  <a:pt x="2504" y="3595"/>
                </a:lnTo>
                <a:lnTo>
                  <a:pt x="2504" y="3595"/>
                </a:lnTo>
                <a:lnTo>
                  <a:pt x="2504" y="3620"/>
                </a:lnTo>
                <a:lnTo>
                  <a:pt x="2504" y="3620"/>
                </a:lnTo>
                <a:lnTo>
                  <a:pt x="2504" y="3620"/>
                </a:lnTo>
                <a:lnTo>
                  <a:pt x="2504" y="3620"/>
                </a:lnTo>
                <a:lnTo>
                  <a:pt x="2504" y="3620"/>
                </a:lnTo>
                <a:lnTo>
                  <a:pt x="2504" y="3620"/>
                </a:lnTo>
                <a:lnTo>
                  <a:pt x="2530" y="3620"/>
                </a:lnTo>
                <a:lnTo>
                  <a:pt x="2530" y="3620"/>
                </a:lnTo>
                <a:lnTo>
                  <a:pt x="2530" y="3620"/>
                </a:lnTo>
                <a:lnTo>
                  <a:pt x="2504" y="3620"/>
                </a:lnTo>
                <a:lnTo>
                  <a:pt x="2504" y="3620"/>
                </a:lnTo>
                <a:lnTo>
                  <a:pt x="2504" y="3595"/>
                </a:lnTo>
                <a:lnTo>
                  <a:pt x="2504" y="3595"/>
                </a:lnTo>
                <a:lnTo>
                  <a:pt x="2530" y="3620"/>
                </a:lnTo>
                <a:lnTo>
                  <a:pt x="2530" y="3620"/>
                </a:lnTo>
                <a:lnTo>
                  <a:pt x="2530" y="3595"/>
                </a:lnTo>
                <a:lnTo>
                  <a:pt x="2530" y="3595"/>
                </a:lnTo>
                <a:lnTo>
                  <a:pt x="2530" y="3595"/>
                </a:lnTo>
                <a:lnTo>
                  <a:pt x="2530" y="3595"/>
                </a:lnTo>
                <a:lnTo>
                  <a:pt x="2530" y="3620"/>
                </a:lnTo>
                <a:lnTo>
                  <a:pt x="2530" y="3595"/>
                </a:lnTo>
                <a:lnTo>
                  <a:pt x="2530" y="3595"/>
                </a:lnTo>
                <a:lnTo>
                  <a:pt x="2530" y="3595"/>
                </a:lnTo>
                <a:lnTo>
                  <a:pt x="2530" y="3595"/>
                </a:lnTo>
                <a:lnTo>
                  <a:pt x="2530" y="3595"/>
                </a:lnTo>
                <a:lnTo>
                  <a:pt x="2530" y="3595"/>
                </a:lnTo>
                <a:lnTo>
                  <a:pt x="2530" y="3595"/>
                </a:lnTo>
                <a:lnTo>
                  <a:pt x="2530" y="3595"/>
                </a:lnTo>
                <a:lnTo>
                  <a:pt x="2530" y="3595"/>
                </a:lnTo>
                <a:lnTo>
                  <a:pt x="2554" y="3595"/>
                </a:lnTo>
                <a:lnTo>
                  <a:pt x="2554" y="3595"/>
                </a:lnTo>
                <a:lnTo>
                  <a:pt x="2554" y="3595"/>
                </a:lnTo>
                <a:lnTo>
                  <a:pt x="2554" y="3595"/>
                </a:lnTo>
                <a:lnTo>
                  <a:pt x="2554" y="3595"/>
                </a:lnTo>
                <a:lnTo>
                  <a:pt x="2554" y="3595"/>
                </a:lnTo>
                <a:lnTo>
                  <a:pt x="2554" y="3595"/>
                </a:lnTo>
                <a:lnTo>
                  <a:pt x="2554" y="3595"/>
                </a:lnTo>
                <a:lnTo>
                  <a:pt x="2554" y="3595"/>
                </a:lnTo>
                <a:lnTo>
                  <a:pt x="2579" y="3595"/>
                </a:lnTo>
                <a:lnTo>
                  <a:pt x="2579" y="3595"/>
                </a:lnTo>
                <a:lnTo>
                  <a:pt x="2579" y="3570"/>
                </a:lnTo>
                <a:close/>
                <a:moveTo>
                  <a:pt x="2603" y="1586"/>
                </a:moveTo>
                <a:lnTo>
                  <a:pt x="2603" y="1586"/>
                </a:lnTo>
                <a:close/>
                <a:moveTo>
                  <a:pt x="2603" y="3545"/>
                </a:moveTo>
                <a:lnTo>
                  <a:pt x="2603" y="3545"/>
                </a:lnTo>
                <a:lnTo>
                  <a:pt x="2603" y="3545"/>
                </a:lnTo>
                <a:lnTo>
                  <a:pt x="2603" y="3545"/>
                </a:lnTo>
                <a:lnTo>
                  <a:pt x="2603" y="3545"/>
                </a:lnTo>
                <a:lnTo>
                  <a:pt x="2579" y="3545"/>
                </a:lnTo>
                <a:lnTo>
                  <a:pt x="2579" y="3545"/>
                </a:lnTo>
                <a:lnTo>
                  <a:pt x="2579" y="3545"/>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45"/>
                </a:lnTo>
                <a:close/>
                <a:moveTo>
                  <a:pt x="3174" y="3372"/>
                </a:moveTo>
                <a:lnTo>
                  <a:pt x="3174" y="3372"/>
                </a:lnTo>
                <a:lnTo>
                  <a:pt x="3174" y="3372"/>
                </a:lnTo>
                <a:lnTo>
                  <a:pt x="3174" y="3372"/>
                </a:lnTo>
                <a:lnTo>
                  <a:pt x="3174" y="3372"/>
                </a:lnTo>
                <a:lnTo>
                  <a:pt x="3174" y="3372"/>
                </a:lnTo>
                <a:lnTo>
                  <a:pt x="3174" y="3372"/>
                </a:lnTo>
                <a:lnTo>
                  <a:pt x="3174" y="3372"/>
                </a:lnTo>
                <a:lnTo>
                  <a:pt x="3174" y="3372"/>
                </a:lnTo>
                <a:lnTo>
                  <a:pt x="3174" y="3396"/>
                </a:lnTo>
                <a:lnTo>
                  <a:pt x="3174" y="3396"/>
                </a:lnTo>
                <a:lnTo>
                  <a:pt x="3198" y="3396"/>
                </a:lnTo>
                <a:lnTo>
                  <a:pt x="3198" y="3396"/>
                </a:lnTo>
                <a:lnTo>
                  <a:pt x="3198" y="3372"/>
                </a:lnTo>
                <a:lnTo>
                  <a:pt x="3198" y="3372"/>
                </a:lnTo>
                <a:lnTo>
                  <a:pt x="3174" y="3372"/>
                </a:lnTo>
                <a:close/>
                <a:moveTo>
                  <a:pt x="3372" y="3347"/>
                </a:moveTo>
                <a:lnTo>
                  <a:pt x="3372" y="3347"/>
                </a:lnTo>
                <a:close/>
                <a:moveTo>
                  <a:pt x="3348" y="3322"/>
                </a:moveTo>
                <a:lnTo>
                  <a:pt x="3348" y="3322"/>
                </a:lnTo>
                <a:lnTo>
                  <a:pt x="3348" y="3322"/>
                </a:lnTo>
                <a:lnTo>
                  <a:pt x="3348" y="3322"/>
                </a:lnTo>
                <a:lnTo>
                  <a:pt x="3348" y="3322"/>
                </a:lnTo>
                <a:lnTo>
                  <a:pt x="3348" y="3322"/>
                </a:lnTo>
                <a:lnTo>
                  <a:pt x="3348" y="3322"/>
                </a:lnTo>
                <a:lnTo>
                  <a:pt x="3348" y="3322"/>
                </a:lnTo>
                <a:lnTo>
                  <a:pt x="3348" y="3347"/>
                </a:lnTo>
                <a:lnTo>
                  <a:pt x="3348" y="3347"/>
                </a:lnTo>
                <a:lnTo>
                  <a:pt x="3372" y="3347"/>
                </a:lnTo>
                <a:lnTo>
                  <a:pt x="3372" y="3322"/>
                </a:lnTo>
                <a:lnTo>
                  <a:pt x="3372" y="3322"/>
                </a:lnTo>
                <a:lnTo>
                  <a:pt x="3372" y="3322"/>
                </a:lnTo>
                <a:lnTo>
                  <a:pt x="3372" y="3322"/>
                </a:lnTo>
                <a:lnTo>
                  <a:pt x="3372" y="3322"/>
                </a:lnTo>
                <a:lnTo>
                  <a:pt x="3348" y="3322"/>
                </a:lnTo>
                <a:close/>
                <a:moveTo>
                  <a:pt x="3198" y="3347"/>
                </a:moveTo>
                <a:lnTo>
                  <a:pt x="3174" y="3347"/>
                </a:lnTo>
                <a:lnTo>
                  <a:pt x="3174" y="3347"/>
                </a:lnTo>
                <a:lnTo>
                  <a:pt x="3174" y="3347"/>
                </a:lnTo>
                <a:lnTo>
                  <a:pt x="3174" y="3347"/>
                </a:lnTo>
                <a:lnTo>
                  <a:pt x="3174" y="3347"/>
                </a:lnTo>
                <a:lnTo>
                  <a:pt x="3174" y="3347"/>
                </a:lnTo>
                <a:lnTo>
                  <a:pt x="3174" y="3347"/>
                </a:lnTo>
                <a:lnTo>
                  <a:pt x="3174" y="3347"/>
                </a:lnTo>
                <a:lnTo>
                  <a:pt x="3174" y="3347"/>
                </a:lnTo>
                <a:lnTo>
                  <a:pt x="3198" y="3347"/>
                </a:lnTo>
                <a:close/>
                <a:moveTo>
                  <a:pt x="3348" y="3347"/>
                </a:move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72"/>
                </a:lnTo>
                <a:lnTo>
                  <a:pt x="3323" y="3372"/>
                </a:lnTo>
                <a:lnTo>
                  <a:pt x="3323" y="3372"/>
                </a:lnTo>
                <a:lnTo>
                  <a:pt x="3348" y="3372"/>
                </a:lnTo>
                <a:lnTo>
                  <a:pt x="3348" y="3347"/>
                </a:lnTo>
                <a:close/>
                <a:moveTo>
                  <a:pt x="3224" y="3372"/>
                </a:moveTo>
                <a:lnTo>
                  <a:pt x="3224" y="3347"/>
                </a:lnTo>
                <a:lnTo>
                  <a:pt x="3224" y="3347"/>
                </a:lnTo>
                <a:lnTo>
                  <a:pt x="3224" y="3347"/>
                </a:lnTo>
                <a:lnTo>
                  <a:pt x="3224" y="3347"/>
                </a:lnTo>
                <a:lnTo>
                  <a:pt x="3224" y="3347"/>
                </a:lnTo>
                <a:lnTo>
                  <a:pt x="3198" y="3347"/>
                </a:lnTo>
                <a:lnTo>
                  <a:pt x="3198" y="3347"/>
                </a:lnTo>
                <a:lnTo>
                  <a:pt x="3198" y="3347"/>
                </a:lnTo>
                <a:lnTo>
                  <a:pt x="3198" y="3372"/>
                </a:lnTo>
                <a:lnTo>
                  <a:pt x="3198" y="3372"/>
                </a:lnTo>
                <a:lnTo>
                  <a:pt x="3224" y="3372"/>
                </a:lnTo>
                <a:close/>
                <a:moveTo>
                  <a:pt x="3323" y="3372"/>
                </a:moveTo>
                <a:lnTo>
                  <a:pt x="3323" y="3372"/>
                </a:lnTo>
                <a:lnTo>
                  <a:pt x="3323" y="3372"/>
                </a:lnTo>
                <a:lnTo>
                  <a:pt x="3323" y="3372"/>
                </a:lnTo>
                <a:lnTo>
                  <a:pt x="3323" y="3372"/>
                </a:lnTo>
                <a:lnTo>
                  <a:pt x="3323" y="3372"/>
                </a:lnTo>
                <a:lnTo>
                  <a:pt x="3323" y="3372"/>
                </a:lnTo>
                <a:lnTo>
                  <a:pt x="3298" y="3372"/>
                </a:lnTo>
                <a:lnTo>
                  <a:pt x="3298" y="3372"/>
                </a:lnTo>
                <a:lnTo>
                  <a:pt x="3323" y="3372"/>
                </a:lnTo>
                <a:lnTo>
                  <a:pt x="3323" y="3372"/>
                </a:lnTo>
                <a:lnTo>
                  <a:pt x="3323" y="3347"/>
                </a:lnTo>
                <a:lnTo>
                  <a:pt x="3298" y="3347"/>
                </a:lnTo>
                <a:lnTo>
                  <a:pt x="3298" y="3347"/>
                </a:lnTo>
                <a:lnTo>
                  <a:pt x="3298" y="3347"/>
                </a:lnTo>
                <a:lnTo>
                  <a:pt x="3298" y="3347"/>
                </a:lnTo>
                <a:lnTo>
                  <a:pt x="3298" y="3347"/>
                </a:lnTo>
                <a:lnTo>
                  <a:pt x="3323" y="3347"/>
                </a:lnTo>
                <a:lnTo>
                  <a:pt x="3323" y="3347"/>
                </a:lnTo>
                <a:lnTo>
                  <a:pt x="3323" y="3322"/>
                </a:lnTo>
                <a:lnTo>
                  <a:pt x="3323" y="3322"/>
                </a:lnTo>
                <a:lnTo>
                  <a:pt x="3323" y="3322"/>
                </a:lnTo>
                <a:lnTo>
                  <a:pt x="3298" y="3322"/>
                </a:lnTo>
                <a:lnTo>
                  <a:pt x="3298" y="3322"/>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22"/>
                </a:lnTo>
                <a:lnTo>
                  <a:pt x="3298" y="3322"/>
                </a:lnTo>
                <a:lnTo>
                  <a:pt x="3298" y="3322"/>
                </a:lnTo>
                <a:lnTo>
                  <a:pt x="3298" y="3322"/>
                </a:lnTo>
                <a:lnTo>
                  <a:pt x="3273" y="3322"/>
                </a:lnTo>
                <a:lnTo>
                  <a:pt x="3273" y="3347"/>
                </a:lnTo>
                <a:lnTo>
                  <a:pt x="3273" y="3347"/>
                </a:lnTo>
                <a:lnTo>
                  <a:pt x="3273" y="3347"/>
                </a:lnTo>
                <a:lnTo>
                  <a:pt x="3273" y="3347"/>
                </a:lnTo>
                <a:lnTo>
                  <a:pt x="3273" y="3347"/>
                </a:lnTo>
                <a:lnTo>
                  <a:pt x="3273" y="3347"/>
                </a:lnTo>
                <a:lnTo>
                  <a:pt x="3273" y="3347"/>
                </a:lnTo>
                <a:lnTo>
                  <a:pt x="3273" y="3347"/>
                </a:lnTo>
                <a:lnTo>
                  <a:pt x="3273" y="3347"/>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96"/>
                </a:lnTo>
                <a:lnTo>
                  <a:pt x="3323" y="3372"/>
                </a:lnTo>
                <a:lnTo>
                  <a:pt x="3323" y="3372"/>
                </a:lnTo>
                <a:lnTo>
                  <a:pt x="3323" y="3372"/>
                </a:lnTo>
                <a:lnTo>
                  <a:pt x="3298" y="3372"/>
                </a:lnTo>
                <a:lnTo>
                  <a:pt x="3323" y="3372"/>
                </a:lnTo>
                <a:close/>
                <a:moveTo>
                  <a:pt x="3397" y="3372"/>
                </a:moveTo>
                <a:lnTo>
                  <a:pt x="3397" y="3396"/>
                </a:lnTo>
                <a:lnTo>
                  <a:pt x="3397" y="3396"/>
                </a:lnTo>
                <a:lnTo>
                  <a:pt x="3372" y="3396"/>
                </a:lnTo>
                <a:lnTo>
                  <a:pt x="3397" y="3372"/>
                </a:lnTo>
                <a:lnTo>
                  <a:pt x="3397" y="3372"/>
                </a:lnTo>
                <a:lnTo>
                  <a:pt x="3397" y="3372"/>
                </a:lnTo>
                <a:lnTo>
                  <a:pt x="3397" y="3372"/>
                </a:lnTo>
                <a:lnTo>
                  <a:pt x="3397" y="3372"/>
                </a:lnTo>
                <a:lnTo>
                  <a:pt x="3397" y="3372"/>
                </a:lnTo>
                <a:lnTo>
                  <a:pt x="3397" y="3372"/>
                </a:lnTo>
                <a:lnTo>
                  <a:pt x="3397" y="3347"/>
                </a:lnTo>
                <a:lnTo>
                  <a:pt x="3397"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72"/>
                </a:lnTo>
                <a:lnTo>
                  <a:pt x="3348" y="3396"/>
                </a:lnTo>
                <a:lnTo>
                  <a:pt x="3372" y="3396"/>
                </a:lnTo>
                <a:lnTo>
                  <a:pt x="3372" y="3396"/>
                </a:lnTo>
                <a:lnTo>
                  <a:pt x="3372" y="3396"/>
                </a:lnTo>
                <a:lnTo>
                  <a:pt x="3372"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72" y="3396"/>
                </a:lnTo>
                <a:lnTo>
                  <a:pt x="3372" y="3422"/>
                </a:lnTo>
                <a:lnTo>
                  <a:pt x="3348" y="3422"/>
                </a:lnTo>
                <a:lnTo>
                  <a:pt x="3348" y="3422"/>
                </a:lnTo>
                <a:lnTo>
                  <a:pt x="3348" y="3422"/>
                </a:lnTo>
                <a:lnTo>
                  <a:pt x="3348" y="3422"/>
                </a:lnTo>
                <a:lnTo>
                  <a:pt x="3348" y="3422"/>
                </a:lnTo>
                <a:lnTo>
                  <a:pt x="3348" y="3422"/>
                </a:lnTo>
                <a:lnTo>
                  <a:pt x="3348" y="3422"/>
                </a:lnTo>
                <a:lnTo>
                  <a:pt x="3348" y="3446"/>
                </a:lnTo>
                <a:lnTo>
                  <a:pt x="3348" y="3446"/>
                </a:lnTo>
                <a:lnTo>
                  <a:pt x="3348" y="3446"/>
                </a:lnTo>
                <a:lnTo>
                  <a:pt x="3348" y="3446"/>
                </a:lnTo>
                <a:lnTo>
                  <a:pt x="3348" y="3446"/>
                </a:lnTo>
                <a:lnTo>
                  <a:pt x="3348" y="3422"/>
                </a:lnTo>
                <a:lnTo>
                  <a:pt x="3348" y="3422"/>
                </a:lnTo>
                <a:lnTo>
                  <a:pt x="3348" y="3422"/>
                </a:lnTo>
                <a:lnTo>
                  <a:pt x="3372" y="3422"/>
                </a:lnTo>
                <a:lnTo>
                  <a:pt x="3372" y="342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72"/>
                </a:lnTo>
                <a:close/>
                <a:moveTo>
                  <a:pt x="3471" y="3446"/>
                </a:moveTo>
                <a:lnTo>
                  <a:pt x="3471"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71" y="3446"/>
                </a:lnTo>
                <a:close/>
                <a:moveTo>
                  <a:pt x="3471" y="3248"/>
                </a:moveTo>
                <a:lnTo>
                  <a:pt x="3471" y="3248"/>
                </a:lnTo>
                <a:lnTo>
                  <a:pt x="3471" y="3248"/>
                </a:lnTo>
                <a:lnTo>
                  <a:pt x="3471" y="3272"/>
                </a:lnTo>
                <a:lnTo>
                  <a:pt x="3471" y="3272"/>
                </a:lnTo>
                <a:lnTo>
                  <a:pt x="3471" y="3272"/>
                </a:lnTo>
                <a:lnTo>
                  <a:pt x="3471" y="3272"/>
                </a:lnTo>
                <a:lnTo>
                  <a:pt x="3471" y="3272"/>
                </a:lnTo>
                <a:lnTo>
                  <a:pt x="3471" y="3272"/>
                </a:lnTo>
                <a:lnTo>
                  <a:pt x="3471" y="3272"/>
                </a:lnTo>
                <a:lnTo>
                  <a:pt x="3471" y="3248"/>
                </a:lnTo>
                <a:close/>
                <a:moveTo>
                  <a:pt x="3546" y="3248"/>
                </a:moveTo>
                <a:lnTo>
                  <a:pt x="3546" y="3248"/>
                </a:lnTo>
                <a:lnTo>
                  <a:pt x="3546" y="3248"/>
                </a:lnTo>
                <a:lnTo>
                  <a:pt x="3521" y="3248"/>
                </a:lnTo>
                <a:lnTo>
                  <a:pt x="3521" y="3248"/>
                </a:lnTo>
                <a:lnTo>
                  <a:pt x="3521" y="3248"/>
                </a:lnTo>
                <a:lnTo>
                  <a:pt x="3521" y="3248"/>
                </a:lnTo>
                <a:lnTo>
                  <a:pt x="3521" y="3248"/>
                </a:lnTo>
                <a:lnTo>
                  <a:pt x="3521" y="3248"/>
                </a:lnTo>
                <a:lnTo>
                  <a:pt x="3521" y="3248"/>
                </a:lnTo>
                <a:lnTo>
                  <a:pt x="3521" y="3248"/>
                </a:lnTo>
                <a:lnTo>
                  <a:pt x="3521" y="3248"/>
                </a:lnTo>
                <a:lnTo>
                  <a:pt x="3521" y="3272"/>
                </a:lnTo>
                <a:lnTo>
                  <a:pt x="3521" y="3272"/>
                </a:lnTo>
                <a:lnTo>
                  <a:pt x="3521" y="3248"/>
                </a:lnTo>
                <a:lnTo>
                  <a:pt x="3521" y="3248"/>
                </a:lnTo>
                <a:lnTo>
                  <a:pt x="3521" y="3248"/>
                </a:lnTo>
                <a:lnTo>
                  <a:pt x="3521" y="3248"/>
                </a:lnTo>
                <a:lnTo>
                  <a:pt x="3521" y="3248"/>
                </a:lnTo>
                <a:lnTo>
                  <a:pt x="3521" y="3248"/>
                </a:lnTo>
                <a:lnTo>
                  <a:pt x="3521" y="3248"/>
                </a:lnTo>
                <a:lnTo>
                  <a:pt x="3546" y="3248"/>
                </a:lnTo>
                <a:close/>
                <a:moveTo>
                  <a:pt x="3447" y="3422"/>
                </a:move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22"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46"/>
                </a:lnTo>
                <a:lnTo>
                  <a:pt x="3447" y="3446"/>
                </a:lnTo>
                <a:lnTo>
                  <a:pt x="3447" y="3446"/>
                </a:lnTo>
                <a:lnTo>
                  <a:pt x="3447" y="3422"/>
                </a:lnTo>
                <a:close/>
                <a:moveTo>
                  <a:pt x="3422" y="3471"/>
                </a:moveTo>
                <a:lnTo>
                  <a:pt x="3422" y="3471"/>
                </a:lnTo>
                <a:close/>
                <a:moveTo>
                  <a:pt x="2852" y="1214"/>
                </a:moveTo>
                <a:lnTo>
                  <a:pt x="2852" y="1214"/>
                </a:lnTo>
                <a:close/>
                <a:moveTo>
                  <a:pt x="3422" y="3396"/>
                </a:moveTo>
                <a:lnTo>
                  <a:pt x="3422" y="3396"/>
                </a:lnTo>
                <a:lnTo>
                  <a:pt x="3422" y="3396"/>
                </a:lnTo>
                <a:lnTo>
                  <a:pt x="3422" y="3396"/>
                </a:lnTo>
                <a:lnTo>
                  <a:pt x="3422" y="3396"/>
                </a:lnTo>
                <a:lnTo>
                  <a:pt x="3422" y="3396"/>
                </a:lnTo>
                <a:lnTo>
                  <a:pt x="3422" y="3396"/>
                </a:lnTo>
                <a:lnTo>
                  <a:pt x="3422" y="3396"/>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422"/>
                </a:lnTo>
                <a:lnTo>
                  <a:pt x="3422" y="3422"/>
                </a:lnTo>
                <a:lnTo>
                  <a:pt x="3422" y="3422"/>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396"/>
                </a:lnTo>
                <a:close/>
                <a:moveTo>
                  <a:pt x="3050" y="3495"/>
                </a:moveTo>
                <a:lnTo>
                  <a:pt x="3050" y="3495"/>
                </a:lnTo>
                <a:lnTo>
                  <a:pt x="3050" y="3495"/>
                </a:lnTo>
                <a:lnTo>
                  <a:pt x="3050" y="3495"/>
                </a:lnTo>
                <a:lnTo>
                  <a:pt x="3050" y="3495"/>
                </a:lnTo>
                <a:lnTo>
                  <a:pt x="3050" y="3495"/>
                </a:lnTo>
                <a:lnTo>
                  <a:pt x="3050" y="3495"/>
                </a:lnTo>
                <a:lnTo>
                  <a:pt x="3050" y="3495"/>
                </a:lnTo>
                <a:lnTo>
                  <a:pt x="3050"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521"/>
                </a:lnTo>
                <a:lnTo>
                  <a:pt x="3026" y="3521"/>
                </a:lnTo>
                <a:lnTo>
                  <a:pt x="3050" y="3521"/>
                </a:lnTo>
                <a:lnTo>
                  <a:pt x="3050" y="3521"/>
                </a:lnTo>
                <a:lnTo>
                  <a:pt x="3050" y="3521"/>
                </a:lnTo>
                <a:lnTo>
                  <a:pt x="3050" y="3521"/>
                </a:lnTo>
                <a:lnTo>
                  <a:pt x="3050" y="3521"/>
                </a:lnTo>
                <a:lnTo>
                  <a:pt x="3050" y="3521"/>
                </a:lnTo>
                <a:lnTo>
                  <a:pt x="3026" y="3521"/>
                </a:lnTo>
                <a:lnTo>
                  <a:pt x="3050" y="3521"/>
                </a:lnTo>
                <a:lnTo>
                  <a:pt x="3050" y="3521"/>
                </a:lnTo>
                <a:lnTo>
                  <a:pt x="3050" y="3521"/>
                </a:lnTo>
                <a:lnTo>
                  <a:pt x="3050" y="3495"/>
                </a:lnTo>
                <a:close/>
                <a:moveTo>
                  <a:pt x="2976" y="3347"/>
                </a:moveTo>
                <a:lnTo>
                  <a:pt x="2976" y="3347"/>
                </a:lnTo>
                <a:lnTo>
                  <a:pt x="2976" y="3347"/>
                </a:lnTo>
                <a:lnTo>
                  <a:pt x="2951" y="3347"/>
                </a:lnTo>
                <a:lnTo>
                  <a:pt x="2951" y="3347"/>
                </a:lnTo>
                <a:lnTo>
                  <a:pt x="2951" y="3347"/>
                </a:lnTo>
                <a:lnTo>
                  <a:pt x="2976" y="3347"/>
                </a:lnTo>
                <a:lnTo>
                  <a:pt x="2976" y="3347"/>
                </a:lnTo>
                <a:lnTo>
                  <a:pt x="2976" y="3347"/>
                </a:lnTo>
                <a:lnTo>
                  <a:pt x="2976" y="3347"/>
                </a:lnTo>
                <a:lnTo>
                  <a:pt x="2976" y="3347"/>
                </a:lnTo>
                <a:lnTo>
                  <a:pt x="2976" y="3347"/>
                </a:lnTo>
                <a:lnTo>
                  <a:pt x="2976" y="3347"/>
                </a:lnTo>
                <a:lnTo>
                  <a:pt x="2951" y="3347"/>
                </a:lnTo>
                <a:lnTo>
                  <a:pt x="2951" y="3347"/>
                </a:lnTo>
                <a:lnTo>
                  <a:pt x="2976" y="3347"/>
                </a:lnTo>
                <a:close/>
                <a:moveTo>
                  <a:pt x="2380" y="3495"/>
                </a:moveTo>
                <a:lnTo>
                  <a:pt x="2356" y="3495"/>
                </a:lnTo>
                <a:lnTo>
                  <a:pt x="2356" y="3495"/>
                </a:lnTo>
                <a:lnTo>
                  <a:pt x="2356" y="3495"/>
                </a:lnTo>
                <a:lnTo>
                  <a:pt x="2380" y="3495"/>
                </a:lnTo>
                <a:close/>
                <a:moveTo>
                  <a:pt x="3075" y="3521"/>
                </a:moveTo>
                <a:lnTo>
                  <a:pt x="3075" y="3521"/>
                </a:lnTo>
                <a:lnTo>
                  <a:pt x="3075" y="3521"/>
                </a:lnTo>
                <a:lnTo>
                  <a:pt x="3075" y="3521"/>
                </a:lnTo>
                <a:lnTo>
                  <a:pt x="3050" y="3495"/>
                </a:lnTo>
                <a:lnTo>
                  <a:pt x="3050" y="3495"/>
                </a:lnTo>
                <a:lnTo>
                  <a:pt x="3050" y="3495"/>
                </a:lnTo>
                <a:lnTo>
                  <a:pt x="3050" y="3495"/>
                </a:lnTo>
                <a:lnTo>
                  <a:pt x="3050" y="3521"/>
                </a:lnTo>
                <a:lnTo>
                  <a:pt x="3050" y="3521"/>
                </a:lnTo>
                <a:lnTo>
                  <a:pt x="3050" y="3521"/>
                </a:lnTo>
                <a:lnTo>
                  <a:pt x="3075" y="3521"/>
                </a:lnTo>
                <a:close/>
                <a:moveTo>
                  <a:pt x="2777" y="3495"/>
                </a:moveTo>
                <a:lnTo>
                  <a:pt x="2777" y="3495"/>
                </a:lnTo>
                <a:lnTo>
                  <a:pt x="2753" y="3521"/>
                </a:lnTo>
                <a:lnTo>
                  <a:pt x="2753" y="3521"/>
                </a:lnTo>
                <a:lnTo>
                  <a:pt x="2753" y="3521"/>
                </a:lnTo>
                <a:lnTo>
                  <a:pt x="2777" y="3521"/>
                </a:lnTo>
                <a:lnTo>
                  <a:pt x="2777" y="3521"/>
                </a:lnTo>
                <a:lnTo>
                  <a:pt x="2777" y="3521"/>
                </a:lnTo>
                <a:lnTo>
                  <a:pt x="2777" y="3495"/>
                </a:lnTo>
                <a:close/>
                <a:moveTo>
                  <a:pt x="3000" y="3446"/>
                </a:moveTo>
                <a:lnTo>
                  <a:pt x="3000" y="3446"/>
                </a:lnTo>
                <a:lnTo>
                  <a:pt x="3000" y="3446"/>
                </a:lnTo>
                <a:lnTo>
                  <a:pt x="3000" y="3446"/>
                </a:lnTo>
                <a:lnTo>
                  <a:pt x="3000" y="3446"/>
                </a:lnTo>
                <a:lnTo>
                  <a:pt x="3000" y="3446"/>
                </a:lnTo>
                <a:lnTo>
                  <a:pt x="3000" y="3422"/>
                </a:lnTo>
                <a:lnTo>
                  <a:pt x="3000"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51" y="3422"/>
                </a:lnTo>
                <a:lnTo>
                  <a:pt x="2951" y="3396"/>
                </a:lnTo>
                <a:lnTo>
                  <a:pt x="2951" y="3396"/>
                </a:lnTo>
                <a:lnTo>
                  <a:pt x="2951" y="3396"/>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47"/>
                </a:lnTo>
                <a:lnTo>
                  <a:pt x="2926" y="3347"/>
                </a:lnTo>
                <a:lnTo>
                  <a:pt x="2926" y="3347"/>
                </a:lnTo>
                <a:lnTo>
                  <a:pt x="2926" y="3347"/>
                </a:lnTo>
                <a:lnTo>
                  <a:pt x="2926" y="3347"/>
                </a:lnTo>
                <a:lnTo>
                  <a:pt x="2926" y="3347"/>
                </a:lnTo>
                <a:lnTo>
                  <a:pt x="2901" y="3347"/>
                </a:lnTo>
                <a:lnTo>
                  <a:pt x="2901" y="3347"/>
                </a:lnTo>
                <a:lnTo>
                  <a:pt x="2901" y="3372"/>
                </a:lnTo>
                <a:lnTo>
                  <a:pt x="2901" y="3372"/>
                </a:lnTo>
                <a:lnTo>
                  <a:pt x="2876" y="3372"/>
                </a:lnTo>
                <a:lnTo>
                  <a:pt x="2876" y="3372"/>
                </a:lnTo>
                <a:lnTo>
                  <a:pt x="2876" y="3372"/>
                </a:lnTo>
                <a:lnTo>
                  <a:pt x="2876" y="3372"/>
                </a:lnTo>
                <a:lnTo>
                  <a:pt x="2852" y="3372"/>
                </a:lnTo>
                <a:lnTo>
                  <a:pt x="2876" y="3372"/>
                </a:lnTo>
                <a:lnTo>
                  <a:pt x="2876" y="3372"/>
                </a:lnTo>
                <a:lnTo>
                  <a:pt x="2852" y="3372"/>
                </a:lnTo>
                <a:lnTo>
                  <a:pt x="2852" y="3372"/>
                </a:lnTo>
                <a:lnTo>
                  <a:pt x="2852" y="3372"/>
                </a:lnTo>
                <a:lnTo>
                  <a:pt x="2852" y="3372"/>
                </a:lnTo>
                <a:lnTo>
                  <a:pt x="2852" y="3372"/>
                </a:lnTo>
                <a:lnTo>
                  <a:pt x="2827" y="3372"/>
                </a:lnTo>
                <a:lnTo>
                  <a:pt x="2827" y="3372"/>
                </a:lnTo>
                <a:lnTo>
                  <a:pt x="2827" y="3372"/>
                </a:lnTo>
                <a:lnTo>
                  <a:pt x="2827" y="3372"/>
                </a:lnTo>
                <a:lnTo>
                  <a:pt x="2827" y="3372"/>
                </a:lnTo>
                <a:lnTo>
                  <a:pt x="2827" y="3372"/>
                </a:lnTo>
                <a:lnTo>
                  <a:pt x="2802" y="3422"/>
                </a:lnTo>
                <a:lnTo>
                  <a:pt x="2802" y="3422"/>
                </a:lnTo>
                <a:lnTo>
                  <a:pt x="2777" y="3422"/>
                </a:lnTo>
                <a:lnTo>
                  <a:pt x="2777" y="3422"/>
                </a:lnTo>
                <a:lnTo>
                  <a:pt x="2777" y="3422"/>
                </a:lnTo>
                <a:lnTo>
                  <a:pt x="2777" y="3422"/>
                </a:lnTo>
                <a:lnTo>
                  <a:pt x="2753" y="3422"/>
                </a:lnTo>
                <a:lnTo>
                  <a:pt x="2777" y="3446"/>
                </a:lnTo>
                <a:lnTo>
                  <a:pt x="2777" y="3446"/>
                </a:lnTo>
                <a:lnTo>
                  <a:pt x="2777" y="3446"/>
                </a:lnTo>
                <a:lnTo>
                  <a:pt x="2777" y="3446"/>
                </a:lnTo>
                <a:lnTo>
                  <a:pt x="2777" y="3446"/>
                </a:lnTo>
                <a:lnTo>
                  <a:pt x="2777" y="3446"/>
                </a:lnTo>
                <a:lnTo>
                  <a:pt x="2777" y="3446"/>
                </a:lnTo>
                <a:lnTo>
                  <a:pt x="2777" y="3446"/>
                </a:lnTo>
                <a:lnTo>
                  <a:pt x="2777" y="3446"/>
                </a:lnTo>
                <a:lnTo>
                  <a:pt x="2777" y="3471"/>
                </a:lnTo>
                <a:lnTo>
                  <a:pt x="2777" y="3471"/>
                </a:lnTo>
                <a:lnTo>
                  <a:pt x="2777" y="3471"/>
                </a:lnTo>
                <a:lnTo>
                  <a:pt x="2802" y="3471"/>
                </a:lnTo>
                <a:lnTo>
                  <a:pt x="2802" y="3471"/>
                </a:lnTo>
                <a:lnTo>
                  <a:pt x="2802" y="3471"/>
                </a:lnTo>
                <a:lnTo>
                  <a:pt x="2802" y="3471"/>
                </a:lnTo>
                <a:lnTo>
                  <a:pt x="2802" y="3471"/>
                </a:lnTo>
                <a:lnTo>
                  <a:pt x="2827" y="3471"/>
                </a:lnTo>
                <a:lnTo>
                  <a:pt x="2827" y="3471"/>
                </a:lnTo>
                <a:lnTo>
                  <a:pt x="2827" y="3471"/>
                </a:lnTo>
                <a:lnTo>
                  <a:pt x="2827" y="3471"/>
                </a:lnTo>
                <a:lnTo>
                  <a:pt x="2827" y="3446"/>
                </a:lnTo>
                <a:lnTo>
                  <a:pt x="2827" y="3446"/>
                </a:lnTo>
                <a:lnTo>
                  <a:pt x="2827" y="3446"/>
                </a:lnTo>
                <a:lnTo>
                  <a:pt x="2827" y="3446"/>
                </a:lnTo>
                <a:lnTo>
                  <a:pt x="2827" y="3446"/>
                </a:lnTo>
                <a:lnTo>
                  <a:pt x="2852" y="3446"/>
                </a:lnTo>
                <a:lnTo>
                  <a:pt x="2852" y="3446"/>
                </a:lnTo>
                <a:lnTo>
                  <a:pt x="2876" y="3446"/>
                </a:lnTo>
                <a:lnTo>
                  <a:pt x="2901" y="3446"/>
                </a:lnTo>
                <a:lnTo>
                  <a:pt x="2926" y="3446"/>
                </a:lnTo>
                <a:lnTo>
                  <a:pt x="2926" y="3446"/>
                </a:lnTo>
                <a:lnTo>
                  <a:pt x="2926" y="3446"/>
                </a:lnTo>
                <a:lnTo>
                  <a:pt x="2951" y="3446"/>
                </a:lnTo>
                <a:lnTo>
                  <a:pt x="2951" y="3446"/>
                </a:lnTo>
                <a:lnTo>
                  <a:pt x="2951" y="3446"/>
                </a:lnTo>
                <a:lnTo>
                  <a:pt x="2951" y="3446"/>
                </a:lnTo>
                <a:lnTo>
                  <a:pt x="2951" y="3446"/>
                </a:lnTo>
                <a:lnTo>
                  <a:pt x="2951" y="3422"/>
                </a:lnTo>
                <a:lnTo>
                  <a:pt x="2951" y="3422"/>
                </a:lnTo>
                <a:lnTo>
                  <a:pt x="2951" y="3422"/>
                </a:lnTo>
                <a:lnTo>
                  <a:pt x="2951" y="3422"/>
                </a:lnTo>
                <a:lnTo>
                  <a:pt x="2951" y="3422"/>
                </a:lnTo>
                <a:lnTo>
                  <a:pt x="2976" y="3422"/>
                </a:lnTo>
                <a:lnTo>
                  <a:pt x="2976" y="3422"/>
                </a:lnTo>
                <a:lnTo>
                  <a:pt x="2976" y="3422"/>
                </a:lnTo>
                <a:lnTo>
                  <a:pt x="2976" y="3422"/>
                </a:lnTo>
                <a:lnTo>
                  <a:pt x="2976" y="3446"/>
                </a:lnTo>
                <a:lnTo>
                  <a:pt x="2976" y="3446"/>
                </a:lnTo>
                <a:lnTo>
                  <a:pt x="2976" y="3446"/>
                </a:lnTo>
                <a:lnTo>
                  <a:pt x="2976" y="3446"/>
                </a:lnTo>
                <a:lnTo>
                  <a:pt x="2976" y="3446"/>
                </a:lnTo>
                <a:lnTo>
                  <a:pt x="2976" y="3446"/>
                </a:lnTo>
                <a:lnTo>
                  <a:pt x="2976" y="3446"/>
                </a:lnTo>
                <a:lnTo>
                  <a:pt x="2976" y="3446"/>
                </a:lnTo>
                <a:lnTo>
                  <a:pt x="2976" y="3446"/>
                </a:lnTo>
                <a:lnTo>
                  <a:pt x="3000" y="3446"/>
                </a:lnTo>
                <a:lnTo>
                  <a:pt x="3000" y="3446"/>
                </a:lnTo>
                <a:lnTo>
                  <a:pt x="2976" y="3446"/>
                </a:lnTo>
                <a:lnTo>
                  <a:pt x="2976" y="3446"/>
                </a:lnTo>
                <a:lnTo>
                  <a:pt x="2976" y="3446"/>
                </a:lnTo>
                <a:lnTo>
                  <a:pt x="3000" y="3446"/>
                </a:lnTo>
                <a:close/>
                <a:moveTo>
                  <a:pt x="3026" y="3396"/>
                </a:moveTo>
                <a:lnTo>
                  <a:pt x="3026" y="3396"/>
                </a:lnTo>
                <a:close/>
                <a:moveTo>
                  <a:pt x="3174" y="3372"/>
                </a:moveTo>
                <a:lnTo>
                  <a:pt x="3174" y="3372"/>
                </a:lnTo>
                <a:lnTo>
                  <a:pt x="3174" y="3372"/>
                </a:lnTo>
                <a:lnTo>
                  <a:pt x="3174" y="3372"/>
                </a:lnTo>
                <a:lnTo>
                  <a:pt x="3174" y="3372"/>
                </a:lnTo>
                <a:lnTo>
                  <a:pt x="3174"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74" y="3372"/>
                </a:lnTo>
                <a:lnTo>
                  <a:pt x="3174" y="3372"/>
                </a:lnTo>
                <a:lnTo>
                  <a:pt x="3149" y="3372"/>
                </a:lnTo>
                <a:lnTo>
                  <a:pt x="3149" y="3372"/>
                </a:lnTo>
                <a:lnTo>
                  <a:pt x="3149" y="3372"/>
                </a:lnTo>
                <a:lnTo>
                  <a:pt x="3149" y="3372"/>
                </a:lnTo>
                <a:lnTo>
                  <a:pt x="3149" y="3372"/>
                </a:lnTo>
                <a:lnTo>
                  <a:pt x="3174" y="3396"/>
                </a:lnTo>
                <a:lnTo>
                  <a:pt x="3174" y="3372"/>
                </a:lnTo>
                <a:close/>
                <a:moveTo>
                  <a:pt x="3149" y="3396"/>
                </a:moveTo>
                <a:lnTo>
                  <a:pt x="3149" y="3396"/>
                </a:lnTo>
                <a:close/>
                <a:moveTo>
                  <a:pt x="3075" y="3471"/>
                </a:moveTo>
                <a:lnTo>
                  <a:pt x="3075" y="3471"/>
                </a:lnTo>
                <a:close/>
                <a:moveTo>
                  <a:pt x="3149" y="3372"/>
                </a:moveTo>
                <a:lnTo>
                  <a:pt x="3149" y="3372"/>
                </a:lnTo>
                <a:lnTo>
                  <a:pt x="3149" y="3372"/>
                </a:lnTo>
                <a:lnTo>
                  <a:pt x="3149" y="3372"/>
                </a:lnTo>
                <a:lnTo>
                  <a:pt x="3149" y="3396"/>
                </a:lnTo>
                <a:lnTo>
                  <a:pt x="3149" y="3396"/>
                </a:lnTo>
                <a:lnTo>
                  <a:pt x="3149" y="3372"/>
                </a:lnTo>
                <a:close/>
                <a:moveTo>
                  <a:pt x="3099" y="3396"/>
                </a:moveTo>
                <a:lnTo>
                  <a:pt x="3099" y="3396"/>
                </a:lnTo>
                <a:lnTo>
                  <a:pt x="3099" y="3396"/>
                </a:lnTo>
                <a:lnTo>
                  <a:pt x="3075" y="3396"/>
                </a:lnTo>
                <a:lnTo>
                  <a:pt x="3075" y="3396"/>
                </a:lnTo>
                <a:lnTo>
                  <a:pt x="3075" y="3396"/>
                </a:lnTo>
                <a:lnTo>
                  <a:pt x="3075" y="3396"/>
                </a:lnTo>
                <a:lnTo>
                  <a:pt x="3075" y="3396"/>
                </a:lnTo>
                <a:lnTo>
                  <a:pt x="3075" y="3422"/>
                </a:lnTo>
                <a:lnTo>
                  <a:pt x="3075" y="3422"/>
                </a:lnTo>
                <a:lnTo>
                  <a:pt x="3075" y="3422"/>
                </a:lnTo>
                <a:lnTo>
                  <a:pt x="3099" y="3422"/>
                </a:lnTo>
                <a:lnTo>
                  <a:pt x="3099" y="3422"/>
                </a:lnTo>
                <a:lnTo>
                  <a:pt x="3099" y="3422"/>
                </a:lnTo>
                <a:lnTo>
                  <a:pt x="3099" y="3396"/>
                </a:lnTo>
                <a:close/>
                <a:moveTo>
                  <a:pt x="124" y="2975"/>
                </a:moveTo>
                <a:lnTo>
                  <a:pt x="99" y="2975"/>
                </a:lnTo>
                <a:lnTo>
                  <a:pt x="99" y="2975"/>
                </a:lnTo>
                <a:lnTo>
                  <a:pt x="99" y="2975"/>
                </a:lnTo>
                <a:lnTo>
                  <a:pt x="99" y="2975"/>
                </a:lnTo>
                <a:lnTo>
                  <a:pt x="99" y="2975"/>
                </a:lnTo>
                <a:lnTo>
                  <a:pt x="99" y="2975"/>
                </a:lnTo>
                <a:lnTo>
                  <a:pt x="99" y="2975"/>
                </a:lnTo>
                <a:lnTo>
                  <a:pt x="99" y="2975"/>
                </a:lnTo>
                <a:lnTo>
                  <a:pt x="99"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3000"/>
                </a:lnTo>
                <a:lnTo>
                  <a:pt x="75"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25"/>
                </a:lnTo>
                <a:lnTo>
                  <a:pt x="99" y="3000"/>
                </a:lnTo>
                <a:lnTo>
                  <a:pt x="99" y="3000"/>
                </a:lnTo>
                <a:lnTo>
                  <a:pt x="99" y="3000"/>
                </a:lnTo>
                <a:lnTo>
                  <a:pt x="99" y="3000"/>
                </a:lnTo>
                <a:lnTo>
                  <a:pt x="99" y="3000"/>
                </a:lnTo>
                <a:lnTo>
                  <a:pt x="99" y="3000"/>
                </a:lnTo>
                <a:lnTo>
                  <a:pt x="124" y="3000"/>
                </a:lnTo>
                <a:lnTo>
                  <a:pt x="124" y="3000"/>
                </a:lnTo>
                <a:lnTo>
                  <a:pt x="124" y="2975"/>
                </a:lnTo>
                <a:close/>
                <a:moveTo>
                  <a:pt x="943" y="3570"/>
                </a:moveTo>
                <a:lnTo>
                  <a:pt x="943" y="3570"/>
                </a:lnTo>
                <a:close/>
                <a:moveTo>
                  <a:pt x="1289" y="3620"/>
                </a:moveTo>
                <a:lnTo>
                  <a:pt x="1289" y="3620"/>
                </a:lnTo>
                <a:lnTo>
                  <a:pt x="1289" y="3645"/>
                </a:lnTo>
                <a:lnTo>
                  <a:pt x="1265" y="3620"/>
                </a:lnTo>
                <a:lnTo>
                  <a:pt x="1265" y="3620"/>
                </a:lnTo>
                <a:lnTo>
                  <a:pt x="1289" y="3620"/>
                </a:lnTo>
                <a:lnTo>
                  <a:pt x="1289" y="3620"/>
                </a:lnTo>
                <a:lnTo>
                  <a:pt x="1289" y="3620"/>
                </a:lnTo>
                <a:lnTo>
                  <a:pt x="1289" y="3620"/>
                </a:lnTo>
                <a:lnTo>
                  <a:pt x="1289" y="3620"/>
                </a:lnTo>
                <a:lnTo>
                  <a:pt x="1265" y="3620"/>
                </a:lnTo>
                <a:lnTo>
                  <a:pt x="1265" y="3620"/>
                </a:lnTo>
                <a:lnTo>
                  <a:pt x="1265" y="3620"/>
                </a:lnTo>
                <a:lnTo>
                  <a:pt x="1265" y="3620"/>
                </a:lnTo>
                <a:lnTo>
                  <a:pt x="1289" y="3645"/>
                </a:lnTo>
                <a:lnTo>
                  <a:pt x="1289" y="3645"/>
                </a:lnTo>
                <a:lnTo>
                  <a:pt x="1289" y="3645"/>
                </a:lnTo>
                <a:lnTo>
                  <a:pt x="1289" y="3645"/>
                </a:lnTo>
                <a:lnTo>
                  <a:pt x="1289" y="3645"/>
                </a:lnTo>
                <a:lnTo>
                  <a:pt x="1289" y="3620"/>
                </a:lnTo>
                <a:close/>
                <a:moveTo>
                  <a:pt x="967" y="3620"/>
                </a:moveTo>
                <a:lnTo>
                  <a:pt x="967" y="3620"/>
                </a:lnTo>
                <a:close/>
                <a:moveTo>
                  <a:pt x="917" y="3570"/>
                </a:moveTo>
                <a:lnTo>
                  <a:pt x="917" y="3570"/>
                </a:lnTo>
                <a:close/>
                <a:moveTo>
                  <a:pt x="943" y="3570"/>
                </a:moveTo>
                <a:lnTo>
                  <a:pt x="943" y="3570"/>
                </a:lnTo>
                <a:lnTo>
                  <a:pt x="943" y="3570"/>
                </a:lnTo>
                <a:lnTo>
                  <a:pt x="943" y="3570"/>
                </a:lnTo>
                <a:lnTo>
                  <a:pt x="917" y="3570"/>
                </a:lnTo>
                <a:lnTo>
                  <a:pt x="917" y="3570"/>
                </a:lnTo>
                <a:lnTo>
                  <a:pt x="917" y="3570"/>
                </a:lnTo>
                <a:lnTo>
                  <a:pt x="917" y="3570"/>
                </a:lnTo>
                <a:lnTo>
                  <a:pt x="917" y="3570"/>
                </a:lnTo>
                <a:lnTo>
                  <a:pt x="917" y="3570"/>
                </a:lnTo>
                <a:lnTo>
                  <a:pt x="943" y="3570"/>
                </a:lnTo>
                <a:close/>
                <a:moveTo>
                  <a:pt x="1066" y="3570"/>
                </a:moveTo>
                <a:lnTo>
                  <a:pt x="1066" y="3570"/>
                </a:lnTo>
                <a:lnTo>
                  <a:pt x="1066" y="3570"/>
                </a:lnTo>
                <a:lnTo>
                  <a:pt x="1066" y="3570"/>
                </a:lnTo>
                <a:lnTo>
                  <a:pt x="1066" y="3570"/>
                </a:lnTo>
                <a:lnTo>
                  <a:pt x="1066" y="3570"/>
                </a:lnTo>
                <a:lnTo>
                  <a:pt x="1066" y="3570"/>
                </a:lnTo>
                <a:lnTo>
                  <a:pt x="1066" y="3570"/>
                </a:lnTo>
                <a:lnTo>
                  <a:pt x="1066" y="3570"/>
                </a:lnTo>
                <a:lnTo>
                  <a:pt x="1042" y="3570"/>
                </a:lnTo>
                <a:lnTo>
                  <a:pt x="1042" y="3545"/>
                </a:lnTo>
                <a:lnTo>
                  <a:pt x="1042" y="3545"/>
                </a:lnTo>
                <a:lnTo>
                  <a:pt x="1042" y="3545"/>
                </a:lnTo>
                <a:lnTo>
                  <a:pt x="1042" y="3545"/>
                </a:lnTo>
                <a:lnTo>
                  <a:pt x="1042" y="3545"/>
                </a:lnTo>
                <a:lnTo>
                  <a:pt x="1042" y="3545"/>
                </a:lnTo>
                <a:lnTo>
                  <a:pt x="1042" y="3545"/>
                </a:lnTo>
                <a:lnTo>
                  <a:pt x="1042" y="3545"/>
                </a:lnTo>
                <a:lnTo>
                  <a:pt x="1016" y="3521"/>
                </a:lnTo>
                <a:lnTo>
                  <a:pt x="1016" y="3521"/>
                </a:lnTo>
                <a:lnTo>
                  <a:pt x="1016" y="3545"/>
                </a:lnTo>
                <a:lnTo>
                  <a:pt x="1016" y="3545"/>
                </a:lnTo>
                <a:lnTo>
                  <a:pt x="1016" y="3545"/>
                </a:lnTo>
                <a:lnTo>
                  <a:pt x="1016" y="3545"/>
                </a:lnTo>
                <a:lnTo>
                  <a:pt x="1016" y="3570"/>
                </a:lnTo>
                <a:lnTo>
                  <a:pt x="1016" y="3570"/>
                </a:lnTo>
                <a:lnTo>
                  <a:pt x="1016" y="3570"/>
                </a:lnTo>
                <a:lnTo>
                  <a:pt x="1042"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42" y="3595"/>
                </a:lnTo>
                <a:lnTo>
                  <a:pt x="1042" y="3595"/>
                </a:lnTo>
                <a:lnTo>
                  <a:pt x="1042" y="3595"/>
                </a:lnTo>
                <a:lnTo>
                  <a:pt x="1042" y="3595"/>
                </a:lnTo>
                <a:lnTo>
                  <a:pt x="1042" y="3595"/>
                </a:lnTo>
                <a:lnTo>
                  <a:pt x="1042" y="3595"/>
                </a:lnTo>
                <a:lnTo>
                  <a:pt x="1042" y="3595"/>
                </a:lnTo>
                <a:lnTo>
                  <a:pt x="1042" y="3595"/>
                </a:lnTo>
                <a:lnTo>
                  <a:pt x="1042" y="3595"/>
                </a:lnTo>
                <a:lnTo>
                  <a:pt x="1042" y="3570"/>
                </a:lnTo>
                <a:lnTo>
                  <a:pt x="1042" y="3570"/>
                </a:lnTo>
                <a:lnTo>
                  <a:pt x="1042" y="3570"/>
                </a:lnTo>
                <a:lnTo>
                  <a:pt x="1042" y="3570"/>
                </a:lnTo>
                <a:lnTo>
                  <a:pt x="1042" y="3570"/>
                </a:lnTo>
                <a:lnTo>
                  <a:pt x="1042" y="3570"/>
                </a:lnTo>
                <a:lnTo>
                  <a:pt x="1042" y="3570"/>
                </a:lnTo>
                <a:lnTo>
                  <a:pt x="1066" y="3570"/>
                </a:lnTo>
                <a:close/>
                <a:moveTo>
                  <a:pt x="1091" y="3570"/>
                </a:moveTo>
                <a:lnTo>
                  <a:pt x="1091" y="3570"/>
                </a:lnTo>
                <a:lnTo>
                  <a:pt x="1116" y="3570"/>
                </a:lnTo>
                <a:lnTo>
                  <a:pt x="1116" y="3570"/>
                </a:lnTo>
                <a:lnTo>
                  <a:pt x="1116" y="3570"/>
                </a:lnTo>
                <a:lnTo>
                  <a:pt x="1116" y="3570"/>
                </a:lnTo>
                <a:lnTo>
                  <a:pt x="1116" y="3570"/>
                </a:lnTo>
                <a:lnTo>
                  <a:pt x="1091" y="3570"/>
                </a:lnTo>
                <a:close/>
                <a:moveTo>
                  <a:pt x="1240" y="3620"/>
                </a:moveTo>
                <a:lnTo>
                  <a:pt x="1240" y="3620"/>
                </a:lnTo>
                <a:lnTo>
                  <a:pt x="1240" y="3620"/>
                </a:lnTo>
                <a:lnTo>
                  <a:pt x="1240" y="3620"/>
                </a:lnTo>
                <a:lnTo>
                  <a:pt x="1240" y="3620"/>
                </a:lnTo>
                <a:lnTo>
                  <a:pt x="1240" y="3620"/>
                </a:lnTo>
                <a:lnTo>
                  <a:pt x="1240" y="3620"/>
                </a:lnTo>
                <a:lnTo>
                  <a:pt x="1215" y="3620"/>
                </a:lnTo>
                <a:lnTo>
                  <a:pt x="1215" y="3620"/>
                </a:lnTo>
                <a:lnTo>
                  <a:pt x="1215" y="3620"/>
                </a:lnTo>
                <a:lnTo>
                  <a:pt x="1215" y="3620"/>
                </a:lnTo>
                <a:lnTo>
                  <a:pt x="1215" y="3620"/>
                </a:lnTo>
                <a:lnTo>
                  <a:pt x="1215" y="3620"/>
                </a:lnTo>
                <a:lnTo>
                  <a:pt x="1215" y="3645"/>
                </a:lnTo>
                <a:lnTo>
                  <a:pt x="1215" y="3645"/>
                </a:lnTo>
                <a:lnTo>
                  <a:pt x="1215" y="3645"/>
                </a:lnTo>
                <a:lnTo>
                  <a:pt x="1215" y="3645"/>
                </a:lnTo>
                <a:lnTo>
                  <a:pt x="1215" y="3645"/>
                </a:lnTo>
                <a:lnTo>
                  <a:pt x="1215" y="3645"/>
                </a:lnTo>
                <a:lnTo>
                  <a:pt x="1215" y="3645"/>
                </a:lnTo>
                <a:lnTo>
                  <a:pt x="1215"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20"/>
                </a:lnTo>
                <a:lnTo>
                  <a:pt x="1240" y="3620"/>
                </a:lnTo>
                <a:lnTo>
                  <a:pt x="1240" y="3645"/>
                </a:lnTo>
                <a:lnTo>
                  <a:pt x="1240" y="3620"/>
                </a:lnTo>
                <a:close/>
                <a:moveTo>
                  <a:pt x="1265" y="3645"/>
                </a:moveTo>
                <a:lnTo>
                  <a:pt x="1265" y="3645"/>
                </a:lnTo>
                <a:lnTo>
                  <a:pt x="1265" y="3645"/>
                </a:lnTo>
                <a:lnTo>
                  <a:pt x="1265" y="3645"/>
                </a:lnTo>
                <a:lnTo>
                  <a:pt x="1265" y="3645"/>
                </a:lnTo>
                <a:lnTo>
                  <a:pt x="1265" y="3645"/>
                </a:lnTo>
                <a:lnTo>
                  <a:pt x="1265" y="3645"/>
                </a:lnTo>
                <a:lnTo>
                  <a:pt x="1265" y="3645"/>
                </a:lnTo>
                <a:lnTo>
                  <a:pt x="1265" y="3620"/>
                </a:lnTo>
                <a:lnTo>
                  <a:pt x="1265" y="3620"/>
                </a:lnTo>
                <a:lnTo>
                  <a:pt x="1265" y="3620"/>
                </a:lnTo>
                <a:lnTo>
                  <a:pt x="1265" y="3620"/>
                </a:lnTo>
                <a:lnTo>
                  <a:pt x="1265" y="3620"/>
                </a:lnTo>
                <a:lnTo>
                  <a:pt x="1265" y="3620"/>
                </a:lnTo>
                <a:lnTo>
                  <a:pt x="1265" y="3620"/>
                </a:lnTo>
                <a:lnTo>
                  <a:pt x="1240" y="3620"/>
                </a:lnTo>
                <a:lnTo>
                  <a:pt x="1240" y="3620"/>
                </a:lnTo>
                <a:lnTo>
                  <a:pt x="1240" y="3620"/>
                </a:lnTo>
                <a:lnTo>
                  <a:pt x="1240" y="3620"/>
                </a:lnTo>
                <a:lnTo>
                  <a:pt x="1240" y="3645"/>
                </a:lnTo>
                <a:lnTo>
                  <a:pt x="1240" y="3645"/>
                </a:lnTo>
                <a:lnTo>
                  <a:pt x="1240" y="3645"/>
                </a:lnTo>
                <a:lnTo>
                  <a:pt x="1240" y="3645"/>
                </a:lnTo>
                <a:lnTo>
                  <a:pt x="1265" y="3645"/>
                </a:lnTo>
                <a:lnTo>
                  <a:pt x="1265" y="3645"/>
                </a:lnTo>
                <a:lnTo>
                  <a:pt x="1265" y="3645"/>
                </a:lnTo>
                <a:lnTo>
                  <a:pt x="1265" y="3645"/>
                </a:lnTo>
                <a:lnTo>
                  <a:pt x="1240" y="3645"/>
                </a:lnTo>
                <a:lnTo>
                  <a:pt x="1265" y="3645"/>
                </a:lnTo>
                <a:close/>
                <a:moveTo>
                  <a:pt x="1141" y="3595"/>
                </a:moveTo>
                <a:lnTo>
                  <a:pt x="1141" y="3595"/>
                </a:lnTo>
                <a:lnTo>
                  <a:pt x="1141" y="3595"/>
                </a:lnTo>
                <a:lnTo>
                  <a:pt x="1141" y="3595"/>
                </a:lnTo>
                <a:lnTo>
                  <a:pt x="1141" y="3595"/>
                </a:lnTo>
                <a:lnTo>
                  <a:pt x="1141" y="3570"/>
                </a:lnTo>
                <a:lnTo>
                  <a:pt x="1141" y="3570"/>
                </a:lnTo>
                <a:lnTo>
                  <a:pt x="1141" y="3570"/>
                </a:lnTo>
                <a:lnTo>
                  <a:pt x="1141" y="3570"/>
                </a:lnTo>
                <a:lnTo>
                  <a:pt x="1141" y="3570"/>
                </a:lnTo>
                <a:lnTo>
                  <a:pt x="1141" y="3570"/>
                </a:lnTo>
                <a:lnTo>
                  <a:pt x="1141" y="3570"/>
                </a:lnTo>
                <a:lnTo>
                  <a:pt x="1141" y="3570"/>
                </a:lnTo>
                <a:lnTo>
                  <a:pt x="1141" y="3570"/>
                </a:lnTo>
                <a:lnTo>
                  <a:pt x="1141" y="3570"/>
                </a:lnTo>
                <a:lnTo>
                  <a:pt x="1116" y="3595"/>
                </a:lnTo>
                <a:lnTo>
                  <a:pt x="1116"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91" y="3595"/>
                </a:lnTo>
                <a:lnTo>
                  <a:pt x="1091" y="3595"/>
                </a:lnTo>
                <a:lnTo>
                  <a:pt x="1091" y="3595"/>
                </a:lnTo>
                <a:lnTo>
                  <a:pt x="1091" y="3595"/>
                </a:lnTo>
                <a:lnTo>
                  <a:pt x="1091" y="3595"/>
                </a:lnTo>
                <a:lnTo>
                  <a:pt x="1091" y="3595"/>
                </a:lnTo>
                <a:lnTo>
                  <a:pt x="1091" y="3595"/>
                </a:lnTo>
                <a:lnTo>
                  <a:pt x="1091" y="3595"/>
                </a:lnTo>
                <a:lnTo>
                  <a:pt x="1091" y="3620"/>
                </a:lnTo>
                <a:lnTo>
                  <a:pt x="1091" y="3620"/>
                </a:lnTo>
                <a:lnTo>
                  <a:pt x="1091" y="3620"/>
                </a:lnTo>
                <a:lnTo>
                  <a:pt x="1091" y="3620"/>
                </a:lnTo>
                <a:lnTo>
                  <a:pt x="1091"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41" y="3620"/>
                </a:lnTo>
                <a:lnTo>
                  <a:pt x="1141" y="3595"/>
                </a:lnTo>
                <a:close/>
                <a:moveTo>
                  <a:pt x="893" y="3545"/>
                </a:moveTo>
                <a:lnTo>
                  <a:pt x="893" y="3545"/>
                </a:lnTo>
                <a:close/>
                <a:moveTo>
                  <a:pt x="1215" y="3645"/>
                </a:moveTo>
                <a:lnTo>
                  <a:pt x="1215" y="3645"/>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190" y="3620"/>
                </a:lnTo>
                <a:lnTo>
                  <a:pt x="1190" y="3620"/>
                </a:lnTo>
                <a:lnTo>
                  <a:pt x="1190" y="3620"/>
                </a:lnTo>
                <a:lnTo>
                  <a:pt x="1190" y="3620"/>
                </a:lnTo>
                <a:lnTo>
                  <a:pt x="1215" y="3620"/>
                </a:lnTo>
                <a:lnTo>
                  <a:pt x="1190" y="3620"/>
                </a:lnTo>
                <a:lnTo>
                  <a:pt x="1190" y="3620"/>
                </a:lnTo>
                <a:lnTo>
                  <a:pt x="1190" y="3620"/>
                </a:lnTo>
                <a:lnTo>
                  <a:pt x="1190"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620"/>
                </a:lnTo>
                <a:lnTo>
                  <a:pt x="1190" y="3620"/>
                </a:lnTo>
                <a:lnTo>
                  <a:pt x="1190" y="3620"/>
                </a:lnTo>
                <a:lnTo>
                  <a:pt x="1190" y="3620"/>
                </a:lnTo>
                <a:lnTo>
                  <a:pt x="1190" y="3620"/>
                </a:lnTo>
                <a:lnTo>
                  <a:pt x="1190" y="3620"/>
                </a:lnTo>
                <a:lnTo>
                  <a:pt x="1166" y="3620"/>
                </a:lnTo>
                <a:lnTo>
                  <a:pt x="1166" y="3620"/>
                </a:lnTo>
                <a:lnTo>
                  <a:pt x="1166" y="3620"/>
                </a:lnTo>
                <a:lnTo>
                  <a:pt x="1166" y="3620"/>
                </a:lnTo>
                <a:lnTo>
                  <a:pt x="1166" y="3595"/>
                </a:lnTo>
                <a:lnTo>
                  <a:pt x="1166" y="3595"/>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41" y="3645"/>
                </a:lnTo>
                <a:lnTo>
                  <a:pt x="1141" y="3645"/>
                </a:lnTo>
                <a:lnTo>
                  <a:pt x="1141" y="3645"/>
                </a:lnTo>
                <a:lnTo>
                  <a:pt x="1141" y="3645"/>
                </a:lnTo>
                <a:lnTo>
                  <a:pt x="1141" y="3645"/>
                </a:lnTo>
                <a:lnTo>
                  <a:pt x="1141" y="3645"/>
                </a:lnTo>
                <a:lnTo>
                  <a:pt x="1141" y="3645"/>
                </a:lnTo>
                <a:lnTo>
                  <a:pt x="1141" y="3645"/>
                </a:lnTo>
                <a:lnTo>
                  <a:pt x="1141" y="3645"/>
                </a:lnTo>
                <a:lnTo>
                  <a:pt x="1141" y="3645"/>
                </a:lnTo>
                <a:lnTo>
                  <a:pt x="1166" y="3620"/>
                </a:lnTo>
                <a:lnTo>
                  <a:pt x="1166" y="3620"/>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215" y="3645"/>
                </a:lnTo>
                <a:close/>
                <a:moveTo>
                  <a:pt x="943" y="3521"/>
                </a:moveTo>
                <a:lnTo>
                  <a:pt x="917" y="3521"/>
                </a:lnTo>
                <a:lnTo>
                  <a:pt x="917" y="3521"/>
                </a:lnTo>
                <a:lnTo>
                  <a:pt x="917" y="3521"/>
                </a:lnTo>
                <a:lnTo>
                  <a:pt x="917" y="3521"/>
                </a:lnTo>
                <a:lnTo>
                  <a:pt x="917" y="3521"/>
                </a:lnTo>
                <a:lnTo>
                  <a:pt x="917" y="3521"/>
                </a:lnTo>
                <a:lnTo>
                  <a:pt x="917" y="3521"/>
                </a:lnTo>
                <a:lnTo>
                  <a:pt x="943" y="3545"/>
                </a:lnTo>
                <a:lnTo>
                  <a:pt x="943" y="3521"/>
                </a:lnTo>
                <a:close/>
                <a:moveTo>
                  <a:pt x="348" y="3149"/>
                </a:moveTo>
                <a:lnTo>
                  <a:pt x="348" y="3149"/>
                </a:lnTo>
                <a:lnTo>
                  <a:pt x="348" y="3124"/>
                </a:lnTo>
                <a:lnTo>
                  <a:pt x="348" y="3149"/>
                </a:lnTo>
                <a:close/>
                <a:moveTo>
                  <a:pt x="174" y="2975"/>
                </a:moveTo>
                <a:lnTo>
                  <a:pt x="174" y="2975"/>
                </a:lnTo>
                <a:close/>
                <a:moveTo>
                  <a:pt x="868" y="3595"/>
                </a:moveTo>
                <a:lnTo>
                  <a:pt x="868" y="3595"/>
                </a:lnTo>
                <a:lnTo>
                  <a:pt x="868" y="3595"/>
                </a:lnTo>
                <a:lnTo>
                  <a:pt x="868" y="3595"/>
                </a:lnTo>
                <a:lnTo>
                  <a:pt x="868" y="3595"/>
                </a:lnTo>
                <a:lnTo>
                  <a:pt x="868" y="3595"/>
                </a:lnTo>
                <a:lnTo>
                  <a:pt x="868" y="3595"/>
                </a:lnTo>
                <a:lnTo>
                  <a:pt x="868" y="3620"/>
                </a:lnTo>
                <a:lnTo>
                  <a:pt x="868" y="3620"/>
                </a:lnTo>
                <a:lnTo>
                  <a:pt x="868" y="3595"/>
                </a:lnTo>
                <a:lnTo>
                  <a:pt x="868" y="3595"/>
                </a:lnTo>
                <a:lnTo>
                  <a:pt x="893" y="3595"/>
                </a:lnTo>
                <a:lnTo>
                  <a:pt x="893" y="3595"/>
                </a:lnTo>
                <a:lnTo>
                  <a:pt x="893" y="3595"/>
                </a:lnTo>
                <a:lnTo>
                  <a:pt x="868" y="3595"/>
                </a:lnTo>
                <a:close/>
                <a:moveTo>
                  <a:pt x="3645" y="3149"/>
                </a:moveTo>
                <a:lnTo>
                  <a:pt x="3645" y="3149"/>
                </a:lnTo>
                <a:lnTo>
                  <a:pt x="3645" y="3149"/>
                </a:lnTo>
                <a:lnTo>
                  <a:pt x="3645" y="3149"/>
                </a:lnTo>
                <a:lnTo>
                  <a:pt x="3645" y="3149"/>
                </a:lnTo>
                <a:lnTo>
                  <a:pt x="3645" y="3149"/>
                </a:lnTo>
                <a:lnTo>
                  <a:pt x="3645" y="3149"/>
                </a:lnTo>
                <a:lnTo>
                  <a:pt x="3645" y="3149"/>
                </a:lnTo>
                <a:lnTo>
                  <a:pt x="3645" y="3149"/>
                </a:lnTo>
                <a:lnTo>
                  <a:pt x="3645" y="3149"/>
                </a:lnTo>
                <a:lnTo>
                  <a:pt x="3645" y="3173"/>
                </a:lnTo>
                <a:lnTo>
                  <a:pt x="3645" y="3173"/>
                </a:lnTo>
                <a:lnTo>
                  <a:pt x="3645" y="3173"/>
                </a:lnTo>
                <a:lnTo>
                  <a:pt x="3645" y="3149"/>
                </a:lnTo>
                <a:close/>
                <a:moveTo>
                  <a:pt x="620" y="3372"/>
                </a:moveTo>
                <a:lnTo>
                  <a:pt x="620" y="3372"/>
                </a:lnTo>
                <a:lnTo>
                  <a:pt x="620" y="3372"/>
                </a:lnTo>
                <a:lnTo>
                  <a:pt x="620" y="3372"/>
                </a:lnTo>
                <a:lnTo>
                  <a:pt x="620" y="3372"/>
                </a:lnTo>
                <a:lnTo>
                  <a:pt x="620" y="3372"/>
                </a:lnTo>
                <a:lnTo>
                  <a:pt x="620" y="3372"/>
                </a:lnTo>
                <a:lnTo>
                  <a:pt x="620" y="3372"/>
                </a:lnTo>
                <a:lnTo>
                  <a:pt x="620" y="3372"/>
                </a:lnTo>
                <a:lnTo>
                  <a:pt x="620" y="3372"/>
                </a:lnTo>
                <a:lnTo>
                  <a:pt x="620" y="3372"/>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72"/>
                </a:lnTo>
                <a:close/>
                <a:moveTo>
                  <a:pt x="75" y="2876"/>
                </a:moveTo>
                <a:lnTo>
                  <a:pt x="75" y="2876"/>
                </a:lnTo>
                <a:lnTo>
                  <a:pt x="75" y="2876"/>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124" y="2900"/>
                </a:lnTo>
                <a:lnTo>
                  <a:pt x="99" y="2900"/>
                </a:lnTo>
                <a:lnTo>
                  <a:pt x="99" y="2900"/>
                </a:lnTo>
                <a:lnTo>
                  <a:pt x="99" y="2900"/>
                </a:lnTo>
                <a:lnTo>
                  <a:pt x="99" y="2900"/>
                </a:lnTo>
                <a:lnTo>
                  <a:pt x="99" y="2900"/>
                </a:lnTo>
                <a:lnTo>
                  <a:pt x="99" y="2900"/>
                </a:lnTo>
                <a:lnTo>
                  <a:pt x="99" y="2900"/>
                </a:lnTo>
                <a:lnTo>
                  <a:pt x="99" y="2876"/>
                </a:lnTo>
                <a:lnTo>
                  <a:pt x="99" y="2876"/>
                </a:lnTo>
                <a:lnTo>
                  <a:pt x="99" y="2876"/>
                </a:lnTo>
                <a:lnTo>
                  <a:pt x="99" y="2876"/>
                </a:lnTo>
                <a:lnTo>
                  <a:pt x="99" y="2876"/>
                </a:lnTo>
                <a:lnTo>
                  <a:pt x="99" y="2876"/>
                </a:lnTo>
                <a:lnTo>
                  <a:pt x="99" y="2876"/>
                </a:lnTo>
                <a:lnTo>
                  <a:pt x="99" y="2876"/>
                </a:lnTo>
                <a:lnTo>
                  <a:pt x="99" y="2876"/>
                </a:lnTo>
                <a:lnTo>
                  <a:pt x="75" y="2876"/>
                </a:lnTo>
                <a:lnTo>
                  <a:pt x="99" y="2876"/>
                </a:lnTo>
                <a:lnTo>
                  <a:pt x="99" y="2876"/>
                </a:lnTo>
                <a:lnTo>
                  <a:pt x="99" y="2876"/>
                </a:lnTo>
                <a:lnTo>
                  <a:pt x="99" y="2876"/>
                </a:lnTo>
                <a:lnTo>
                  <a:pt x="99" y="2851"/>
                </a:lnTo>
                <a:lnTo>
                  <a:pt x="99" y="2851"/>
                </a:lnTo>
                <a:lnTo>
                  <a:pt x="75" y="2851"/>
                </a:lnTo>
                <a:lnTo>
                  <a:pt x="75" y="2851"/>
                </a:lnTo>
                <a:lnTo>
                  <a:pt x="75" y="2851"/>
                </a:lnTo>
                <a:lnTo>
                  <a:pt x="75" y="2851"/>
                </a:lnTo>
                <a:lnTo>
                  <a:pt x="75" y="2851"/>
                </a:lnTo>
                <a:lnTo>
                  <a:pt x="75" y="2851"/>
                </a:lnTo>
                <a:lnTo>
                  <a:pt x="75" y="2851"/>
                </a:lnTo>
                <a:lnTo>
                  <a:pt x="75" y="2851"/>
                </a:lnTo>
                <a:lnTo>
                  <a:pt x="75" y="2851"/>
                </a:lnTo>
                <a:lnTo>
                  <a:pt x="75" y="2851"/>
                </a:lnTo>
                <a:lnTo>
                  <a:pt x="50" y="2827"/>
                </a:lnTo>
                <a:lnTo>
                  <a:pt x="50" y="2827"/>
                </a:lnTo>
                <a:lnTo>
                  <a:pt x="50" y="2827"/>
                </a:lnTo>
                <a:lnTo>
                  <a:pt x="50" y="2827"/>
                </a:lnTo>
                <a:lnTo>
                  <a:pt x="50" y="2827"/>
                </a:lnTo>
                <a:lnTo>
                  <a:pt x="25" y="2827"/>
                </a:lnTo>
                <a:lnTo>
                  <a:pt x="25" y="2827"/>
                </a:lnTo>
                <a:lnTo>
                  <a:pt x="25" y="2827"/>
                </a:lnTo>
                <a:lnTo>
                  <a:pt x="0" y="2827"/>
                </a:lnTo>
                <a:lnTo>
                  <a:pt x="25" y="2827"/>
                </a:lnTo>
                <a:lnTo>
                  <a:pt x="25" y="2827"/>
                </a:lnTo>
                <a:lnTo>
                  <a:pt x="25" y="2827"/>
                </a:lnTo>
                <a:lnTo>
                  <a:pt x="25" y="2851"/>
                </a:lnTo>
                <a:lnTo>
                  <a:pt x="25" y="2851"/>
                </a:lnTo>
                <a:lnTo>
                  <a:pt x="25" y="2851"/>
                </a:lnTo>
                <a:lnTo>
                  <a:pt x="25" y="2851"/>
                </a:lnTo>
                <a:lnTo>
                  <a:pt x="25" y="2851"/>
                </a:lnTo>
                <a:lnTo>
                  <a:pt x="25" y="2851"/>
                </a:lnTo>
                <a:lnTo>
                  <a:pt x="25" y="2851"/>
                </a:lnTo>
                <a:lnTo>
                  <a:pt x="25" y="2851"/>
                </a:lnTo>
                <a:lnTo>
                  <a:pt x="25" y="2851"/>
                </a:lnTo>
                <a:lnTo>
                  <a:pt x="50" y="2851"/>
                </a:lnTo>
                <a:lnTo>
                  <a:pt x="50" y="2851"/>
                </a:lnTo>
                <a:lnTo>
                  <a:pt x="50" y="2851"/>
                </a:lnTo>
                <a:lnTo>
                  <a:pt x="50" y="2851"/>
                </a:lnTo>
                <a:lnTo>
                  <a:pt x="50" y="2851"/>
                </a:lnTo>
                <a:lnTo>
                  <a:pt x="50" y="2851"/>
                </a:lnTo>
                <a:lnTo>
                  <a:pt x="50" y="2876"/>
                </a:lnTo>
                <a:lnTo>
                  <a:pt x="25" y="2876"/>
                </a:lnTo>
                <a:lnTo>
                  <a:pt x="25" y="2876"/>
                </a:lnTo>
                <a:lnTo>
                  <a:pt x="25" y="2876"/>
                </a:lnTo>
                <a:lnTo>
                  <a:pt x="25" y="2876"/>
                </a:lnTo>
                <a:lnTo>
                  <a:pt x="25" y="2876"/>
                </a:lnTo>
                <a:lnTo>
                  <a:pt x="25" y="2876"/>
                </a:lnTo>
                <a:lnTo>
                  <a:pt x="25" y="2876"/>
                </a:lnTo>
                <a:lnTo>
                  <a:pt x="25" y="2876"/>
                </a:lnTo>
                <a:lnTo>
                  <a:pt x="50" y="2876"/>
                </a:lnTo>
                <a:lnTo>
                  <a:pt x="50" y="2876"/>
                </a:lnTo>
                <a:lnTo>
                  <a:pt x="50" y="2876"/>
                </a:lnTo>
                <a:lnTo>
                  <a:pt x="50" y="2876"/>
                </a:lnTo>
                <a:lnTo>
                  <a:pt x="50" y="2876"/>
                </a:lnTo>
                <a:lnTo>
                  <a:pt x="50" y="2876"/>
                </a:lnTo>
                <a:lnTo>
                  <a:pt x="50" y="2876"/>
                </a:lnTo>
                <a:lnTo>
                  <a:pt x="50" y="2876"/>
                </a:lnTo>
                <a:lnTo>
                  <a:pt x="50" y="2876"/>
                </a:lnTo>
                <a:lnTo>
                  <a:pt x="50" y="2876"/>
                </a:lnTo>
                <a:lnTo>
                  <a:pt x="50" y="2900"/>
                </a:lnTo>
                <a:lnTo>
                  <a:pt x="50" y="2900"/>
                </a:lnTo>
                <a:lnTo>
                  <a:pt x="50" y="2900"/>
                </a:lnTo>
                <a:lnTo>
                  <a:pt x="50" y="2900"/>
                </a:lnTo>
                <a:lnTo>
                  <a:pt x="50" y="2900"/>
                </a:lnTo>
                <a:lnTo>
                  <a:pt x="75" y="2876"/>
                </a:lnTo>
                <a:close/>
                <a:moveTo>
                  <a:pt x="769" y="3422"/>
                </a:moveTo>
                <a:lnTo>
                  <a:pt x="769" y="3422"/>
                </a:lnTo>
                <a:lnTo>
                  <a:pt x="769" y="3396"/>
                </a:lnTo>
                <a:lnTo>
                  <a:pt x="769" y="3396"/>
                </a:lnTo>
                <a:lnTo>
                  <a:pt x="769" y="3396"/>
                </a:lnTo>
                <a:lnTo>
                  <a:pt x="769" y="3396"/>
                </a:lnTo>
                <a:lnTo>
                  <a:pt x="769" y="3396"/>
                </a:lnTo>
                <a:lnTo>
                  <a:pt x="769" y="3396"/>
                </a:lnTo>
                <a:lnTo>
                  <a:pt x="769" y="3396"/>
                </a:lnTo>
                <a:lnTo>
                  <a:pt x="769" y="3396"/>
                </a:lnTo>
                <a:lnTo>
                  <a:pt x="744" y="3396"/>
                </a:lnTo>
                <a:lnTo>
                  <a:pt x="744" y="3396"/>
                </a:lnTo>
                <a:lnTo>
                  <a:pt x="744" y="3396"/>
                </a:lnTo>
                <a:lnTo>
                  <a:pt x="744" y="3396"/>
                </a:lnTo>
                <a:lnTo>
                  <a:pt x="744" y="3396"/>
                </a:lnTo>
                <a:lnTo>
                  <a:pt x="744" y="3396"/>
                </a:lnTo>
                <a:lnTo>
                  <a:pt x="744" y="3396"/>
                </a:lnTo>
                <a:lnTo>
                  <a:pt x="744" y="3396"/>
                </a:lnTo>
                <a:lnTo>
                  <a:pt x="744" y="3396"/>
                </a:lnTo>
                <a:lnTo>
                  <a:pt x="744" y="3396"/>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69" y="3422"/>
                </a:lnTo>
                <a:close/>
                <a:moveTo>
                  <a:pt x="868" y="3595"/>
                </a:moveTo>
                <a:lnTo>
                  <a:pt x="843" y="3595"/>
                </a:lnTo>
                <a:lnTo>
                  <a:pt x="843" y="3595"/>
                </a:lnTo>
                <a:lnTo>
                  <a:pt x="843" y="3620"/>
                </a:lnTo>
                <a:lnTo>
                  <a:pt x="843" y="3620"/>
                </a:lnTo>
                <a:lnTo>
                  <a:pt x="843" y="3620"/>
                </a:lnTo>
                <a:lnTo>
                  <a:pt x="843" y="3620"/>
                </a:lnTo>
                <a:lnTo>
                  <a:pt x="843" y="3620"/>
                </a:lnTo>
                <a:lnTo>
                  <a:pt x="843" y="3620"/>
                </a:lnTo>
                <a:lnTo>
                  <a:pt x="843" y="3620"/>
                </a:lnTo>
                <a:lnTo>
                  <a:pt x="843" y="3620"/>
                </a:lnTo>
                <a:lnTo>
                  <a:pt x="843" y="3620"/>
                </a:lnTo>
                <a:lnTo>
                  <a:pt x="868" y="3620"/>
                </a:lnTo>
                <a:lnTo>
                  <a:pt x="843" y="3620"/>
                </a:lnTo>
                <a:lnTo>
                  <a:pt x="868" y="3620"/>
                </a:lnTo>
                <a:lnTo>
                  <a:pt x="868" y="3595"/>
                </a:lnTo>
                <a:close/>
                <a:moveTo>
                  <a:pt x="595" y="3372"/>
                </a:moveTo>
                <a:lnTo>
                  <a:pt x="595"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96"/>
                </a:lnTo>
                <a:lnTo>
                  <a:pt x="595" y="3396"/>
                </a:lnTo>
                <a:lnTo>
                  <a:pt x="595" y="3396"/>
                </a:lnTo>
                <a:lnTo>
                  <a:pt x="595" y="3396"/>
                </a:lnTo>
                <a:lnTo>
                  <a:pt x="595" y="3372"/>
                </a:lnTo>
                <a:close/>
                <a:moveTo>
                  <a:pt x="670" y="3521"/>
                </a:moveTo>
                <a:lnTo>
                  <a:pt x="670" y="3521"/>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45" y="3471"/>
                </a:lnTo>
                <a:lnTo>
                  <a:pt x="645" y="3471"/>
                </a:lnTo>
                <a:lnTo>
                  <a:pt x="645" y="3471"/>
                </a:lnTo>
                <a:lnTo>
                  <a:pt x="645" y="3471"/>
                </a:lnTo>
                <a:lnTo>
                  <a:pt x="645" y="3471"/>
                </a:lnTo>
                <a:lnTo>
                  <a:pt x="645" y="3471"/>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20" y="3446"/>
                </a:lnTo>
                <a:lnTo>
                  <a:pt x="620" y="3446"/>
                </a:lnTo>
                <a:lnTo>
                  <a:pt x="620" y="3446"/>
                </a:lnTo>
                <a:lnTo>
                  <a:pt x="620" y="3446"/>
                </a:lnTo>
                <a:lnTo>
                  <a:pt x="620" y="3446"/>
                </a:lnTo>
                <a:lnTo>
                  <a:pt x="620" y="3446"/>
                </a:lnTo>
                <a:lnTo>
                  <a:pt x="620" y="3422"/>
                </a:lnTo>
                <a:lnTo>
                  <a:pt x="620" y="3422"/>
                </a:lnTo>
                <a:lnTo>
                  <a:pt x="620" y="3422"/>
                </a:lnTo>
                <a:lnTo>
                  <a:pt x="620" y="3422"/>
                </a:lnTo>
                <a:lnTo>
                  <a:pt x="595" y="3422"/>
                </a:lnTo>
                <a:lnTo>
                  <a:pt x="620" y="3422"/>
                </a:lnTo>
                <a:lnTo>
                  <a:pt x="620" y="3446"/>
                </a:lnTo>
                <a:lnTo>
                  <a:pt x="620" y="3446"/>
                </a:lnTo>
                <a:lnTo>
                  <a:pt x="620" y="3446"/>
                </a:lnTo>
                <a:lnTo>
                  <a:pt x="620" y="3446"/>
                </a:lnTo>
                <a:lnTo>
                  <a:pt x="620" y="3446"/>
                </a:lnTo>
                <a:lnTo>
                  <a:pt x="620" y="3446"/>
                </a:lnTo>
                <a:lnTo>
                  <a:pt x="620" y="3446"/>
                </a:lnTo>
                <a:lnTo>
                  <a:pt x="620" y="3446"/>
                </a:lnTo>
                <a:lnTo>
                  <a:pt x="620" y="3446"/>
                </a:lnTo>
                <a:lnTo>
                  <a:pt x="645" y="3446"/>
                </a:lnTo>
                <a:lnTo>
                  <a:pt x="645" y="3471"/>
                </a:lnTo>
                <a:lnTo>
                  <a:pt x="645" y="3471"/>
                </a:lnTo>
                <a:lnTo>
                  <a:pt x="645" y="3471"/>
                </a:lnTo>
                <a:lnTo>
                  <a:pt x="645" y="3471"/>
                </a:lnTo>
                <a:lnTo>
                  <a:pt x="645" y="3471"/>
                </a:lnTo>
                <a:lnTo>
                  <a:pt x="645" y="3471"/>
                </a:lnTo>
                <a:lnTo>
                  <a:pt x="645" y="3471"/>
                </a:lnTo>
                <a:lnTo>
                  <a:pt x="645" y="3471"/>
                </a:lnTo>
                <a:lnTo>
                  <a:pt x="645" y="3495"/>
                </a:lnTo>
                <a:lnTo>
                  <a:pt x="670" y="3495"/>
                </a:lnTo>
                <a:lnTo>
                  <a:pt x="670" y="3495"/>
                </a:lnTo>
                <a:lnTo>
                  <a:pt x="645" y="3495"/>
                </a:lnTo>
                <a:lnTo>
                  <a:pt x="645" y="3521"/>
                </a:lnTo>
                <a:lnTo>
                  <a:pt x="645"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94" y="3521"/>
                </a:lnTo>
                <a:lnTo>
                  <a:pt x="694" y="3521"/>
                </a:lnTo>
                <a:lnTo>
                  <a:pt x="694" y="3521"/>
                </a:lnTo>
                <a:lnTo>
                  <a:pt x="670" y="3521"/>
                </a:lnTo>
                <a:close/>
                <a:moveTo>
                  <a:pt x="521" y="3272"/>
                </a:moveTo>
                <a:lnTo>
                  <a:pt x="521" y="3272"/>
                </a:lnTo>
                <a:lnTo>
                  <a:pt x="521" y="3272"/>
                </a:lnTo>
                <a:lnTo>
                  <a:pt x="521" y="3272"/>
                </a:lnTo>
                <a:lnTo>
                  <a:pt x="521" y="3272"/>
                </a:lnTo>
                <a:lnTo>
                  <a:pt x="496" y="3297"/>
                </a:lnTo>
                <a:lnTo>
                  <a:pt x="496" y="3297"/>
                </a:lnTo>
                <a:lnTo>
                  <a:pt x="496" y="3297"/>
                </a:lnTo>
                <a:lnTo>
                  <a:pt x="496" y="3297"/>
                </a:lnTo>
                <a:lnTo>
                  <a:pt x="496" y="3297"/>
                </a:lnTo>
                <a:lnTo>
                  <a:pt x="496" y="3297"/>
                </a:lnTo>
                <a:lnTo>
                  <a:pt x="496" y="3297"/>
                </a:lnTo>
                <a:lnTo>
                  <a:pt x="496" y="3297"/>
                </a:lnTo>
                <a:lnTo>
                  <a:pt x="496" y="3297"/>
                </a:lnTo>
                <a:lnTo>
                  <a:pt x="496" y="3297"/>
                </a:lnTo>
                <a:lnTo>
                  <a:pt x="471" y="3297"/>
                </a:lnTo>
                <a:lnTo>
                  <a:pt x="471" y="3297"/>
                </a:lnTo>
                <a:lnTo>
                  <a:pt x="471" y="3297"/>
                </a:lnTo>
                <a:lnTo>
                  <a:pt x="471" y="3297"/>
                </a:lnTo>
                <a:lnTo>
                  <a:pt x="471" y="3297"/>
                </a:lnTo>
                <a:lnTo>
                  <a:pt x="471" y="3297"/>
                </a:lnTo>
                <a:lnTo>
                  <a:pt x="471" y="3297"/>
                </a:lnTo>
                <a:lnTo>
                  <a:pt x="471" y="3322"/>
                </a:lnTo>
                <a:lnTo>
                  <a:pt x="471" y="3322"/>
                </a:lnTo>
                <a:lnTo>
                  <a:pt x="471" y="3322"/>
                </a:lnTo>
                <a:lnTo>
                  <a:pt x="471" y="3322"/>
                </a:lnTo>
                <a:lnTo>
                  <a:pt x="471" y="3322"/>
                </a:lnTo>
                <a:lnTo>
                  <a:pt x="471" y="3322"/>
                </a:lnTo>
                <a:lnTo>
                  <a:pt x="471" y="3322"/>
                </a:lnTo>
                <a:lnTo>
                  <a:pt x="471" y="3322"/>
                </a:lnTo>
                <a:lnTo>
                  <a:pt x="471" y="3297"/>
                </a:lnTo>
                <a:lnTo>
                  <a:pt x="471" y="3297"/>
                </a:lnTo>
                <a:lnTo>
                  <a:pt x="471" y="3297"/>
                </a:lnTo>
                <a:lnTo>
                  <a:pt x="496" y="3297"/>
                </a:lnTo>
                <a:lnTo>
                  <a:pt x="496" y="3297"/>
                </a:lnTo>
                <a:lnTo>
                  <a:pt x="496" y="3297"/>
                </a:lnTo>
                <a:lnTo>
                  <a:pt x="496" y="3322"/>
                </a:lnTo>
                <a:lnTo>
                  <a:pt x="496" y="3322"/>
                </a:lnTo>
                <a:lnTo>
                  <a:pt x="496" y="3297"/>
                </a:lnTo>
                <a:lnTo>
                  <a:pt x="496" y="3297"/>
                </a:lnTo>
                <a:lnTo>
                  <a:pt x="496" y="3297"/>
                </a:lnTo>
                <a:lnTo>
                  <a:pt x="496" y="3322"/>
                </a:lnTo>
                <a:lnTo>
                  <a:pt x="496" y="3322"/>
                </a:lnTo>
                <a:lnTo>
                  <a:pt x="496" y="3322"/>
                </a:lnTo>
                <a:lnTo>
                  <a:pt x="496" y="3322"/>
                </a:lnTo>
                <a:lnTo>
                  <a:pt x="496" y="3322"/>
                </a:lnTo>
                <a:lnTo>
                  <a:pt x="496" y="3322"/>
                </a:lnTo>
                <a:lnTo>
                  <a:pt x="496" y="3322"/>
                </a:lnTo>
                <a:lnTo>
                  <a:pt x="521" y="3322"/>
                </a:lnTo>
                <a:lnTo>
                  <a:pt x="521" y="3322"/>
                </a:lnTo>
                <a:lnTo>
                  <a:pt x="521" y="3322"/>
                </a:lnTo>
                <a:lnTo>
                  <a:pt x="521" y="3322"/>
                </a:lnTo>
                <a:lnTo>
                  <a:pt x="496" y="3297"/>
                </a:lnTo>
                <a:lnTo>
                  <a:pt x="496" y="3297"/>
                </a:lnTo>
                <a:lnTo>
                  <a:pt x="496"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72"/>
                </a:lnTo>
                <a:close/>
                <a:moveTo>
                  <a:pt x="2157" y="1983"/>
                </a:moveTo>
                <a:lnTo>
                  <a:pt x="2157" y="1983"/>
                </a:lnTo>
                <a:close/>
                <a:moveTo>
                  <a:pt x="2107" y="3669"/>
                </a:moveTo>
                <a:lnTo>
                  <a:pt x="2107" y="3669"/>
                </a:lnTo>
                <a:lnTo>
                  <a:pt x="2107" y="3669"/>
                </a:lnTo>
                <a:lnTo>
                  <a:pt x="2107" y="3669"/>
                </a:lnTo>
                <a:lnTo>
                  <a:pt x="2107" y="3669"/>
                </a:lnTo>
                <a:lnTo>
                  <a:pt x="2107" y="3669"/>
                </a:lnTo>
                <a:lnTo>
                  <a:pt x="2107" y="3669"/>
                </a:lnTo>
                <a:lnTo>
                  <a:pt x="2107" y="3669"/>
                </a:lnTo>
                <a:lnTo>
                  <a:pt x="2107" y="3669"/>
                </a:lnTo>
                <a:lnTo>
                  <a:pt x="2107" y="3645"/>
                </a:lnTo>
                <a:lnTo>
                  <a:pt x="2107" y="3645"/>
                </a:lnTo>
                <a:lnTo>
                  <a:pt x="2107" y="3645"/>
                </a:lnTo>
                <a:lnTo>
                  <a:pt x="2107" y="3645"/>
                </a:lnTo>
                <a:lnTo>
                  <a:pt x="2083" y="3645"/>
                </a:lnTo>
                <a:lnTo>
                  <a:pt x="2083" y="3669"/>
                </a:lnTo>
                <a:lnTo>
                  <a:pt x="2083" y="3669"/>
                </a:lnTo>
                <a:lnTo>
                  <a:pt x="2083" y="3669"/>
                </a:lnTo>
                <a:lnTo>
                  <a:pt x="2083" y="3645"/>
                </a:lnTo>
                <a:lnTo>
                  <a:pt x="2083" y="3645"/>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107" y="3669"/>
                </a:lnTo>
                <a:close/>
                <a:moveTo>
                  <a:pt x="2133" y="3620"/>
                </a:moveTo>
                <a:lnTo>
                  <a:pt x="2133" y="3620"/>
                </a:lnTo>
                <a:lnTo>
                  <a:pt x="2107" y="3620"/>
                </a:lnTo>
                <a:lnTo>
                  <a:pt x="2107" y="3620"/>
                </a:lnTo>
                <a:lnTo>
                  <a:pt x="2107" y="3645"/>
                </a:lnTo>
                <a:lnTo>
                  <a:pt x="2107" y="3645"/>
                </a:lnTo>
                <a:lnTo>
                  <a:pt x="2107" y="3645"/>
                </a:lnTo>
                <a:lnTo>
                  <a:pt x="2107" y="3645"/>
                </a:lnTo>
                <a:lnTo>
                  <a:pt x="2107" y="3645"/>
                </a:lnTo>
                <a:lnTo>
                  <a:pt x="2107" y="3645"/>
                </a:lnTo>
                <a:lnTo>
                  <a:pt x="2107" y="3645"/>
                </a:lnTo>
                <a:lnTo>
                  <a:pt x="2133" y="3645"/>
                </a:lnTo>
                <a:lnTo>
                  <a:pt x="2133" y="3645"/>
                </a:lnTo>
                <a:lnTo>
                  <a:pt x="2133" y="3645"/>
                </a:lnTo>
                <a:lnTo>
                  <a:pt x="2133" y="3620"/>
                </a:lnTo>
                <a:close/>
                <a:moveTo>
                  <a:pt x="2306" y="2900"/>
                </a:moveTo>
                <a:lnTo>
                  <a:pt x="2306" y="2900"/>
                </a:lnTo>
                <a:lnTo>
                  <a:pt x="2306" y="2900"/>
                </a:lnTo>
                <a:lnTo>
                  <a:pt x="2306" y="2926"/>
                </a:lnTo>
                <a:lnTo>
                  <a:pt x="2306" y="2926"/>
                </a:lnTo>
                <a:lnTo>
                  <a:pt x="2306" y="2926"/>
                </a:lnTo>
                <a:lnTo>
                  <a:pt x="2306" y="2900"/>
                </a:lnTo>
                <a:lnTo>
                  <a:pt x="2331" y="2900"/>
                </a:lnTo>
                <a:lnTo>
                  <a:pt x="2331" y="2900"/>
                </a:lnTo>
                <a:lnTo>
                  <a:pt x="2306" y="2900"/>
                </a:lnTo>
                <a:lnTo>
                  <a:pt x="2306" y="2900"/>
                </a:lnTo>
                <a:lnTo>
                  <a:pt x="2306" y="2900"/>
                </a:lnTo>
                <a:lnTo>
                  <a:pt x="2306" y="2900"/>
                </a:lnTo>
                <a:lnTo>
                  <a:pt x="2306" y="2900"/>
                </a:lnTo>
                <a:lnTo>
                  <a:pt x="2281" y="2900"/>
                </a:lnTo>
                <a:lnTo>
                  <a:pt x="2281" y="2900"/>
                </a:lnTo>
                <a:lnTo>
                  <a:pt x="2306" y="2900"/>
                </a:lnTo>
                <a:close/>
                <a:moveTo>
                  <a:pt x="2083" y="3645"/>
                </a:moveTo>
                <a:lnTo>
                  <a:pt x="2083" y="3645"/>
                </a:lnTo>
                <a:lnTo>
                  <a:pt x="2083" y="3645"/>
                </a:lnTo>
                <a:lnTo>
                  <a:pt x="2058" y="3645"/>
                </a:lnTo>
                <a:lnTo>
                  <a:pt x="2058" y="3645"/>
                </a:lnTo>
                <a:lnTo>
                  <a:pt x="2058" y="3645"/>
                </a:lnTo>
                <a:lnTo>
                  <a:pt x="2058" y="3645"/>
                </a:lnTo>
                <a:lnTo>
                  <a:pt x="2058" y="3645"/>
                </a:lnTo>
                <a:lnTo>
                  <a:pt x="2058" y="3645"/>
                </a:lnTo>
                <a:lnTo>
                  <a:pt x="2058" y="3645"/>
                </a:lnTo>
                <a:lnTo>
                  <a:pt x="2058" y="3645"/>
                </a:lnTo>
                <a:lnTo>
                  <a:pt x="2058" y="3645"/>
                </a:lnTo>
                <a:lnTo>
                  <a:pt x="2083" y="3645"/>
                </a:lnTo>
                <a:close/>
                <a:moveTo>
                  <a:pt x="2058" y="3669"/>
                </a:moveTo>
                <a:lnTo>
                  <a:pt x="2058" y="3669"/>
                </a:lnTo>
                <a:close/>
                <a:moveTo>
                  <a:pt x="2257" y="2777"/>
                </a:move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81" y="2777"/>
                </a:lnTo>
                <a:lnTo>
                  <a:pt x="2281" y="2777"/>
                </a:lnTo>
                <a:lnTo>
                  <a:pt x="2281" y="2777"/>
                </a:lnTo>
                <a:lnTo>
                  <a:pt x="2281" y="2777"/>
                </a:lnTo>
                <a:lnTo>
                  <a:pt x="2281" y="2777"/>
                </a:lnTo>
                <a:lnTo>
                  <a:pt x="2281" y="2777"/>
                </a:lnTo>
                <a:lnTo>
                  <a:pt x="2281" y="2777"/>
                </a:lnTo>
                <a:lnTo>
                  <a:pt x="2281" y="2752"/>
                </a:lnTo>
                <a:lnTo>
                  <a:pt x="2281" y="2752"/>
                </a:lnTo>
                <a:lnTo>
                  <a:pt x="2281" y="2752"/>
                </a:lnTo>
                <a:lnTo>
                  <a:pt x="2281" y="2752"/>
                </a:lnTo>
                <a:lnTo>
                  <a:pt x="2281" y="2752"/>
                </a:lnTo>
                <a:lnTo>
                  <a:pt x="2281" y="2752"/>
                </a:lnTo>
                <a:lnTo>
                  <a:pt x="2257" y="2752"/>
                </a:lnTo>
                <a:lnTo>
                  <a:pt x="2257" y="2752"/>
                </a:lnTo>
                <a:lnTo>
                  <a:pt x="2257" y="2752"/>
                </a:lnTo>
                <a:lnTo>
                  <a:pt x="2257" y="2752"/>
                </a:lnTo>
                <a:lnTo>
                  <a:pt x="2257" y="2752"/>
                </a:lnTo>
                <a:lnTo>
                  <a:pt x="2257" y="2752"/>
                </a:lnTo>
                <a:lnTo>
                  <a:pt x="2257" y="2752"/>
                </a:lnTo>
                <a:lnTo>
                  <a:pt x="2257" y="2752"/>
                </a:lnTo>
                <a:lnTo>
                  <a:pt x="2257" y="2752"/>
                </a:lnTo>
                <a:lnTo>
                  <a:pt x="2257" y="2777"/>
                </a:lnTo>
                <a:close/>
                <a:moveTo>
                  <a:pt x="1984" y="3669"/>
                </a:move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59" y="3669"/>
                </a:lnTo>
                <a:lnTo>
                  <a:pt x="1959" y="3694"/>
                </a:lnTo>
                <a:lnTo>
                  <a:pt x="1959" y="3694"/>
                </a:lnTo>
                <a:lnTo>
                  <a:pt x="1959" y="3694"/>
                </a:lnTo>
                <a:lnTo>
                  <a:pt x="1959" y="3694"/>
                </a:lnTo>
                <a:lnTo>
                  <a:pt x="1959" y="3694"/>
                </a:lnTo>
                <a:lnTo>
                  <a:pt x="1959" y="3694"/>
                </a:lnTo>
                <a:lnTo>
                  <a:pt x="1959" y="3694"/>
                </a:lnTo>
                <a:lnTo>
                  <a:pt x="1959" y="3694"/>
                </a:lnTo>
                <a:lnTo>
                  <a:pt x="1984" y="3694"/>
                </a:lnTo>
                <a:lnTo>
                  <a:pt x="1984" y="3694"/>
                </a:lnTo>
                <a:lnTo>
                  <a:pt x="1984" y="3694"/>
                </a:lnTo>
                <a:lnTo>
                  <a:pt x="1984" y="3694"/>
                </a:lnTo>
                <a:lnTo>
                  <a:pt x="1984" y="3694"/>
                </a:lnTo>
                <a:lnTo>
                  <a:pt x="1984" y="3669"/>
                </a:lnTo>
                <a:lnTo>
                  <a:pt x="2008" y="3669"/>
                </a:lnTo>
                <a:lnTo>
                  <a:pt x="2008" y="3669"/>
                </a:lnTo>
                <a:lnTo>
                  <a:pt x="2008" y="3669"/>
                </a:lnTo>
                <a:lnTo>
                  <a:pt x="2008" y="3669"/>
                </a:lnTo>
                <a:lnTo>
                  <a:pt x="1984" y="3669"/>
                </a:lnTo>
                <a:close/>
                <a:moveTo>
                  <a:pt x="2356" y="3595"/>
                </a:moveTo>
                <a:lnTo>
                  <a:pt x="2356" y="3595"/>
                </a:lnTo>
                <a:lnTo>
                  <a:pt x="2356" y="3595"/>
                </a:lnTo>
                <a:lnTo>
                  <a:pt x="2356" y="3595"/>
                </a:lnTo>
                <a:lnTo>
                  <a:pt x="2356" y="3595"/>
                </a:lnTo>
                <a:lnTo>
                  <a:pt x="2380" y="3595"/>
                </a:lnTo>
                <a:lnTo>
                  <a:pt x="2380" y="3595"/>
                </a:lnTo>
                <a:lnTo>
                  <a:pt x="2380" y="3595"/>
                </a:lnTo>
                <a:lnTo>
                  <a:pt x="2380" y="3570"/>
                </a:lnTo>
                <a:lnTo>
                  <a:pt x="2380" y="3570"/>
                </a:lnTo>
                <a:lnTo>
                  <a:pt x="2356" y="3570"/>
                </a:lnTo>
                <a:lnTo>
                  <a:pt x="2356" y="3570"/>
                </a:lnTo>
                <a:lnTo>
                  <a:pt x="2356" y="3570"/>
                </a:lnTo>
                <a:lnTo>
                  <a:pt x="2356" y="3570"/>
                </a:lnTo>
                <a:lnTo>
                  <a:pt x="2356" y="3570"/>
                </a:lnTo>
                <a:lnTo>
                  <a:pt x="2356" y="3570"/>
                </a:lnTo>
                <a:lnTo>
                  <a:pt x="2356" y="3570"/>
                </a:lnTo>
                <a:lnTo>
                  <a:pt x="2331" y="3570"/>
                </a:lnTo>
                <a:lnTo>
                  <a:pt x="2331" y="3570"/>
                </a:lnTo>
                <a:lnTo>
                  <a:pt x="2331" y="3570"/>
                </a:lnTo>
                <a:lnTo>
                  <a:pt x="2331" y="3570"/>
                </a:lnTo>
                <a:lnTo>
                  <a:pt x="2331" y="3570"/>
                </a:lnTo>
                <a:lnTo>
                  <a:pt x="2306" y="3570"/>
                </a:lnTo>
                <a:lnTo>
                  <a:pt x="2306" y="3570"/>
                </a:lnTo>
                <a:lnTo>
                  <a:pt x="2306" y="3570"/>
                </a:lnTo>
                <a:lnTo>
                  <a:pt x="2306" y="3570"/>
                </a:lnTo>
                <a:lnTo>
                  <a:pt x="2306" y="3595"/>
                </a:lnTo>
                <a:lnTo>
                  <a:pt x="2306" y="3595"/>
                </a:lnTo>
                <a:lnTo>
                  <a:pt x="2306" y="3595"/>
                </a:lnTo>
                <a:lnTo>
                  <a:pt x="2306" y="3595"/>
                </a:lnTo>
                <a:lnTo>
                  <a:pt x="2306" y="3595"/>
                </a:lnTo>
                <a:lnTo>
                  <a:pt x="2306" y="3595"/>
                </a:lnTo>
                <a:lnTo>
                  <a:pt x="2306" y="3595"/>
                </a:lnTo>
                <a:lnTo>
                  <a:pt x="2306" y="3595"/>
                </a:lnTo>
                <a:lnTo>
                  <a:pt x="2281" y="3595"/>
                </a:lnTo>
                <a:lnTo>
                  <a:pt x="2281" y="3595"/>
                </a:lnTo>
                <a:lnTo>
                  <a:pt x="2306" y="3595"/>
                </a:lnTo>
                <a:lnTo>
                  <a:pt x="2306" y="3595"/>
                </a:lnTo>
                <a:lnTo>
                  <a:pt x="2306" y="3620"/>
                </a:lnTo>
                <a:lnTo>
                  <a:pt x="2306" y="3620"/>
                </a:lnTo>
                <a:lnTo>
                  <a:pt x="2306" y="3620"/>
                </a:lnTo>
                <a:lnTo>
                  <a:pt x="2306" y="3620"/>
                </a:lnTo>
                <a:lnTo>
                  <a:pt x="2306" y="3620"/>
                </a:lnTo>
                <a:lnTo>
                  <a:pt x="2306" y="3620"/>
                </a:lnTo>
                <a:lnTo>
                  <a:pt x="2306"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57" y="3620"/>
                </a:lnTo>
                <a:lnTo>
                  <a:pt x="2257" y="3620"/>
                </a:lnTo>
                <a:lnTo>
                  <a:pt x="2257" y="3620"/>
                </a:lnTo>
                <a:lnTo>
                  <a:pt x="2257" y="3620"/>
                </a:lnTo>
                <a:lnTo>
                  <a:pt x="2257" y="3620"/>
                </a:lnTo>
                <a:lnTo>
                  <a:pt x="2257" y="3620"/>
                </a:lnTo>
                <a:lnTo>
                  <a:pt x="2257" y="3620"/>
                </a:lnTo>
                <a:lnTo>
                  <a:pt x="2257" y="3620"/>
                </a:lnTo>
                <a:lnTo>
                  <a:pt x="2232" y="3620"/>
                </a:lnTo>
                <a:lnTo>
                  <a:pt x="2232" y="3620"/>
                </a:lnTo>
                <a:lnTo>
                  <a:pt x="2232" y="3645"/>
                </a:lnTo>
                <a:lnTo>
                  <a:pt x="2232" y="3645"/>
                </a:lnTo>
                <a:lnTo>
                  <a:pt x="2232" y="3645"/>
                </a:lnTo>
                <a:lnTo>
                  <a:pt x="2232" y="3645"/>
                </a:lnTo>
                <a:lnTo>
                  <a:pt x="2232" y="3645"/>
                </a:lnTo>
                <a:lnTo>
                  <a:pt x="2232" y="3669"/>
                </a:lnTo>
                <a:lnTo>
                  <a:pt x="2232" y="3645"/>
                </a:lnTo>
                <a:lnTo>
                  <a:pt x="2232" y="3669"/>
                </a:lnTo>
                <a:lnTo>
                  <a:pt x="2232" y="3669"/>
                </a:lnTo>
                <a:lnTo>
                  <a:pt x="2232" y="3669"/>
                </a:lnTo>
                <a:lnTo>
                  <a:pt x="2207" y="3669"/>
                </a:lnTo>
                <a:lnTo>
                  <a:pt x="2207" y="3669"/>
                </a:lnTo>
                <a:lnTo>
                  <a:pt x="2207" y="3669"/>
                </a:lnTo>
                <a:lnTo>
                  <a:pt x="2207" y="3669"/>
                </a:lnTo>
                <a:lnTo>
                  <a:pt x="2207" y="3669"/>
                </a:lnTo>
                <a:lnTo>
                  <a:pt x="2207" y="3669"/>
                </a:lnTo>
                <a:lnTo>
                  <a:pt x="2207" y="3669"/>
                </a:lnTo>
                <a:lnTo>
                  <a:pt x="2207" y="3694"/>
                </a:lnTo>
                <a:lnTo>
                  <a:pt x="2182" y="3669"/>
                </a:lnTo>
                <a:lnTo>
                  <a:pt x="2182" y="3694"/>
                </a:lnTo>
                <a:lnTo>
                  <a:pt x="2182" y="3694"/>
                </a:lnTo>
                <a:lnTo>
                  <a:pt x="2182" y="3694"/>
                </a:lnTo>
                <a:lnTo>
                  <a:pt x="2182" y="3694"/>
                </a:lnTo>
                <a:lnTo>
                  <a:pt x="2182" y="3694"/>
                </a:lnTo>
                <a:lnTo>
                  <a:pt x="2182" y="3694"/>
                </a:lnTo>
                <a:lnTo>
                  <a:pt x="2182" y="3694"/>
                </a:lnTo>
                <a:lnTo>
                  <a:pt x="2182" y="3694"/>
                </a:lnTo>
                <a:lnTo>
                  <a:pt x="2207" y="3694"/>
                </a:lnTo>
                <a:lnTo>
                  <a:pt x="2207" y="3694"/>
                </a:lnTo>
                <a:lnTo>
                  <a:pt x="2207" y="3694"/>
                </a:lnTo>
                <a:lnTo>
                  <a:pt x="2207" y="3694"/>
                </a:lnTo>
                <a:lnTo>
                  <a:pt x="2207" y="3694"/>
                </a:lnTo>
                <a:lnTo>
                  <a:pt x="2207" y="3669"/>
                </a:lnTo>
                <a:lnTo>
                  <a:pt x="2207" y="3669"/>
                </a:lnTo>
                <a:lnTo>
                  <a:pt x="2207"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57" y="3669"/>
                </a:lnTo>
                <a:lnTo>
                  <a:pt x="2257" y="3669"/>
                </a:lnTo>
                <a:lnTo>
                  <a:pt x="2257" y="3669"/>
                </a:lnTo>
                <a:lnTo>
                  <a:pt x="2257" y="3669"/>
                </a:lnTo>
                <a:lnTo>
                  <a:pt x="2257" y="3669"/>
                </a:lnTo>
                <a:lnTo>
                  <a:pt x="2257" y="3669"/>
                </a:lnTo>
                <a:lnTo>
                  <a:pt x="2257" y="3669"/>
                </a:lnTo>
                <a:lnTo>
                  <a:pt x="2257" y="3669"/>
                </a:lnTo>
                <a:lnTo>
                  <a:pt x="2281" y="3669"/>
                </a:lnTo>
                <a:lnTo>
                  <a:pt x="2281" y="3669"/>
                </a:lnTo>
                <a:lnTo>
                  <a:pt x="2281" y="3669"/>
                </a:lnTo>
                <a:lnTo>
                  <a:pt x="2281" y="3645"/>
                </a:lnTo>
                <a:lnTo>
                  <a:pt x="2281" y="3645"/>
                </a:lnTo>
                <a:lnTo>
                  <a:pt x="2281" y="3645"/>
                </a:lnTo>
                <a:lnTo>
                  <a:pt x="2281" y="3645"/>
                </a:lnTo>
                <a:lnTo>
                  <a:pt x="2281" y="3645"/>
                </a:lnTo>
                <a:lnTo>
                  <a:pt x="2306" y="3645"/>
                </a:lnTo>
                <a:lnTo>
                  <a:pt x="2306" y="3645"/>
                </a:lnTo>
                <a:lnTo>
                  <a:pt x="2306" y="3645"/>
                </a:lnTo>
                <a:lnTo>
                  <a:pt x="2306" y="3645"/>
                </a:lnTo>
                <a:lnTo>
                  <a:pt x="2306" y="3645"/>
                </a:lnTo>
                <a:lnTo>
                  <a:pt x="2306" y="3620"/>
                </a:lnTo>
                <a:lnTo>
                  <a:pt x="2306" y="3620"/>
                </a:lnTo>
                <a:lnTo>
                  <a:pt x="2306" y="3620"/>
                </a:lnTo>
                <a:lnTo>
                  <a:pt x="2306" y="3620"/>
                </a:lnTo>
                <a:lnTo>
                  <a:pt x="2306" y="3620"/>
                </a:lnTo>
                <a:lnTo>
                  <a:pt x="2306" y="3620"/>
                </a:lnTo>
                <a:lnTo>
                  <a:pt x="2331" y="3620"/>
                </a:lnTo>
                <a:lnTo>
                  <a:pt x="2331" y="3620"/>
                </a:lnTo>
                <a:lnTo>
                  <a:pt x="2356" y="3620"/>
                </a:lnTo>
                <a:lnTo>
                  <a:pt x="2356" y="3620"/>
                </a:lnTo>
                <a:lnTo>
                  <a:pt x="2356" y="3620"/>
                </a:lnTo>
                <a:lnTo>
                  <a:pt x="2356" y="3620"/>
                </a:lnTo>
                <a:lnTo>
                  <a:pt x="2356" y="3620"/>
                </a:lnTo>
                <a:lnTo>
                  <a:pt x="2356" y="3595"/>
                </a:lnTo>
                <a:close/>
                <a:moveTo>
                  <a:pt x="2281" y="3669"/>
                </a:moveTo>
                <a:lnTo>
                  <a:pt x="2281" y="3669"/>
                </a:lnTo>
                <a:close/>
                <a:moveTo>
                  <a:pt x="2182" y="2058"/>
                </a:moveTo>
                <a:lnTo>
                  <a:pt x="2182" y="2058"/>
                </a:lnTo>
                <a:lnTo>
                  <a:pt x="2207" y="2058"/>
                </a:lnTo>
                <a:lnTo>
                  <a:pt x="2207" y="2058"/>
                </a:lnTo>
                <a:lnTo>
                  <a:pt x="2207" y="2058"/>
                </a:lnTo>
                <a:lnTo>
                  <a:pt x="2207" y="2058"/>
                </a:lnTo>
                <a:lnTo>
                  <a:pt x="2207" y="2058"/>
                </a:lnTo>
                <a:lnTo>
                  <a:pt x="2207" y="2058"/>
                </a:lnTo>
                <a:lnTo>
                  <a:pt x="2232" y="2082"/>
                </a:lnTo>
                <a:lnTo>
                  <a:pt x="2232" y="2082"/>
                </a:lnTo>
                <a:lnTo>
                  <a:pt x="2232" y="2082"/>
                </a:lnTo>
                <a:lnTo>
                  <a:pt x="2232" y="2082"/>
                </a:lnTo>
                <a:lnTo>
                  <a:pt x="2232" y="2082"/>
                </a:lnTo>
                <a:lnTo>
                  <a:pt x="2232" y="2082"/>
                </a:lnTo>
                <a:lnTo>
                  <a:pt x="2232" y="2058"/>
                </a:lnTo>
                <a:lnTo>
                  <a:pt x="2232" y="2058"/>
                </a:lnTo>
                <a:lnTo>
                  <a:pt x="2207" y="2058"/>
                </a:lnTo>
                <a:lnTo>
                  <a:pt x="2207" y="2058"/>
                </a:lnTo>
                <a:lnTo>
                  <a:pt x="2207" y="2058"/>
                </a:lnTo>
                <a:lnTo>
                  <a:pt x="2207" y="2058"/>
                </a:lnTo>
                <a:lnTo>
                  <a:pt x="2182" y="2033"/>
                </a:lnTo>
                <a:lnTo>
                  <a:pt x="2182" y="2008"/>
                </a:lnTo>
                <a:lnTo>
                  <a:pt x="2182" y="2008"/>
                </a:lnTo>
                <a:lnTo>
                  <a:pt x="2182" y="2008"/>
                </a:lnTo>
                <a:lnTo>
                  <a:pt x="2182" y="2008"/>
                </a:lnTo>
                <a:lnTo>
                  <a:pt x="2182" y="2008"/>
                </a:lnTo>
                <a:lnTo>
                  <a:pt x="2182" y="2008"/>
                </a:lnTo>
                <a:lnTo>
                  <a:pt x="2182" y="2008"/>
                </a:lnTo>
                <a:lnTo>
                  <a:pt x="2182"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82" y="2033"/>
                </a:lnTo>
                <a:lnTo>
                  <a:pt x="2182" y="2033"/>
                </a:lnTo>
                <a:lnTo>
                  <a:pt x="2182" y="2033"/>
                </a:lnTo>
                <a:lnTo>
                  <a:pt x="2182" y="2058"/>
                </a:lnTo>
                <a:close/>
                <a:moveTo>
                  <a:pt x="2182" y="3694"/>
                </a:moveTo>
                <a:lnTo>
                  <a:pt x="2157" y="3694"/>
                </a:lnTo>
                <a:lnTo>
                  <a:pt x="2157" y="3694"/>
                </a:lnTo>
                <a:lnTo>
                  <a:pt x="2157" y="3694"/>
                </a:lnTo>
                <a:lnTo>
                  <a:pt x="2157" y="3694"/>
                </a:lnTo>
                <a:lnTo>
                  <a:pt x="2157" y="3694"/>
                </a:lnTo>
                <a:lnTo>
                  <a:pt x="2182" y="3694"/>
                </a:lnTo>
                <a:close/>
                <a:moveTo>
                  <a:pt x="1314" y="3645"/>
                </a:moveTo>
                <a:lnTo>
                  <a:pt x="1314" y="3620"/>
                </a:lnTo>
                <a:lnTo>
                  <a:pt x="1314" y="3620"/>
                </a:lnTo>
                <a:lnTo>
                  <a:pt x="1314" y="3620"/>
                </a:lnTo>
                <a:lnTo>
                  <a:pt x="1314" y="3620"/>
                </a:lnTo>
                <a:lnTo>
                  <a:pt x="1314" y="3620"/>
                </a:lnTo>
                <a:lnTo>
                  <a:pt x="1289" y="3620"/>
                </a:lnTo>
                <a:lnTo>
                  <a:pt x="1289" y="3620"/>
                </a:lnTo>
                <a:lnTo>
                  <a:pt x="1289" y="3620"/>
                </a:lnTo>
                <a:lnTo>
                  <a:pt x="1289" y="3620"/>
                </a:lnTo>
                <a:lnTo>
                  <a:pt x="1289" y="3620"/>
                </a:lnTo>
                <a:lnTo>
                  <a:pt x="1314" y="3620"/>
                </a:lnTo>
                <a:lnTo>
                  <a:pt x="1314" y="3620"/>
                </a:lnTo>
                <a:lnTo>
                  <a:pt x="1314" y="3620"/>
                </a:lnTo>
                <a:lnTo>
                  <a:pt x="1314" y="3645"/>
                </a:lnTo>
                <a:close/>
                <a:moveTo>
                  <a:pt x="1265" y="3620"/>
                </a:moveTo>
                <a:lnTo>
                  <a:pt x="1265" y="3620"/>
                </a:lnTo>
                <a:close/>
                <a:moveTo>
                  <a:pt x="1314" y="3620"/>
                </a:moveTo>
                <a:lnTo>
                  <a:pt x="1314" y="3620"/>
                </a:lnTo>
                <a:lnTo>
                  <a:pt x="1314" y="3620"/>
                </a:lnTo>
                <a:lnTo>
                  <a:pt x="1314" y="3620"/>
                </a:lnTo>
                <a:lnTo>
                  <a:pt x="1314" y="3645"/>
                </a:lnTo>
                <a:lnTo>
                  <a:pt x="1314" y="3645"/>
                </a:lnTo>
                <a:lnTo>
                  <a:pt x="1314" y="3645"/>
                </a:lnTo>
                <a:lnTo>
                  <a:pt x="1314" y="3620"/>
                </a:lnTo>
                <a:close/>
                <a:moveTo>
                  <a:pt x="1364" y="3645"/>
                </a:moveTo>
                <a:lnTo>
                  <a:pt x="1364" y="3645"/>
                </a:lnTo>
                <a:lnTo>
                  <a:pt x="1339" y="3645"/>
                </a:lnTo>
                <a:lnTo>
                  <a:pt x="1364" y="3645"/>
                </a:lnTo>
                <a:close/>
                <a:moveTo>
                  <a:pt x="1289" y="3595"/>
                </a:moveTo>
                <a:lnTo>
                  <a:pt x="1289" y="3595"/>
                </a:lnTo>
                <a:lnTo>
                  <a:pt x="1289" y="3595"/>
                </a:lnTo>
                <a:lnTo>
                  <a:pt x="1289" y="3595"/>
                </a:lnTo>
                <a:lnTo>
                  <a:pt x="1289" y="3595"/>
                </a:lnTo>
                <a:lnTo>
                  <a:pt x="1289" y="3595"/>
                </a:lnTo>
                <a:lnTo>
                  <a:pt x="1289" y="3595"/>
                </a:lnTo>
                <a:lnTo>
                  <a:pt x="1289" y="3595"/>
                </a:lnTo>
                <a:lnTo>
                  <a:pt x="1289" y="3595"/>
                </a:lnTo>
                <a:lnTo>
                  <a:pt x="1265" y="3570"/>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620"/>
                </a:lnTo>
                <a:lnTo>
                  <a:pt x="1265" y="3620"/>
                </a:lnTo>
                <a:lnTo>
                  <a:pt x="1289" y="3620"/>
                </a:lnTo>
                <a:lnTo>
                  <a:pt x="1289" y="3620"/>
                </a:lnTo>
                <a:lnTo>
                  <a:pt x="1289" y="3620"/>
                </a:lnTo>
                <a:lnTo>
                  <a:pt x="1289" y="3620"/>
                </a:lnTo>
                <a:lnTo>
                  <a:pt x="1289" y="3620"/>
                </a:lnTo>
                <a:lnTo>
                  <a:pt x="1289" y="3620"/>
                </a:lnTo>
                <a:lnTo>
                  <a:pt x="1289" y="3595"/>
                </a:lnTo>
                <a:close/>
                <a:moveTo>
                  <a:pt x="1314" y="3620"/>
                </a:moveTo>
                <a:lnTo>
                  <a:pt x="1314" y="3620"/>
                </a:lnTo>
                <a:lnTo>
                  <a:pt x="1314" y="3620"/>
                </a:lnTo>
                <a:lnTo>
                  <a:pt x="1314"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314" y="3620"/>
                </a:lnTo>
                <a:close/>
                <a:moveTo>
                  <a:pt x="1761" y="3669"/>
                </a:moveTo>
                <a:lnTo>
                  <a:pt x="1761" y="3669"/>
                </a:lnTo>
                <a:lnTo>
                  <a:pt x="1761" y="3669"/>
                </a:lnTo>
                <a:lnTo>
                  <a:pt x="1761" y="3669"/>
                </a:lnTo>
                <a:lnTo>
                  <a:pt x="1761" y="3669"/>
                </a:lnTo>
                <a:lnTo>
                  <a:pt x="1736" y="3669"/>
                </a:lnTo>
                <a:lnTo>
                  <a:pt x="1736" y="3669"/>
                </a:lnTo>
                <a:lnTo>
                  <a:pt x="1736" y="3669"/>
                </a:lnTo>
                <a:lnTo>
                  <a:pt x="1736" y="3669"/>
                </a:lnTo>
                <a:lnTo>
                  <a:pt x="1711" y="3694"/>
                </a:lnTo>
                <a:lnTo>
                  <a:pt x="1736" y="3694"/>
                </a:lnTo>
                <a:lnTo>
                  <a:pt x="1736" y="3694"/>
                </a:lnTo>
                <a:lnTo>
                  <a:pt x="1736" y="3694"/>
                </a:lnTo>
                <a:lnTo>
                  <a:pt x="1736" y="3694"/>
                </a:lnTo>
                <a:lnTo>
                  <a:pt x="1736" y="3694"/>
                </a:lnTo>
                <a:lnTo>
                  <a:pt x="1736" y="3694"/>
                </a:lnTo>
                <a:lnTo>
                  <a:pt x="1761" y="3694"/>
                </a:lnTo>
                <a:lnTo>
                  <a:pt x="1761" y="3694"/>
                </a:lnTo>
                <a:lnTo>
                  <a:pt x="1761" y="3694"/>
                </a:lnTo>
                <a:lnTo>
                  <a:pt x="1761" y="3694"/>
                </a:lnTo>
                <a:lnTo>
                  <a:pt x="1761" y="3669"/>
                </a:lnTo>
                <a:close/>
                <a:moveTo>
                  <a:pt x="1909" y="3694"/>
                </a:moveTo>
                <a:lnTo>
                  <a:pt x="1909" y="3694"/>
                </a:lnTo>
                <a:lnTo>
                  <a:pt x="1884" y="3694"/>
                </a:lnTo>
                <a:lnTo>
                  <a:pt x="1884" y="3694"/>
                </a:lnTo>
                <a:lnTo>
                  <a:pt x="1909" y="3694"/>
                </a:lnTo>
                <a:close/>
                <a:moveTo>
                  <a:pt x="1909" y="3669"/>
                </a:moveTo>
                <a:lnTo>
                  <a:pt x="1909" y="3669"/>
                </a:lnTo>
                <a:lnTo>
                  <a:pt x="1909" y="3669"/>
                </a:lnTo>
                <a:lnTo>
                  <a:pt x="1909" y="3669"/>
                </a:lnTo>
                <a:lnTo>
                  <a:pt x="1909" y="3669"/>
                </a:lnTo>
                <a:lnTo>
                  <a:pt x="1909" y="3669"/>
                </a:lnTo>
                <a:lnTo>
                  <a:pt x="1934" y="3669"/>
                </a:lnTo>
                <a:lnTo>
                  <a:pt x="1934" y="3669"/>
                </a:lnTo>
                <a:lnTo>
                  <a:pt x="1934" y="3669"/>
                </a:lnTo>
                <a:lnTo>
                  <a:pt x="1934" y="3669"/>
                </a:lnTo>
                <a:lnTo>
                  <a:pt x="1909" y="3669"/>
                </a:lnTo>
                <a:close/>
                <a:moveTo>
                  <a:pt x="1364" y="3595"/>
                </a:moveTo>
                <a:lnTo>
                  <a:pt x="1364" y="3595"/>
                </a:lnTo>
                <a:close/>
                <a:moveTo>
                  <a:pt x="1662" y="3694"/>
                </a:move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587" y="3694"/>
                </a:lnTo>
                <a:lnTo>
                  <a:pt x="1587" y="3694"/>
                </a:lnTo>
                <a:lnTo>
                  <a:pt x="1612" y="3669"/>
                </a:lnTo>
                <a:lnTo>
                  <a:pt x="1587" y="3669"/>
                </a:lnTo>
                <a:lnTo>
                  <a:pt x="1587" y="3669"/>
                </a:lnTo>
                <a:lnTo>
                  <a:pt x="1587" y="3669"/>
                </a:lnTo>
                <a:lnTo>
                  <a:pt x="1587" y="3669"/>
                </a:lnTo>
                <a:lnTo>
                  <a:pt x="1587" y="3669"/>
                </a:lnTo>
                <a:lnTo>
                  <a:pt x="1587" y="3669"/>
                </a:lnTo>
                <a:lnTo>
                  <a:pt x="1587" y="3669"/>
                </a:lnTo>
                <a:lnTo>
                  <a:pt x="1587" y="3669"/>
                </a:lnTo>
                <a:lnTo>
                  <a:pt x="1587" y="3669"/>
                </a:lnTo>
                <a:lnTo>
                  <a:pt x="1587"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62" y="3694"/>
                </a:lnTo>
                <a:lnTo>
                  <a:pt x="1562" y="3694"/>
                </a:lnTo>
                <a:lnTo>
                  <a:pt x="1562" y="3694"/>
                </a:lnTo>
                <a:lnTo>
                  <a:pt x="1562"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612" y="3694"/>
                </a:lnTo>
                <a:lnTo>
                  <a:pt x="1612" y="3694"/>
                </a:lnTo>
                <a:lnTo>
                  <a:pt x="1612" y="3694"/>
                </a:lnTo>
                <a:lnTo>
                  <a:pt x="1612" y="3694"/>
                </a:lnTo>
                <a:lnTo>
                  <a:pt x="1612" y="3694"/>
                </a:lnTo>
                <a:lnTo>
                  <a:pt x="1612" y="3694"/>
                </a:lnTo>
                <a:lnTo>
                  <a:pt x="1637" y="3694"/>
                </a:lnTo>
                <a:lnTo>
                  <a:pt x="1637" y="3694"/>
                </a:lnTo>
                <a:lnTo>
                  <a:pt x="1637" y="3694"/>
                </a:lnTo>
                <a:lnTo>
                  <a:pt x="1637" y="3694"/>
                </a:lnTo>
                <a:lnTo>
                  <a:pt x="1637" y="3694"/>
                </a:lnTo>
                <a:lnTo>
                  <a:pt x="1637" y="3694"/>
                </a:lnTo>
                <a:lnTo>
                  <a:pt x="1637" y="3694"/>
                </a:lnTo>
                <a:lnTo>
                  <a:pt x="1637" y="3719"/>
                </a:lnTo>
                <a:lnTo>
                  <a:pt x="1637" y="3719"/>
                </a:lnTo>
                <a:lnTo>
                  <a:pt x="1637" y="3719"/>
                </a:lnTo>
                <a:lnTo>
                  <a:pt x="1662" y="3719"/>
                </a:lnTo>
                <a:lnTo>
                  <a:pt x="1662" y="3719"/>
                </a:lnTo>
                <a:lnTo>
                  <a:pt x="1662" y="3719"/>
                </a:lnTo>
                <a:lnTo>
                  <a:pt x="1662" y="3719"/>
                </a:lnTo>
                <a:lnTo>
                  <a:pt x="1662" y="3719"/>
                </a:lnTo>
                <a:lnTo>
                  <a:pt x="1662" y="3719"/>
                </a:lnTo>
                <a:lnTo>
                  <a:pt x="1662" y="3694"/>
                </a:lnTo>
                <a:close/>
                <a:moveTo>
                  <a:pt x="1538" y="3645"/>
                </a:moveTo>
                <a:lnTo>
                  <a:pt x="1512" y="3645"/>
                </a:lnTo>
                <a:lnTo>
                  <a:pt x="1512" y="3645"/>
                </a:lnTo>
                <a:lnTo>
                  <a:pt x="1512" y="3645"/>
                </a:lnTo>
                <a:lnTo>
                  <a:pt x="1512" y="3645"/>
                </a:lnTo>
                <a:lnTo>
                  <a:pt x="1538" y="3645"/>
                </a:lnTo>
                <a:lnTo>
                  <a:pt x="1538" y="3645"/>
                </a:lnTo>
                <a:lnTo>
                  <a:pt x="1538" y="3645"/>
                </a:lnTo>
                <a:lnTo>
                  <a:pt x="1538" y="3645"/>
                </a:lnTo>
                <a:lnTo>
                  <a:pt x="1538" y="3645"/>
                </a:lnTo>
                <a:lnTo>
                  <a:pt x="1538" y="3645"/>
                </a:lnTo>
                <a:lnTo>
                  <a:pt x="1538" y="3645"/>
                </a:lnTo>
                <a:lnTo>
                  <a:pt x="1538" y="3645"/>
                </a:lnTo>
                <a:lnTo>
                  <a:pt x="1538" y="3645"/>
                </a:lnTo>
                <a:lnTo>
                  <a:pt x="1562" y="3645"/>
                </a:lnTo>
                <a:lnTo>
                  <a:pt x="1562" y="3620"/>
                </a:lnTo>
                <a:lnTo>
                  <a:pt x="1562" y="3620"/>
                </a:lnTo>
                <a:lnTo>
                  <a:pt x="1562" y="3620"/>
                </a:lnTo>
                <a:lnTo>
                  <a:pt x="1562" y="3620"/>
                </a:lnTo>
                <a:lnTo>
                  <a:pt x="1562" y="3620"/>
                </a:lnTo>
                <a:lnTo>
                  <a:pt x="1562" y="3620"/>
                </a:lnTo>
                <a:lnTo>
                  <a:pt x="1538" y="3620"/>
                </a:lnTo>
                <a:lnTo>
                  <a:pt x="1538" y="3620"/>
                </a:lnTo>
                <a:lnTo>
                  <a:pt x="1538" y="3595"/>
                </a:lnTo>
                <a:lnTo>
                  <a:pt x="1538" y="3620"/>
                </a:lnTo>
                <a:lnTo>
                  <a:pt x="1538" y="3595"/>
                </a:lnTo>
                <a:lnTo>
                  <a:pt x="1538" y="3595"/>
                </a:lnTo>
                <a:lnTo>
                  <a:pt x="1538" y="3595"/>
                </a:lnTo>
                <a:lnTo>
                  <a:pt x="1538" y="3595"/>
                </a:lnTo>
                <a:lnTo>
                  <a:pt x="1538" y="3595"/>
                </a:lnTo>
                <a:lnTo>
                  <a:pt x="1512" y="3595"/>
                </a:lnTo>
                <a:lnTo>
                  <a:pt x="1512" y="3595"/>
                </a:lnTo>
                <a:lnTo>
                  <a:pt x="1512" y="3595"/>
                </a:lnTo>
                <a:lnTo>
                  <a:pt x="1512" y="3595"/>
                </a:lnTo>
                <a:lnTo>
                  <a:pt x="1512" y="3595"/>
                </a:lnTo>
                <a:lnTo>
                  <a:pt x="1512" y="3595"/>
                </a:lnTo>
                <a:lnTo>
                  <a:pt x="1512" y="3595"/>
                </a:lnTo>
                <a:lnTo>
                  <a:pt x="1512" y="3620"/>
                </a:lnTo>
                <a:lnTo>
                  <a:pt x="1512" y="3620"/>
                </a:lnTo>
                <a:lnTo>
                  <a:pt x="1488" y="3620"/>
                </a:lnTo>
                <a:lnTo>
                  <a:pt x="1488" y="3620"/>
                </a:lnTo>
                <a:lnTo>
                  <a:pt x="1488"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45"/>
                </a:lnTo>
                <a:lnTo>
                  <a:pt x="1512" y="3620"/>
                </a:lnTo>
                <a:lnTo>
                  <a:pt x="1512" y="3645"/>
                </a:lnTo>
                <a:lnTo>
                  <a:pt x="1512" y="3645"/>
                </a:lnTo>
                <a:lnTo>
                  <a:pt x="1512" y="3645"/>
                </a:lnTo>
                <a:lnTo>
                  <a:pt x="1512" y="3645"/>
                </a:lnTo>
                <a:lnTo>
                  <a:pt x="1512" y="3645"/>
                </a:lnTo>
                <a:lnTo>
                  <a:pt x="1512" y="3645"/>
                </a:lnTo>
                <a:lnTo>
                  <a:pt x="1512" y="3645"/>
                </a:lnTo>
                <a:lnTo>
                  <a:pt x="1512" y="3645"/>
                </a:lnTo>
                <a:lnTo>
                  <a:pt x="1512" y="3645"/>
                </a:lnTo>
                <a:lnTo>
                  <a:pt x="1488" y="3645"/>
                </a:lnTo>
                <a:lnTo>
                  <a:pt x="1488" y="3620"/>
                </a:lnTo>
                <a:lnTo>
                  <a:pt x="1488" y="3620"/>
                </a:lnTo>
                <a:lnTo>
                  <a:pt x="1488" y="3645"/>
                </a:lnTo>
                <a:lnTo>
                  <a:pt x="1488" y="3645"/>
                </a:lnTo>
                <a:lnTo>
                  <a:pt x="1488" y="3645"/>
                </a:lnTo>
                <a:lnTo>
                  <a:pt x="1488" y="3645"/>
                </a:lnTo>
                <a:lnTo>
                  <a:pt x="1488" y="3645"/>
                </a:lnTo>
                <a:lnTo>
                  <a:pt x="1488" y="3645"/>
                </a:lnTo>
                <a:lnTo>
                  <a:pt x="1463" y="3645"/>
                </a:lnTo>
                <a:lnTo>
                  <a:pt x="1488" y="3645"/>
                </a:lnTo>
                <a:lnTo>
                  <a:pt x="1488" y="3645"/>
                </a:lnTo>
                <a:lnTo>
                  <a:pt x="1488" y="3645"/>
                </a:lnTo>
                <a:lnTo>
                  <a:pt x="1463" y="3645"/>
                </a:lnTo>
                <a:lnTo>
                  <a:pt x="1488" y="3645"/>
                </a:lnTo>
                <a:lnTo>
                  <a:pt x="1488" y="3645"/>
                </a:lnTo>
                <a:lnTo>
                  <a:pt x="1488" y="3645"/>
                </a:lnTo>
                <a:lnTo>
                  <a:pt x="1488" y="3645"/>
                </a:lnTo>
                <a:lnTo>
                  <a:pt x="1488" y="3645"/>
                </a:lnTo>
                <a:lnTo>
                  <a:pt x="1463" y="3645"/>
                </a:lnTo>
                <a:lnTo>
                  <a:pt x="1463" y="3645"/>
                </a:lnTo>
                <a:lnTo>
                  <a:pt x="1463" y="3645"/>
                </a:lnTo>
                <a:lnTo>
                  <a:pt x="1463" y="3645"/>
                </a:lnTo>
                <a:lnTo>
                  <a:pt x="1463" y="3645"/>
                </a:lnTo>
                <a:lnTo>
                  <a:pt x="1463" y="3645"/>
                </a:lnTo>
                <a:lnTo>
                  <a:pt x="1463" y="3645"/>
                </a:lnTo>
                <a:lnTo>
                  <a:pt x="1463" y="3645"/>
                </a:lnTo>
                <a:lnTo>
                  <a:pt x="1463" y="3645"/>
                </a:lnTo>
                <a:lnTo>
                  <a:pt x="1463"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20"/>
                </a:lnTo>
                <a:lnTo>
                  <a:pt x="1439"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389" y="3645"/>
                </a:lnTo>
                <a:lnTo>
                  <a:pt x="1389" y="3645"/>
                </a:lnTo>
                <a:lnTo>
                  <a:pt x="1389" y="3645"/>
                </a:lnTo>
                <a:lnTo>
                  <a:pt x="1389" y="3645"/>
                </a:lnTo>
                <a:lnTo>
                  <a:pt x="1389" y="3645"/>
                </a:lnTo>
                <a:lnTo>
                  <a:pt x="1389" y="3645"/>
                </a:lnTo>
                <a:lnTo>
                  <a:pt x="1389" y="3645"/>
                </a:lnTo>
                <a:lnTo>
                  <a:pt x="1389" y="3645"/>
                </a:lnTo>
                <a:lnTo>
                  <a:pt x="1364" y="3645"/>
                </a:lnTo>
                <a:lnTo>
                  <a:pt x="1364" y="3645"/>
                </a:lnTo>
                <a:lnTo>
                  <a:pt x="1364" y="3645"/>
                </a:lnTo>
                <a:lnTo>
                  <a:pt x="1413" y="3645"/>
                </a:lnTo>
                <a:lnTo>
                  <a:pt x="1413" y="3645"/>
                </a:lnTo>
                <a:lnTo>
                  <a:pt x="1413" y="3645"/>
                </a:lnTo>
                <a:lnTo>
                  <a:pt x="1413" y="3645"/>
                </a:lnTo>
                <a:lnTo>
                  <a:pt x="1413" y="3645"/>
                </a:lnTo>
                <a:lnTo>
                  <a:pt x="1413" y="3645"/>
                </a:lnTo>
                <a:lnTo>
                  <a:pt x="1413" y="3645"/>
                </a:lnTo>
                <a:lnTo>
                  <a:pt x="1439" y="3645"/>
                </a:lnTo>
                <a:lnTo>
                  <a:pt x="1439" y="3645"/>
                </a:lnTo>
                <a:lnTo>
                  <a:pt x="1439" y="3645"/>
                </a:lnTo>
                <a:lnTo>
                  <a:pt x="1439" y="3669"/>
                </a:lnTo>
                <a:lnTo>
                  <a:pt x="1439" y="3669"/>
                </a:lnTo>
                <a:lnTo>
                  <a:pt x="1439" y="3669"/>
                </a:lnTo>
                <a:lnTo>
                  <a:pt x="1439" y="3645"/>
                </a:lnTo>
                <a:lnTo>
                  <a:pt x="1439" y="3645"/>
                </a:lnTo>
                <a:lnTo>
                  <a:pt x="1439" y="3645"/>
                </a:lnTo>
                <a:lnTo>
                  <a:pt x="1439" y="3645"/>
                </a:lnTo>
                <a:lnTo>
                  <a:pt x="1439" y="3645"/>
                </a:lnTo>
                <a:lnTo>
                  <a:pt x="1439" y="3645"/>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45"/>
                </a:lnTo>
                <a:lnTo>
                  <a:pt x="1463" y="3669"/>
                </a:lnTo>
                <a:lnTo>
                  <a:pt x="1463" y="3669"/>
                </a:lnTo>
                <a:lnTo>
                  <a:pt x="1463" y="3669"/>
                </a:lnTo>
                <a:lnTo>
                  <a:pt x="1463" y="3669"/>
                </a:lnTo>
                <a:lnTo>
                  <a:pt x="1463" y="3645"/>
                </a:lnTo>
                <a:lnTo>
                  <a:pt x="1463" y="3645"/>
                </a:lnTo>
                <a:lnTo>
                  <a:pt x="1463" y="3645"/>
                </a:lnTo>
                <a:lnTo>
                  <a:pt x="1488" y="3645"/>
                </a:lnTo>
                <a:lnTo>
                  <a:pt x="1488" y="3669"/>
                </a:lnTo>
                <a:lnTo>
                  <a:pt x="1488" y="3645"/>
                </a:lnTo>
                <a:lnTo>
                  <a:pt x="1488" y="3669"/>
                </a:lnTo>
                <a:lnTo>
                  <a:pt x="1488" y="3669"/>
                </a:lnTo>
                <a:lnTo>
                  <a:pt x="1488" y="3669"/>
                </a:lnTo>
                <a:lnTo>
                  <a:pt x="1488" y="3669"/>
                </a:lnTo>
                <a:lnTo>
                  <a:pt x="1488" y="3669"/>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512" y="3645"/>
                </a:lnTo>
                <a:lnTo>
                  <a:pt x="1512" y="3645"/>
                </a:lnTo>
                <a:lnTo>
                  <a:pt x="1512" y="3645"/>
                </a:lnTo>
                <a:lnTo>
                  <a:pt x="1512" y="3669"/>
                </a:lnTo>
                <a:lnTo>
                  <a:pt x="1512" y="3669"/>
                </a:lnTo>
                <a:lnTo>
                  <a:pt x="1512" y="3669"/>
                </a:lnTo>
                <a:lnTo>
                  <a:pt x="1512" y="3669"/>
                </a:lnTo>
                <a:lnTo>
                  <a:pt x="1512" y="3669"/>
                </a:lnTo>
                <a:lnTo>
                  <a:pt x="1512" y="3669"/>
                </a:lnTo>
                <a:lnTo>
                  <a:pt x="1512" y="3669"/>
                </a:lnTo>
                <a:lnTo>
                  <a:pt x="1512" y="3645"/>
                </a:lnTo>
                <a:lnTo>
                  <a:pt x="1512" y="3669"/>
                </a:lnTo>
                <a:lnTo>
                  <a:pt x="1512" y="3669"/>
                </a:lnTo>
                <a:lnTo>
                  <a:pt x="1512" y="3669"/>
                </a:lnTo>
                <a:lnTo>
                  <a:pt x="1512" y="3669"/>
                </a:lnTo>
                <a:lnTo>
                  <a:pt x="1512" y="3669"/>
                </a:lnTo>
                <a:lnTo>
                  <a:pt x="1512" y="3669"/>
                </a:lnTo>
                <a:lnTo>
                  <a:pt x="1512" y="3669"/>
                </a:lnTo>
                <a:lnTo>
                  <a:pt x="1538" y="3669"/>
                </a:lnTo>
                <a:lnTo>
                  <a:pt x="1538" y="3669"/>
                </a:lnTo>
                <a:lnTo>
                  <a:pt x="1538" y="3669"/>
                </a:lnTo>
                <a:lnTo>
                  <a:pt x="1538" y="3669"/>
                </a:lnTo>
                <a:lnTo>
                  <a:pt x="1538" y="3645"/>
                </a:lnTo>
                <a:close/>
                <a:moveTo>
                  <a:pt x="2901" y="1066"/>
                </a:moveTo>
                <a:lnTo>
                  <a:pt x="2901" y="1066"/>
                </a:lnTo>
                <a:lnTo>
                  <a:pt x="2901" y="1066"/>
                </a:lnTo>
                <a:lnTo>
                  <a:pt x="2901" y="1066"/>
                </a:lnTo>
                <a:lnTo>
                  <a:pt x="2901" y="1066"/>
                </a:lnTo>
                <a:lnTo>
                  <a:pt x="2901" y="1066"/>
                </a:lnTo>
                <a:lnTo>
                  <a:pt x="2926" y="1066"/>
                </a:lnTo>
                <a:lnTo>
                  <a:pt x="2926" y="1066"/>
                </a:lnTo>
                <a:lnTo>
                  <a:pt x="2926" y="1066"/>
                </a:lnTo>
                <a:lnTo>
                  <a:pt x="2901" y="1066"/>
                </a:lnTo>
                <a:close/>
                <a:moveTo>
                  <a:pt x="6621" y="2777"/>
                </a:moveTo>
                <a:lnTo>
                  <a:pt x="6621" y="2777"/>
                </a:lnTo>
                <a:lnTo>
                  <a:pt x="6621" y="2777"/>
                </a:lnTo>
                <a:lnTo>
                  <a:pt x="6621" y="2777"/>
                </a:lnTo>
                <a:lnTo>
                  <a:pt x="6621" y="2752"/>
                </a:lnTo>
                <a:lnTo>
                  <a:pt x="6596" y="2752"/>
                </a:lnTo>
                <a:lnTo>
                  <a:pt x="6596" y="2752"/>
                </a:lnTo>
                <a:lnTo>
                  <a:pt x="6596" y="2752"/>
                </a:lnTo>
                <a:lnTo>
                  <a:pt x="6596" y="2752"/>
                </a:lnTo>
                <a:lnTo>
                  <a:pt x="6596" y="2752"/>
                </a:lnTo>
                <a:lnTo>
                  <a:pt x="6596" y="2752"/>
                </a:lnTo>
                <a:lnTo>
                  <a:pt x="6596" y="2752"/>
                </a:lnTo>
                <a:lnTo>
                  <a:pt x="6596" y="2752"/>
                </a:lnTo>
                <a:lnTo>
                  <a:pt x="6596" y="2752"/>
                </a:lnTo>
                <a:lnTo>
                  <a:pt x="6571" y="2752"/>
                </a:lnTo>
                <a:lnTo>
                  <a:pt x="6571" y="2752"/>
                </a:lnTo>
                <a:lnTo>
                  <a:pt x="6571" y="2752"/>
                </a:lnTo>
                <a:lnTo>
                  <a:pt x="6571" y="2727"/>
                </a:lnTo>
                <a:lnTo>
                  <a:pt x="6571" y="2727"/>
                </a:lnTo>
                <a:lnTo>
                  <a:pt x="6571" y="2727"/>
                </a:lnTo>
                <a:lnTo>
                  <a:pt x="6546" y="2727"/>
                </a:lnTo>
                <a:lnTo>
                  <a:pt x="6546" y="2727"/>
                </a:lnTo>
                <a:lnTo>
                  <a:pt x="6546" y="2727"/>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77"/>
                </a:lnTo>
                <a:lnTo>
                  <a:pt x="6571" y="2777"/>
                </a:lnTo>
                <a:lnTo>
                  <a:pt x="6571" y="2777"/>
                </a:lnTo>
                <a:lnTo>
                  <a:pt x="6596" y="2777"/>
                </a:lnTo>
                <a:lnTo>
                  <a:pt x="6596" y="2777"/>
                </a:lnTo>
                <a:lnTo>
                  <a:pt x="6596" y="2777"/>
                </a:lnTo>
                <a:lnTo>
                  <a:pt x="6596" y="2777"/>
                </a:lnTo>
                <a:lnTo>
                  <a:pt x="6596" y="2801"/>
                </a:lnTo>
                <a:lnTo>
                  <a:pt x="6596" y="2801"/>
                </a:lnTo>
                <a:lnTo>
                  <a:pt x="6596" y="2801"/>
                </a:lnTo>
                <a:lnTo>
                  <a:pt x="6596" y="2777"/>
                </a:lnTo>
                <a:lnTo>
                  <a:pt x="6596" y="2777"/>
                </a:lnTo>
                <a:lnTo>
                  <a:pt x="6621" y="2801"/>
                </a:lnTo>
                <a:lnTo>
                  <a:pt x="6621" y="2801"/>
                </a:lnTo>
                <a:lnTo>
                  <a:pt x="6621" y="2801"/>
                </a:lnTo>
                <a:lnTo>
                  <a:pt x="6621" y="2801"/>
                </a:lnTo>
                <a:lnTo>
                  <a:pt x="6621" y="2801"/>
                </a:lnTo>
                <a:lnTo>
                  <a:pt x="6621" y="2801"/>
                </a:lnTo>
                <a:lnTo>
                  <a:pt x="6621" y="2777"/>
                </a:lnTo>
                <a:close/>
                <a:moveTo>
                  <a:pt x="4240" y="2355"/>
                </a:moveTo>
                <a:lnTo>
                  <a:pt x="4240" y="2355"/>
                </a:lnTo>
                <a:lnTo>
                  <a:pt x="4240" y="2355"/>
                </a:lnTo>
                <a:lnTo>
                  <a:pt x="4240" y="2355"/>
                </a:lnTo>
                <a:lnTo>
                  <a:pt x="4240" y="2355"/>
                </a:lnTo>
                <a:lnTo>
                  <a:pt x="4240" y="2355"/>
                </a:lnTo>
                <a:lnTo>
                  <a:pt x="4240" y="2355"/>
                </a:lnTo>
                <a:lnTo>
                  <a:pt x="4240" y="2355"/>
                </a:lnTo>
                <a:lnTo>
                  <a:pt x="4240" y="2380"/>
                </a:lnTo>
                <a:lnTo>
                  <a:pt x="4240" y="2380"/>
                </a:lnTo>
                <a:lnTo>
                  <a:pt x="4240" y="2380"/>
                </a:lnTo>
                <a:lnTo>
                  <a:pt x="4240" y="2380"/>
                </a:lnTo>
                <a:lnTo>
                  <a:pt x="4240" y="2355"/>
                </a:lnTo>
                <a:close/>
                <a:moveTo>
                  <a:pt x="4141" y="2529"/>
                </a:move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54"/>
                </a:lnTo>
                <a:lnTo>
                  <a:pt x="4166" y="2529"/>
                </a:lnTo>
                <a:lnTo>
                  <a:pt x="4166" y="2529"/>
                </a:lnTo>
                <a:lnTo>
                  <a:pt x="4166" y="2529"/>
                </a:lnTo>
                <a:lnTo>
                  <a:pt x="4166" y="2529"/>
                </a:lnTo>
                <a:lnTo>
                  <a:pt x="4166" y="2529"/>
                </a:lnTo>
                <a:lnTo>
                  <a:pt x="4141" y="2529"/>
                </a:lnTo>
                <a:close/>
                <a:moveTo>
                  <a:pt x="6894" y="2876"/>
                </a:moveTo>
                <a:lnTo>
                  <a:pt x="6894" y="2876"/>
                </a:lnTo>
                <a:lnTo>
                  <a:pt x="6894" y="2876"/>
                </a:lnTo>
                <a:lnTo>
                  <a:pt x="6894" y="2851"/>
                </a:lnTo>
                <a:lnTo>
                  <a:pt x="6894" y="2851"/>
                </a:lnTo>
                <a:lnTo>
                  <a:pt x="6894" y="2851"/>
                </a:lnTo>
                <a:lnTo>
                  <a:pt x="6868" y="2851"/>
                </a:lnTo>
                <a:lnTo>
                  <a:pt x="6868" y="2851"/>
                </a:lnTo>
                <a:lnTo>
                  <a:pt x="6868" y="2851"/>
                </a:lnTo>
                <a:lnTo>
                  <a:pt x="6868" y="2827"/>
                </a:lnTo>
                <a:lnTo>
                  <a:pt x="6868" y="2827"/>
                </a:lnTo>
                <a:lnTo>
                  <a:pt x="6868" y="2827"/>
                </a:lnTo>
                <a:lnTo>
                  <a:pt x="6868" y="2827"/>
                </a:lnTo>
                <a:lnTo>
                  <a:pt x="6868" y="2827"/>
                </a:lnTo>
                <a:lnTo>
                  <a:pt x="6868" y="2827"/>
                </a:lnTo>
                <a:lnTo>
                  <a:pt x="6868" y="2801"/>
                </a:lnTo>
                <a:lnTo>
                  <a:pt x="6868" y="2801"/>
                </a:lnTo>
                <a:lnTo>
                  <a:pt x="6868" y="2801"/>
                </a:lnTo>
                <a:lnTo>
                  <a:pt x="6844" y="2801"/>
                </a:lnTo>
                <a:lnTo>
                  <a:pt x="6844" y="2801"/>
                </a:lnTo>
                <a:lnTo>
                  <a:pt x="6844" y="2801"/>
                </a:lnTo>
                <a:lnTo>
                  <a:pt x="6844" y="2801"/>
                </a:lnTo>
                <a:lnTo>
                  <a:pt x="6844" y="2801"/>
                </a:lnTo>
                <a:lnTo>
                  <a:pt x="6844" y="2801"/>
                </a:lnTo>
                <a:lnTo>
                  <a:pt x="6844" y="2801"/>
                </a:lnTo>
                <a:lnTo>
                  <a:pt x="6844" y="2801"/>
                </a:lnTo>
                <a:lnTo>
                  <a:pt x="6844" y="2801"/>
                </a:lnTo>
                <a:lnTo>
                  <a:pt x="6844" y="2777"/>
                </a:lnTo>
                <a:lnTo>
                  <a:pt x="6844" y="2777"/>
                </a:lnTo>
                <a:lnTo>
                  <a:pt x="6844" y="2777"/>
                </a:lnTo>
                <a:lnTo>
                  <a:pt x="6844" y="2777"/>
                </a:lnTo>
                <a:lnTo>
                  <a:pt x="6844" y="2752"/>
                </a:lnTo>
                <a:lnTo>
                  <a:pt x="6844" y="2752"/>
                </a:lnTo>
                <a:lnTo>
                  <a:pt x="6844" y="2752"/>
                </a:lnTo>
                <a:lnTo>
                  <a:pt x="6844" y="2752"/>
                </a:lnTo>
                <a:lnTo>
                  <a:pt x="6844" y="2727"/>
                </a:lnTo>
                <a:lnTo>
                  <a:pt x="6844" y="2727"/>
                </a:lnTo>
                <a:lnTo>
                  <a:pt x="6844" y="2727"/>
                </a:lnTo>
                <a:lnTo>
                  <a:pt x="6844" y="2727"/>
                </a:lnTo>
                <a:lnTo>
                  <a:pt x="6844" y="2727"/>
                </a:lnTo>
                <a:lnTo>
                  <a:pt x="6819" y="2727"/>
                </a:lnTo>
                <a:lnTo>
                  <a:pt x="6819" y="2727"/>
                </a:lnTo>
                <a:lnTo>
                  <a:pt x="6819" y="2727"/>
                </a:lnTo>
                <a:lnTo>
                  <a:pt x="6819" y="2727"/>
                </a:lnTo>
                <a:lnTo>
                  <a:pt x="6794" y="2727"/>
                </a:lnTo>
                <a:lnTo>
                  <a:pt x="6794" y="2727"/>
                </a:lnTo>
                <a:lnTo>
                  <a:pt x="6794" y="2727"/>
                </a:lnTo>
                <a:lnTo>
                  <a:pt x="6794" y="2727"/>
                </a:lnTo>
                <a:lnTo>
                  <a:pt x="6769" y="2702"/>
                </a:lnTo>
                <a:lnTo>
                  <a:pt x="6769" y="2702"/>
                </a:lnTo>
                <a:lnTo>
                  <a:pt x="6769" y="2702"/>
                </a:lnTo>
                <a:lnTo>
                  <a:pt x="6769" y="2702"/>
                </a:lnTo>
                <a:lnTo>
                  <a:pt x="6745" y="2702"/>
                </a:lnTo>
                <a:lnTo>
                  <a:pt x="6720" y="2702"/>
                </a:lnTo>
                <a:lnTo>
                  <a:pt x="6720" y="2702"/>
                </a:lnTo>
                <a:lnTo>
                  <a:pt x="6695" y="2702"/>
                </a:lnTo>
                <a:lnTo>
                  <a:pt x="6695" y="2702"/>
                </a:lnTo>
                <a:lnTo>
                  <a:pt x="6670" y="2702"/>
                </a:lnTo>
                <a:lnTo>
                  <a:pt x="6645" y="2677"/>
                </a:lnTo>
                <a:lnTo>
                  <a:pt x="6645" y="2677"/>
                </a:lnTo>
                <a:lnTo>
                  <a:pt x="6645" y="2677"/>
                </a:lnTo>
                <a:lnTo>
                  <a:pt x="6645" y="2677"/>
                </a:lnTo>
                <a:lnTo>
                  <a:pt x="6621" y="2677"/>
                </a:lnTo>
                <a:lnTo>
                  <a:pt x="6621" y="2702"/>
                </a:lnTo>
                <a:lnTo>
                  <a:pt x="6596" y="2702"/>
                </a:lnTo>
                <a:lnTo>
                  <a:pt x="6596" y="2702"/>
                </a:lnTo>
                <a:lnTo>
                  <a:pt x="6596" y="2677"/>
                </a:lnTo>
                <a:lnTo>
                  <a:pt x="6596" y="2677"/>
                </a:lnTo>
                <a:lnTo>
                  <a:pt x="6596" y="2677"/>
                </a:lnTo>
                <a:lnTo>
                  <a:pt x="6596" y="2677"/>
                </a:lnTo>
                <a:lnTo>
                  <a:pt x="6596" y="2677"/>
                </a:lnTo>
                <a:lnTo>
                  <a:pt x="6596" y="2677"/>
                </a:lnTo>
                <a:lnTo>
                  <a:pt x="6596" y="2653"/>
                </a:lnTo>
                <a:lnTo>
                  <a:pt x="6596" y="2653"/>
                </a:lnTo>
                <a:lnTo>
                  <a:pt x="6596" y="2653"/>
                </a:lnTo>
                <a:lnTo>
                  <a:pt x="6596" y="2653"/>
                </a:lnTo>
                <a:lnTo>
                  <a:pt x="6596" y="2653"/>
                </a:lnTo>
                <a:lnTo>
                  <a:pt x="6571" y="2653"/>
                </a:lnTo>
                <a:lnTo>
                  <a:pt x="6546" y="2603"/>
                </a:lnTo>
                <a:lnTo>
                  <a:pt x="6546" y="2603"/>
                </a:lnTo>
                <a:lnTo>
                  <a:pt x="6522" y="2603"/>
                </a:lnTo>
                <a:lnTo>
                  <a:pt x="6522" y="2603"/>
                </a:lnTo>
                <a:lnTo>
                  <a:pt x="6522" y="2578"/>
                </a:lnTo>
                <a:lnTo>
                  <a:pt x="6522" y="2578"/>
                </a:lnTo>
                <a:lnTo>
                  <a:pt x="6497" y="2554"/>
                </a:lnTo>
                <a:lnTo>
                  <a:pt x="6472" y="2554"/>
                </a:lnTo>
                <a:lnTo>
                  <a:pt x="6472" y="2529"/>
                </a:lnTo>
                <a:lnTo>
                  <a:pt x="6447" y="2529"/>
                </a:lnTo>
                <a:lnTo>
                  <a:pt x="6447" y="2504"/>
                </a:lnTo>
                <a:lnTo>
                  <a:pt x="6422" y="2479"/>
                </a:lnTo>
                <a:lnTo>
                  <a:pt x="6397" y="2479"/>
                </a:lnTo>
                <a:lnTo>
                  <a:pt x="6372" y="2454"/>
                </a:lnTo>
                <a:lnTo>
                  <a:pt x="6348" y="2430"/>
                </a:lnTo>
                <a:lnTo>
                  <a:pt x="6323" y="2404"/>
                </a:lnTo>
                <a:lnTo>
                  <a:pt x="6323" y="2404"/>
                </a:lnTo>
                <a:lnTo>
                  <a:pt x="6323" y="2380"/>
                </a:lnTo>
                <a:lnTo>
                  <a:pt x="6273" y="2355"/>
                </a:lnTo>
                <a:lnTo>
                  <a:pt x="6249" y="2331"/>
                </a:lnTo>
                <a:lnTo>
                  <a:pt x="6199" y="2331"/>
                </a:lnTo>
                <a:lnTo>
                  <a:pt x="6199" y="2305"/>
                </a:lnTo>
                <a:lnTo>
                  <a:pt x="6199" y="2305"/>
                </a:lnTo>
                <a:lnTo>
                  <a:pt x="6174" y="2305"/>
                </a:lnTo>
                <a:lnTo>
                  <a:pt x="6174" y="2281"/>
                </a:lnTo>
                <a:lnTo>
                  <a:pt x="6149" y="2281"/>
                </a:lnTo>
                <a:lnTo>
                  <a:pt x="6149" y="2281"/>
                </a:lnTo>
                <a:lnTo>
                  <a:pt x="6125" y="2281"/>
                </a:lnTo>
                <a:lnTo>
                  <a:pt x="6125" y="2256"/>
                </a:lnTo>
                <a:lnTo>
                  <a:pt x="6100" y="2256"/>
                </a:lnTo>
                <a:lnTo>
                  <a:pt x="6100" y="2256"/>
                </a:lnTo>
                <a:lnTo>
                  <a:pt x="6100" y="2231"/>
                </a:lnTo>
                <a:lnTo>
                  <a:pt x="6075" y="2231"/>
                </a:lnTo>
                <a:lnTo>
                  <a:pt x="6075" y="2231"/>
                </a:lnTo>
                <a:lnTo>
                  <a:pt x="6075" y="2231"/>
                </a:lnTo>
                <a:lnTo>
                  <a:pt x="6075" y="2206"/>
                </a:lnTo>
                <a:lnTo>
                  <a:pt x="6075" y="2206"/>
                </a:lnTo>
                <a:lnTo>
                  <a:pt x="6050" y="2206"/>
                </a:lnTo>
                <a:lnTo>
                  <a:pt x="6050" y="2181"/>
                </a:lnTo>
                <a:lnTo>
                  <a:pt x="6050" y="2181"/>
                </a:lnTo>
                <a:lnTo>
                  <a:pt x="6026" y="2181"/>
                </a:lnTo>
                <a:lnTo>
                  <a:pt x="6026" y="2181"/>
                </a:lnTo>
                <a:lnTo>
                  <a:pt x="5976" y="2206"/>
                </a:lnTo>
                <a:lnTo>
                  <a:pt x="5951" y="2231"/>
                </a:lnTo>
                <a:lnTo>
                  <a:pt x="5951" y="2231"/>
                </a:lnTo>
                <a:lnTo>
                  <a:pt x="5951" y="2231"/>
                </a:lnTo>
                <a:lnTo>
                  <a:pt x="5951" y="2231"/>
                </a:lnTo>
                <a:lnTo>
                  <a:pt x="5951" y="2256"/>
                </a:lnTo>
                <a:lnTo>
                  <a:pt x="5951" y="2256"/>
                </a:lnTo>
                <a:lnTo>
                  <a:pt x="5951" y="2281"/>
                </a:lnTo>
                <a:lnTo>
                  <a:pt x="5926" y="2256"/>
                </a:lnTo>
                <a:lnTo>
                  <a:pt x="5951" y="2305"/>
                </a:lnTo>
                <a:lnTo>
                  <a:pt x="5951" y="2331"/>
                </a:lnTo>
                <a:lnTo>
                  <a:pt x="5926" y="2331"/>
                </a:lnTo>
                <a:lnTo>
                  <a:pt x="5876" y="2380"/>
                </a:lnTo>
                <a:lnTo>
                  <a:pt x="5876" y="2404"/>
                </a:lnTo>
                <a:lnTo>
                  <a:pt x="5852" y="2404"/>
                </a:lnTo>
                <a:lnTo>
                  <a:pt x="5852" y="2380"/>
                </a:lnTo>
                <a:lnTo>
                  <a:pt x="5827" y="2355"/>
                </a:lnTo>
                <a:lnTo>
                  <a:pt x="5777" y="2305"/>
                </a:lnTo>
                <a:lnTo>
                  <a:pt x="5703" y="2256"/>
                </a:lnTo>
                <a:lnTo>
                  <a:pt x="5703" y="2256"/>
                </a:lnTo>
                <a:lnTo>
                  <a:pt x="5678" y="2231"/>
                </a:lnTo>
                <a:lnTo>
                  <a:pt x="5653" y="2231"/>
                </a:lnTo>
                <a:lnTo>
                  <a:pt x="5629" y="2206"/>
                </a:lnTo>
                <a:lnTo>
                  <a:pt x="5629" y="2157"/>
                </a:lnTo>
                <a:lnTo>
                  <a:pt x="5629" y="2157"/>
                </a:lnTo>
                <a:lnTo>
                  <a:pt x="5554" y="2157"/>
                </a:lnTo>
                <a:lnTo>
                  <a:pt x="5554" y="2206"/>
                </a:lnTo>
                <a:lnTo>
                  <a:pt x="5480" y="2181"/>
                </a:lnTo>
                <a:lnTo>
                  <a:pt x="5480" y="2206"/>
                </a:lnTo>
                <a:lnTo>
                  <a:pt x="5431" y="2206"/>
                </a:lnTo>
                <a:lnTo>
                  <a:pt x="5431" y="2181"/>
                </a:lnTo>
                <a:lnTo>
                  <a:pt x="5431" y="2132"/>
                </a:lnTo>
                <a:lnTo>
                  <a:pt x="5406" y="2107"/>
                </a:lnTo>
                <a:lnTo>
                  <a:pt x="5406" y="2082"/>
                </a:lnTo>
                <a:lnTo>
                  <a:pt x="5406" y="2058"/>
                </a:lnTo>
                <a:lnTo>
                  <a:pt x="5406" y="2008"/>
                </a:lnTo>
                <a:lnTo>
                  <a:pt x="5381" y="1983"/>
                </a:lnTo>
                <a:lnTo>
                  <a:pt x="5381" y="1959"/>
                </a:lnTo>
                <a:lnTo>
                  <a:pt x="5381" y="1934"/>
                </a:lnTo>
                <a:lnTo>
                  <a:pt x="5356" y="1859"/>
                </a:lnTo>
                <a:lnTo>
                  <a:pt x="5356" y="1835"/>
                </a:lnTo>
                <a:lnTo>
                  <a:pt x="5356" y="1809"/>
                </a:lnTo>
                <a:lnTo>
                  <a:pt x="5356" y="1785"/>
                </a:lnTo>
                <a:lnTo>
                  <a:pt x="5331" y="1760"/>
                </a:lnTo>
                <a:lnTo>
                  <a:pt x="5331" y="1710"/>
                </a:lnTo>
                <a:lnTo>
                  <a:pt x="5331" y="1686"/>
                </a:lnTo>
                <a:lnTo>
                  <a:pt x="5331" y="1661"/>
                </a:lnTo>
                <a:lnTo>
                  <a:pt x="5331" y="1636"/>
                </a:lnTo>
                <a:lnTo>
                  <a:pt x="5307" y="1586"/>
                </a:lnTo>
                <a:lnTo>
                  <a:pt x="5307" y="1562"/>
                </a:lnTo>
                <a:lnTo>
                  <a:pt x="5307" y="1537"/>
                </a:lnTo>
                <a:lnTo>
                  <a:pt x="5307" y="1512"/>
                </a:lnTo>
                <a:lnTo>
                  <a:pt x="5281" y="1487"/>
                </a:lnTo>
                <a:lnTo>
                  <a:pt x="5281" y="1438"/>
                </a:lnTo>
                <a:lnTo>
                  <a:pt x="5281" y="1413"/>
                </a:lnTo>
                <a:lnTo>
                  <a:pt x="5281" y="1388"/>
                </a:lnTo>
                <a:lnTo>
                  <a:pt x="5257" y="1363"/>
                </a:lnTo>
                <a:lnTo>
                  <a:pt x="5257" y="1339"/>
                </a:lnTo>
                <a:lnTo>
                  <a:pt x="5257" y="1289"/>
                </a:lnTo>
                <a:lnTo>
                  <a:pt x="5232" y="1165"/>
                </a:lnTo>
                <a:lnTo>
                  <a:pt x="5232" y="1140"/>
                </a:lnTo>
                <a:lnTo>
                  <a:pt x="5207" y="1090"/>
                </a:lnTo>
                <a:lnTo>
                  <a:pt x="5207" y="1066"/>
                </a:lnTo>
                <a:lnTo>
                  <a:pt x="5182" y="991"/>
                </a:lnTo>
                <a:lnTo>
                  <a:pt x="5182" y="967"/>
                </a:lnTo>
                <a:lnTo>
                  <a:pt x="5182" y="942"/>
                </a:lnTo>
                <a:lnTo>
                  <a:pt x="5182" y="917"/>
                </a:lnTo>
                <a:lnTo>
                  <a:pt x="5182" y="868"/>
                </a:lnTo>
                <a:lnTo>
                  <a:pt x="5158" y="818"/>
                </a:lnTo>
                <a:lnTo>
                  <a:pt x="5158" y="793"/>
                </a:lnTo>
                <a:lnTo>
                  <a:pt x="5158" y="768"/>
                </a:lnTo>
                <a:lnTo>
                  <a:pt x="5133" y="718"/>
                </a:lnTo>
                <a:lnTo>
                  <a:pt x="5133" y="669"/>
                </a:lnTo>
                <a:lnTo>
                  <a:pt x="5133" y="645"/>
                </a:lnTo>
                <a:lnTo>
                  <a:pt x="5108" y="619"/>
                </a:lnTo>
                <a:lnTo>
                  <a:pt x="5108" y="545"/>
                </a:lnTo>
                <a:lnTo>
                  <a:pt x="5083" y="495"/>
                </a:lnTo>
                <a:lnTo>
                  <a:pt x="5083" y="471"/>
                </a:lnTo>
                <a:lnTo>
                  <a:pt x="5083" y="421"/>
                </a:lnTo>
                <a:lnTo>
                  <a:pt x="5083" y="396"/>
                </a:lnTo>
                <a:lnTo>
                  <a:pt x="5058" y="372"/>
                </a:lnTo>
                <a:lnTo>
                  <a:pt x="5058" y="347"/>
                </a:lnTo>
                <a:lnTo>
                  <a:pt x="5058" y="322"/>
                </a:lnTo>
                <a:lnTo>
                  <a:pt x="5058" y="272"/>
                </a:lnTo>
                <a:lnTo>
                  <a:pt x="5058" y="272"/>
                </a:lnTo>
                <a:lnTo>
                  <a:pt x="5034" y="272"/>
                </a:lnTo>
                <a:lnTo>
                  <a:pt x="5034" y="272"/>
                </a:lnTo>
                <a:lnTo>
                  <a:pt x="5034" y="272"/>
                </a:lnTo>
                <a:lnTo>
                  <a:pt x="5034" y="272"/>
                </a:lnTo>
                <a:lnTo>
                  <a:pt x="5034" y="272"/>
                </a:lnTo>
                <a:lnTo>
                  <a:pt x="5034" y="272"/>
                </a:lnTo>
                <a:lnTo>
                  <a:pt x="5034" y="272"/>
                </a:lnTo>
                <a:lnTo>
                  <a:pt x="5034" y="297"/>
                </a:lnTo>
                <a:lnTo>
                  <a:pt x="5034" y="297"/>
                </a:lnTo>
                <a:lnTo>
                  <a:pt x="5034" y="297"/>
                </a:lnTo>
                <a:lnTo>
                  <a:pt x="5009" y="297"/>
                </a:lnTo>
                <a:lnTo>
                  <a:pt x="5009" y="272"/>
                </a:lnTo>
                <a:lnTo>
                  <a:pt x="5009" y="272"/>
                </a:lnTo>
                <a:lnTo>
                  <a:pt x="5009" y="272"/>
                </a:lnTo>
                <a:lnTo>
                  <a:pt x="5009" y="272"/>
                </a:lnTo>
                <a:lnTo>
                  <a:pt x="5009" y="272"/>
                </a:lnTo>
                <a:lnTo>
                  <a:pt x="4984" y="272"/>
                </a:lnTo>
                <a:lnTo>
                  <a:pt x="4984" y="272"/>
                </a:lnTo>
                <a:lnTo>
                  <a:pt x="4984" y="272"/>
                </a:lnTo>
                <a:lnTo>
                  <a:pt x="4984" y="272"/>
                </a:lnTo>
                <a:lnTo>
                  <a:pt x="4984" y="272"/>
                </a:lnTo>
                <a:lnTo>
                  <a:pt x="4984" y="272"/>
                </a:lnTo>
                <a:lnTo>
                  <a:pt x="4984" y="272"/>
                </a:lnTo>
                <a:lnTo>
                  <a:pt x="4959" y="272"/>
                </a:lnTo>
                <a:lnTo>
                  <a:pt x="4959" y="248"/>
                </a:lnTo>
                <a:lnTo>
                  <a:pt x="4959" y="248"/>
                </a:lnTo>
                <a:lnTo>
                  <a:pt x="4959" y="248"/>
                </a:lnTo>
                <a:lnTo>
                  <a:pt x="4959" y="248"/>
                </a:lnTo>
                <a:lnTo>
                  <a:pt x="4959" y="248"/>
                </a:lnTo>
                <a:lnTo>
                  <a:pt x="4959"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22"/>
                </a:lnTo>
                <a:lnTo>
                  <a:pt x="4935" y="248"/>
                </a:lnTo>
                <a:lnTo>
                  <a:pt x="4935" y="248"/>
                </a:lnTo>
                <a:lnTo>
                  <a:pt x="4935" y="248"/>
                </a:lnTo>
                <a:lnTo>
                  <a:pt x="4935" y="248"/>
                </a:lnTo>
                <a:lnTo>
                  <a:pt x="4935" y="248"/>
                </a:lnTo>
                <a:lnTo>
                  <a:pt x="4935" y="222"/>
                </a:lnTo>
                <a:lnTo>
                  <a:pt x="4935" y="222"/>
                </a:lnTo>
                <a:lnTo>
                  <a:pt x="4910" y="222"/>
                </a:lnTo>
                <a:lnTo>
                  <a:pt x="4910" y="222"/>
                </a:lnTo>
                <a:lnTo>
                  <a:pt x="4885" y="222"/>
                </a:lnTo>
                <a:lnTo>
                  <a:pt x="4910"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60" y="222"/>
                </a:lnTo>
                <a:lnTo>
                  <a:pt x="4860" y="222"/>
                </a:lnTo>
                <a:lnTo>
                  <a:pt x="4860" y="222"/>
                </a:lnTo>
                <a:lnTo>
                  <a:pt x="4860" y="222"/>
                </a:lnTo>
                <a:lnTo>
                  <a:pt x="4860" y="222"/>
                </a:lnTo>
                <a:lnTo>
                  <a:pt x="4885"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10" y="222"/>
                </a:lnTo>
                <a:lnTo>
                  <a:pt x="4810" y="222"/>
                </a:lnTo>
                <a:lnTo>
                  <a:pt x="4810" y="222"/>
                </a:lnTo>
                <a:lnTo>
                  <a:pt x="4810" y="222"/>
                </a:lnTo>
                <a:lnTo>
                  <a:pt x="4810" y="222"/>
                </a:lnTo>
                <a:lnTo>
                  <a:pt x="4810" y="222"/>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785" y="248"/>
                </a:lnTo>
                <a:lnTo>
                  <a:pt x="4785" y="248"/>
                </a:lnTo>
                <a:lnTo>
                  <a:pt x="4785" y="248"/>
                </a:lnTo>
                <a:lnTo>
                  <a:pt x="4785" y="248"/>
                </a:lnTo>
                <a:lnTo>
                  <a:pt x="4761" y="272"/>
                </a:lnTo>
                <a:lnTo>
                  <a:pt x="4761" y="272"/>
                </a:lnTo>
                <a:lnTo>
                  <a:pt x="4761" y="248"/>
                </a:lnTo>
                <a:lnTo>
                  <a:pt x="4761" y="248"/>
                </a:lnTo>
                <a:lnTo>
                  <a:pt x="4761" y="272"/>
                </a:lnTo>
                <a:lnTo>
                  <a:pt x="4736" y="272"/>
                </a:lnTo>
                <a:lnTo>
                  <a:pt x="4736" y="272"/>
                </a:lnTo>
                <a:lnTo>
                  <a:pt x="4736" y="272"/>
                </a:lnTo>
                <a:lnTo>
                  <a:pt x="4736" y="248"/>
                </a:lnTo>
                <a:lnTo>
                  <a:pt x="4736" y="248"/>
                </a:lnTo>
                <a:lnTo>
                  <a:pt x="4736" y="248"/>
                </a:lnTo>
                <a:lnTo>
                  <a:pt x="4736"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686" y="248"/>
                </a:lnTo>
                <a:lnTo>
                  <a:pt x="4686" y="248"/>
                </a:lnTo>
                <a:lnTo>
                  <a:pt x="4686" y="222"/>
                </a:lnTo>
                <a:lnTo>
                  <a:pt x="4686" y="222"/>
                </a:lnTo>
                <a:lnTo>
                  <a:pt x="4686" y="248"/>
                </a:lnTo>
                <a:lnTo>
                  <a:pt x="4686" y="248"/>
                </a:lnTo>
                <a:lnTo>
                  <a:pt x="4686" y="222"/>
                </a:lnTo>
                <a:lnTo>
                  <a:pt x="4686" y="222"/>
                </a:lnTo>
                <a:lnTo>
                  <a:pt x="4686" y="248"/>
                </a:lnTo>
                <a:lnTo>
                  <a:pt x="4686" y="248"/>
                </a:lnTo>
                <a:lnTo>
                  <a:pt x="4662" y="248"/>
                </a:lnTo>
                <a:lnTo>
                  <a:pt x="4662" y="222"/>
                </a:lnTo>
                <a:lnTo>
                  <a:pt x="4637" y="222"/>
                </a:lnTo>
                <a:lnTo>
                  <a:pt x="4612" y="248"/>
                </a:lnTo>
                <a:lnTo>
                  <a:pt x="4612" y="248"/>
                </a:lnTo>
                <a:lnTo>
                  <a:pt x="4612" y="248"/>
                </a:lnTo>
                <a:lnTo>
                  <a:pt x="4612" y="248"/>
                </a:lnTo>
                <a:lnTo>
                  <a:pt x="4587" y="248"/>
                </a:lnTo>
                <a:lnTo>
                  <a:pt x="4587" y="248"/>
                </a:lnTo>
                <a:lnTo>
                  <a:pt x="4587" y="248"/>
                </a:lnTo>
                <a:lnTo>
                  <a:pt x="4587" y="248"/>
                </a:lnTo>
                <a:lnTo>
                  <a:pt x="4587" y="248"/>
                </a:lnTo>
                <a:lnTo>
                  <a:pt x="4587" y="248"/>
                </a:lnTo>
                <a:lnTo>
                  <a:pt x="4587" y="248"/>
                </a:lnTo>
                <a:lnTo>
                  <a:pt x="4587" y="248"/>
                </a:lnTo>
                <a:lnTo>
                  <a:pt x="4562" y="248"/>
                </a:lnTo>
                <a:lnTo>
                  <a:pt x="4562" y="248"/>
                </a:lnTo>
                <a:lnTo>
                  <a:pt x="4538" y="248"/>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13" y="222"/>
                </a:lnTo>
                <a:lnTo>
                  <a:pt x="4513" y="222"/>
                </a:lnTo>
                <a:lnTo>
                  <a:pt x="4513" y="222"/>
                </a:lnTo>
                <a:lnTo>
                  <a:pt x="4513" y="222"/>
                </a:lnTo>
                <a:lnTo>
                  <a:pt x="4513" y="222"/>
                </a:lnTo>
                <a:lnTo>
                  <a:pt x="4513" y="222"/>
                </a:lnTo>
                <a:lnTo>
                  <a:pt x="4513" y="222"/>
                </a:lnTo>
                <a:lnTo>
                  <a:pt x="4513" y="222"/>
                </a:lnTo>
                <a:lnTo>
                  <a:pt x="4513" y="222"/>
                </a:lnTo>
                <a:lnTo>
                  <a:pt x="4488" y="222"/>
                </a:lnTo>
                <a:lnTo>
                  <a:pt x="4488" y="222"/>
                </a:lnTo>
                <a:lnTo>
                  <a:pt x="4488" y="222"/>
                </a:lnTo>
                <a:lnTo>
                  <a:pt x="4488" y="222"/>
                </a:lnTo>
                <a:lnTo>
                  <a:pt x="4488" y="222"/>
                </a:lnTo>
                <a:lnTo>
                  <a:pt x="4488" y="198"/>
                </a:lnTo>
                <a:lnTo>
                  <a:pt x="4488" y="198"/>
                </a:lnTo>
                <a:lnTo>
                  <a:pt x="4488" y="198"/>
                </a:lnTo>
                <a:lnTo>
                  <a:pt x="4488"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98"/>
                </a:lnTo>
                <a:lnTo>
                  <a:pt x="4439" y="198"/>
                </a:lnTo>
                <a:lnTo>
                  <a:pt x="4413" y="198"/>
                </a:lnTo>
                <a:lnTo>
                  <a:pt x="4439" y="198"/>
                </a:lnTo>
                <a:lnTo>
                  <a:pt x="4413" y="198"/>
                </a:lnTo>
                <a:lnTo>
                  <a:pt x="4413" y="198"/>
                </a:lnTo>
                <a:lnTo>
                  <a:pt x="4413" y="198"/>
                </a:lnTo>
                <a:lnTo>
                  <a:pt x="4413" y="198"/>
                </a:lnTo>
                <a:lnTo>
                  <a:pt x="4413" y="198"/>
                </a:lnTo>
                <a:lnTo>
                  <a:pt x="4413" y="198"/>
                </a:lnTo>
                <a:lnTo>
                  <a:pt x="4413" y="173"/>
                </a:lnTo>
                <a:lnTo>
                  <a:pt x="4413" y="173"/>
                </a:lnTo>
                <a:lnTo>
                  <a:pt x="4413" y="198"/>
                </a:lnTo>
                <a:lnTo>
                  <a:pt x="4389" y="198"/>
                </a:lnTo>
                <a:lnTo>
                  <a:pt x="4389" y="198"/>
                </a:lnTo>
                <a:lnTo>
                  <a:pt x="4389" y="198"/>
                </a:lnTo>
                <a:lnTo>
                  <a:pt x="4389" y="198"/>
                </a:lnTo>
                <a:lnTo>
                  <a:pt x="4389" y="198"/>
                </a:lnTo>
                <a:lnTo>
                  <a:pt x="4364" y="198"/>
                </a:lnTo>
                <a:lnTo>
                  <a:pt x="4364" y="198"/>
                </a:lnTo>
                <a:lnTo>
                  <a:pt x="4364" y="222"/>
                </a:lnTo>
                <a:lnTo>
                  <a:pt x="4339" y="222"/>
                </a:lnTo>
                <a:lnTo>
                  <a:pt x="4339" y="198"/>
                </a:lnTo>
                <a:lnTo>
                  <a:pt x="4364" y="198"/>
                </a:lnTo>
                <a:lnTo>
                  <a:pt x="4364" y="198"/>
                </a:lnTo>
                <a:lnTo>
                  <a:pt x="4364"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15" y="198"/>
                </a:lnTo>
                <a:lnTo>
                  <a:pt x="4315" y="198"/>
                </a:lnTo>
                <a:lnTo>
                  <a:pt x="4315" y="198"/>
                </a:lnTo>
                <a:lnTo>
                  <a:pt x="4339" y="198"/>
                </a:lnTo>
                <a:lnTo>
                  <a:pt x="4315" y="198"/>
                </a:lnTo>
                <a:lnTo>
                  <a:pt x="4315" y="198"/>
                </a:lnTo>
                <a:lnTo>
                  <a:pt x="4315" y="198"/>
                </a:lnTo>
                <a:lnTo>
                  <a:pt x="4315" y="198"/>
                </a:lnTo>
                <a:lnTo>
                  <a:pt x="4315" y="198"/>
                </a:lnTo>
                <a:lnTo>
                  <a:pt x="4315" y="198"/>
                </a:lnTo>
                <a:lnTo>
                  <a:pt x="4315" y="198"/>
                </a:lnTo>
                <a:lnTo>
                  <a:pt x="4315" y="198"/>
                </a:lnTo>
                <a:lnTo>
                  <a:pt x="4315" y="198"/>
                </a:lnTo>
                <a:lnTo>
                  <a:pt x="4315" y="198"/>
                </a:lnTo>
                <a:lnTo>
                  <a:pt x="4290" y="198"/>
                </a:lnTo>
                <a:lnTo>
                  <a:pt x="4290" y="198"/>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65" y="198"/>
                </a:lnTo>
                <a:lnTo>
                  <a:pt x="4265" y="222"/>
                </a:lnTo>
                <a:lnTo>
                  <a:pt x="4240" y="198"/>
                </a:lnTo>
                <a:lnTo>
                  <a:pt x="4240" y="198"/>
                </a:lnTo>
                <a:lnTo>
                  <a:pt x="4240" y="198"/>
                </a:lnTo>
                <a:lnTo>
                  <a:pt x="4240" y="198"/>
                </a:lnTo>
                <a:lnTo>
                  <a:pt x="4240" y="198"/>
                </a:lnTo>
                <a:lnTo>
                  <a:pt x="4240" y="198"/>
                </a:lnTo>
                <a:lnTo>
                  <a:pt x="4240" y="198"/>
                </a:lnTo>
                <a:lnTo>
                  <a:pt x="4240" y="198"/>
                </a:lnTo>
                <a:lnTo>
                  <a:pt x="4240" y="198"/>
                </a:lnTo>
                <a:lnTo>
                  <a:pt x="4265" y="198"/>
                </a:lnTo>
                <a:lnTo>
                  <a:pt x="4265" y="198"/>
                </a:lnTo>
                <a:lnTo>
                  <a:pt x="4265" y="198"/>
                </a:lnTo>
                <a:lnTo>
                  <a:pt x="4265" y="173"/>
                </a:lnTo>
                <a:lnTo>
                  <a:pt x="4240" y="198"/>
                </a:lnTo>
                <a:lnTo>
                  <a:pt x="4240" y="173"/>
                </a:lnTo>
                <a:lnTo>
                  <a:pt x="4216" y="198"/>
                </a:lnTo>
                <a:lnTo>
                  <a:pt x="4190" y="198"/>
                </a:lnTo>
                <a:lnTo>
                  <a:pt x="4190" y="198"/>
                </a:lnTo>
                <a:lnTo>
                  <a:pt x="4190" y="198"/>
                </a:lnTo>
                <a:lnTo>
                  <a:pt x="4190" y="198"/>
                </a:lnTo>
                <a:lnTo>
                  <a:pt x="4190" y="198"/>
                </a:lnTo>
                <a:lnTo>
                  <a:pt x="4190" y="198"/>
                </a:lnTo>
                <a:lnTo>
                  <a:pt x="4190" y="198"/>
                </a:lnTo>
                <a:lnTo>
                  <a:pt x="4190" y="173"/>
                </a:lnTo>
                <a:lnTo>
                  <a:pt x="4190" y="173"/>
                </a:lnTo>
                <a:lnTo>
                  <a:pt x="4190" y="173"/>
                </a:lnTo>
                <a:lnTo>
                  <a:pt x="4190" y="173"/>
                </a:lnTo>
                <a:lnTo>
                  <a:pt x="4216" y="173"/>
                </a:lnTo>
                <a:lnTo>
                  <a:pt x="4216" y="173"/>
                </a:lnTo>
                <a:lnTo>
                  <a:pt x="4216" y="173"/>
                </a:lnTo>
                <a:lnTo>
                  <a:pt x="4240" y="173"/>
                </a:lnTo>
                <a:lnTo>
                  <a:pt x="4240" y="173"/>
                </a:lnTo>
                <a:lnTo>
                  <a:pt x="4240" y="173"/>
                </a:lnTo>
                <a:lnTo>
                  <a:pt x="4216" y="173"/>
                </a:lnTo>
                <a:lnTo>
                  <a:pt x="4216" y="173"/>
                </a:lnTo>
                <a:lnTo>
                  <a:pt x="4216" y="173"/>
                </a:lnTo>
                <a:lnTo>
                  <a:pt x="4190" y="173"/>
                </a:lnTo>
                <a:lnTo>
                  <a:pt x="4190" y="173"/>
                </a:lnTo>
                <a:lnTo>
                  <a:pt x="4190" y="149"/>
                </a:lnTo>
                <a:lnTo>
                  <a:pt x="4190" y="149"/>
                </a:lnTo>
                <a:lnTo>
                  <a:pt x="4190" y="149"/>
                </a:lnTo>
                <a:lnTo>
                  <a:pt x="4216" y="149"/>
                </a:lnTo>
                <a:lnTo>
                  <a:pt x="4216" y="149"/>
                </a:lnTo>
                <a:lnTo>
                  <a:pt x="4216" y="149"/>
                </a:lnTo>
                <a:lnTo>
                  <a:pt x="4216" y="149"/>
                </a:lnTo>
                <a:lnTo>
                  <a:pt x="4216" y="149"/>
                </a:lnTo>
                <a:lnTo>
                  <a:pt x="4216" y="149"/>
                </a:lnTo>
                <a:lnTo>
                  <a:pt x="4216" y="149"/>
                </a:lnTo>
                <a:lnTo>
                  <a:pt x="4216" y="149"/>
                </a:lnTo>
                <a:lnTo>
                  <a:pt x="4216" y="123"/>
                </a:lnTo>
                <a:lnTo>
                  <a:pt x="4216" y="123"/>
                </a:lnTo>
                <a:lnTo>
                  <a:pt x="4216"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41" y="123"/>
                </a:lnTo>
                <a:lnTo>
                  <a:pt x="4141" y="123"/>
                </a:lnTo>
                <a:lnTo>
                  <a:pt x="4141" y="123"/>
                </a:lnTo>
                <a:lnTo>
                  <a:pt x="4141" y="123"/>
                </a:lnTo>
                <a:lnTo>
                  <a:pt x="4141" y="123"/>
                </a:lnTo>
                <a:lnTo>
                  <a:pt x="4141" y="123"/>
                </a:lnTo>
                <a:lnTo>
                  <a:pt x="4117" y="123"/>
                </a:lnTo>
                <a:lnTo>
                  <a:pt x="4091" y="123"/>
                </a:lnTo>
                <a:lnTo>
                  <a:pt x="4091" y="123"/>
                </a:lnTo>
                <a:lnTo>
                  <a:pt x="4091" y="123"/>
                </a:lnTo>
                <a:lnTo>
                  <a:pt x="4091" y="123"/>
                </a:lnTo>
                <a:lnTo>
                  <a:pt x="4091" y="123"/>
                </a:lnTo>
                <a:lnTo>
                  <a:pt x="4091" y="149"/>
                </a:lnTo>
                <a:lnTo>
                  <a:pt x="4091" y="149"/>
                </a:lnTo>
                <a:lnTo>
                  <a:pt x="4067" y="149"/>
                </a:lnTo>
                <a:lnTo>
                  <a:pt x="4067" y="149"/>
                </a:lnTo>
                <a:lnTo>
                  <a:pt x="4067" y="149"/>
                </a:lnTo>
                <a:lnTo>
                  <a:pt x="4067" y="149"/>
                </a:lnTo>
                <a:lnTo>
                  <a:pt x="4067" y="149"/>
                </a:lnTo>
                <a:lnTo>
                  <a:pt x="4067" y="123"/>
                </a:lnTo>
                <a:lnTo>
                  <a:pt x="4067" y="123"/>
                </a:lnTo>
                <a:lnTo>
                  <a:pt x="4067" y="123"/>
                </a:lnTo>
                <a:lnTo>
                  <a:pt x="4067" y="123"/>
                </a:lnTo>
                <a:lnTo>
                  <a:pt x="4067"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74"/>
                </a:lnTo>
                <a:lnTo>
                  <a:pt x="4042" y="74"/>
                </a:lnTo>
                <a:lnTo>
                  <a:pt x="4042" y="74"/>
                </a:lnTo>
                <a:lnTo>
                  <a:pt x="4042" y="74"/>
                </a:lnTo>
                <a:lnTo>
                  <a:pt x="4042" y="74"/>
                </a:lnTo>
                <a:lnTo>
                  <a:pt x="4042" y="74"/>
                </a:lnTo>
                <a:lnTo>
                  <a:pt x="4042" y="74"/>
                </a:lnTo>
                <a:lnTo>
                  <a:pt x="4042" y="74"/>
                </a:lnTo>
                <a:lnTo>
                  <a:pt x="4017" y="74"/>
                </a:lnTo>
                <a:lnTo>
                  <a:pt x="4017" y="74"/>
                </a:lnTo>
                <a:lnTo>
                  <a:pt x="4017" y="74"/>
                </a:lnTo>
                <a:lnTo>
                  <a:pt x="4017" y="74"/>
                </a:lnTo>
                <a:lnTo>
                  <a:pt x="4017" y="74"/>
                </a:lnTo>
                <a:lnTo>
                  <a:pt x="4017" y="74"/>
                </a:lnTo>
                <a:lnTo>
                  <a:pt x="4017" y="74"/>
                </a:lnTo>
                <a:lnTo>
                  <a:pt x="4017" y="74"/>
                </a:lnTo>
                <a:lnTo>
                  <a:pt x="4017" y="99"/>
                </a:lnTo>
                <a:lnTo>
                  <a:pt x="4017" y="99"/>
                </a:lnTo>
                <a:lnTo>
                  <a:pt x="4017" y="99"/>
                </a:lnTo>
                <a:lnTo>
                  <a:pt x="4017" y="99"/>
                </a:lnTo>
                <a:lnTo>
                  <a:pt x="4017" y="99"/>
                </a:lnTo>
                <a:lnTo>
                  <a:pt x="4017" y="99"/>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3992" y="74"/>
                </a:lnTo>
                <a:lnTo>
                  <a:pt x="4017" y="74"/>
                </a:lnTo>
                <a:lnTo>
                  <a:pt x="4017" y="74"/>
                </a:lnTo>
                <a:lnTo>
                  <a:pt x="4017" y="99"/>
                </a:lnTo>
                <a:lnTo>
                  <a:pt x="4017" y="99"/>
                </a:lnTo>
                <a:lnTo>
                  <a:pt x="4017" y="99"/>
                </a:lnTo>
                <a:lnTo>
                  <a:pt x="4017" y="99"/>
                </a:lnTo>
                <a:lnTo>
                  <a:pt x="4017" y="99"/>
                </a:lnTo>
                <a:lnTo>
                  <a:pt x="4017" y="99"/>
                </a:lnTo>
                <a:lnTo>
                  <a:pt x="4017" y="99"/>
                </a:lnTo>
                <a:lnTo>
                  <a:pt x="3992" y="99"/>
                </a:lnTo>
                <a:lnTo>
                  <a:pt x="3992" y="99"/>
                </a:lnTo>
                <a:lnTo>
                  <a:pt x="3992" y="99"/>
                </a:lnTo>
                <a:lnTo>
                  <a:pt x="3992" y="99"/>
                </a:lnTo>
                <a:lnTo>
                  <a:pt x="3992" y="99"/>
                </a:lnTo>
                <a:lnTo>
                  <a:pt x="3992" y="99"/>
                </a:lnTo>
                <a:lnTo>
                  <a:pt x="3992" y="99"/>
                </a:lnTo>
                <a:lnTo>
                  <a:pt x="3992" y="99"/>
                </a:lnTo>
                <a:lnTo>
                  <a:pt x="3992" y="99"/>
                </a:lnTo>
                <a:lnTo>
                  <a:pt x="3992" y="123"/>
                </a:lnTo>
                <a:lnTo>
                  <a:pt x="3992" y="123"/>
                </a:lnTo>
                <a:lnTo>
                  <a:pt x="3992" y="123"/>
                </a:lnTo>
                <a:lnTo>
                  <a:pt x="3992" y="123"/>
                </a:lnTo>
                <a:lnTo>
                  <a:pt x="3992" y="123"/>
                </a:lnTo>
                <a:lnTo>
                  <a:pt x="3992" y="123"/>
                </a:lnTo>
                <a:lnTo>
                  <a:pt x="3992"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49"/>
                </a:lnTo>
                <a:lnTo>
                  <a:pt x="3967" y="149"/>
                </a:lnTo>
                <a:lnTo>
                  <a:pt x="3967" y="149"/>
                </a:lnTo>
                <a:lnTo>
                  <a:pt x="3967" y="149"/>
                </a:lnTo>
                <a:lnTo>
                  <a:pt x="3967" y="149"/>
                </a:lnTo>
                <a:lnTo>
                  <a:pt x="3943" y="149"/>
                </a:lnTo>
                <a:lnTo>
                  <a:pt x="3943" y="149"/>
                </a:lnTo>
                <a:lnTo>
                  <a:pt x="3943" y="149"/>
                </a:lnTo>
                <a:lnTo>
                  <a:pt x="3943" y="149"/>
                </a:lnTo>
                <a:lnTo>
                  <a:pt x="3943" y="149"/>
                </a:lnTo>
                <a:lnTo>
                  <a:pt x="3943" y="123"/>
                </a:lnTo>
                <a:lnTo>
                  <a:pt x="3943" y="123"/>
                </a:lnTo>
                <a:lnTo>
                  <a:pt x="3943" y="123"/>
                </a:lnTo>
                <a:lnTo>
                  <a:pt x="3967" y="123"/>
                </a:lnTo>
                <a:lnTo>
                  <a:pt x="3967" y="123"/>
                </a:lnTo>
                <a:lnTo>
                  <a:pt x="3967" y="123"/>
                </a:lnTo>
                <a:lnTo>
                  <a:pt x="3967" y="123"/>
                </a:lnTo>
                <a:lnTo>
                  <a:pt x="3943" y="123"/>
                </a:lnTo>
                <a:lnTo>
                  <a:pt x="3943" y="123"/>
                </a:lnTo>
                <a:lnTo>
                  <a:pt x="3943" y="123"/>
                </a:lnTo>
                <a:lnTo>
                  <a:pt x="3943" y="123"/>
                </a:lnTo>
                <a:lnTo>
                  <a:pt x="3943" y="123"/>
                </a:lnTo>
                <a:lnTo>
                  <a:pt x="3943" y="123"/>
                </a:lnTo>
                <a:lnTo>
                  <a:pt x="3943" y="123"/>
                </a:lnTo>
                <a:lnTo>
                  <a:pt x="3943" y="123"/>
                </a:lnTo>
                <a:lnTo>
                  <a:pt x="3943" y="99"/>
                </a:lnTo>
                <a:lnTo>
                  <a:pt x="3943" y="123"/>
                </a:lnTo>
                <a:lnTo>
                  <a:pt x="3943" y="123"/>
                </a:lnTo>
                <a:lnTo>
                  <a:pt x="3943" y="99"/>
                </a:lnTo>
                <a:lnTo>
                  <a:pt x="3943" y="99"/>
                </a:lnTo>
                <a:lnTo>
                  <a:pt x="3943" y="99"/>
                </a:lnTo>
                <a:lnTo>
                  <a:pt x="3943" y="99"/>
                </a:lnTo>
                <a:lnTo>
                  <a:pt x="3943" y="99"/>
                </a:lnTo>
                <a:lnTo>
                  <a:pt x="3943" y="99"/>
                </a:lnTo>
                <a:lnTo>
                  <a:pt x="3943" y="99"/>
                </a:lnTo>
                <a:lnTo>
                  <a:pt x="3943" y="99"/>
                </a:lnTo>
                <a:lnTo>
                  <a:pt x="3943"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74"/>
                </a:lnTo>
                <a:lnTo>
                  <a:pt x="3967" y="74"/>
                </a:lnTo>
                <a:lnTo>
                  <a:pt x="3992" y="74"/>
                </a:lnTo>
                <a:lnTo>
                  <a:pt x="3992" y="74"/>
                </a:lnTo>
                <a:lnTo>
                  <a:pt x="3992" y="74"/>
                </a:lnTo>
                <a:lnTo>
                  <a:pt x="3992" y="74"/>
                </a:lnTo>
                <a:lnTo>
                  <a:pt x="3992" y="74"/>
                </a:lnTo>
                <a:lnTo>
                  <a:pt x="3992" y="74"/>
                </a:lnTo>
                <a:lnTo>
                  <a:pt x="3992" y="49"/>
                </a:lnTo>
                <a:lnTo>
                  <a:pt x="3967" y="49"/>
                </a:lnTo>
                <a:lnTo>
                  <a:pt x="3967" y="49"/>
                </a:lnTo>
                <a:lnTo>
                  <a:pt x="3967" y="49"/>
                </a:lnTo>
                <a:lnTo>
                  <a:pt x="3967" y="49"/>
                </a:lnTo>
                <a:lnTo>
                  <a:pt x="3967" y="49"/>
                </a:lnTo>
                <a:lnTo>
                  <a:pt x="3967" y="49"/>
                </a:lnTo>
                <a:lnTo>
                  <a:pt x="3967" y="49"/>
                </a:lnTo>
                <a:lnTo>
                  <a:pt x="3967" y="49"/>
                </a:lnTo>
                <a:lnTo>
                  <a:pt x="3967" y="49"/>
                </a:lnTo>
                <a:lnTo>
                  <a:pt x="3967"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18" y="49"/>
                </a:lnTo>
                <a:lnTo>
                  <a:pt x="3918" y="49"/>
                </a:lnTo>
                <a:lnTo>
                  <a:pt x="3918" y="49"/>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43" y="24"/>
                </a:lnTo>
                <a:lnTo>
                  <a:pt x="3918" y="24"/>
                </a:lnTo>
                <a:lnTo>
                  <a:pt x="3918" y="0"/>
                </a:lnTo>
                <a:lnTo>
                  <a:pt x="3918" y="0"/>
                </a:lnTo>
                <a:lnTo>
                  <a:pt x="3918" y="0"/>
                </a:lnTo>
                <a:lnTo>
                  <a:pt x="3918" y="24"/>
                </a:lnTo>
                <a:lnTo>
                  <a:pt x="3918" y="24"/>
                </a:lnTo>
                <a:lnTo>
                  <a:pt x="3918" y="24"/>
                </a:lnTo>
                <a:lnTo>
                  <a:pt x="3893" y="24"/>
                </a:lnTo>
                <a:lnTo>
                  <a:pt x="3893" y="49"/>
                </a:lnTo>
                <a:lnTo>
                  <a:pt x="3868" y="49"/>
                </a:lnTo>
                <a:lnTo>
                  <a:pt x="3868" y="74"/>
                </a:lnTo>
                <a:lnTo>
                  <a:pt x="3844" y="99"/>
                </a:lnTo>
                <a:lnTo>
                  <a:pt x="3844" y="99"/>
                </a:lnTo>
                <a:lnTo>
                  <a:pt x="3844" y="99"/>
                </a:lnTo>
                <a:lnTo>
                  <a:pt x="3844" y="99"/>
                </a:lnTo>
                <a:lnTo>
                  <a:pt x="3844" y="99"/>
                </a:lnTo>
                <a:lnTo>
                  <a:pt x="3819" y="123"/>
                </a:lnTo>
                <a:lnTo>
                  <a:pt x="3819" y="123"/>
                </a:lnTo>
                <a:lnTo>
                  <a:pt x="3794" y="123"/>
                </a:lnTo>
                <a:lnTo>
                  <a:pt x="3769" y="123"/>
                </a:lnTo>
                <a:lnTo>
                  <a:pt x="3769" y="123"/>
                </a:lnTo>
                <a:lnTo>
                  <a:pt x="3769" y="123"/>
                </a:lnTo>
                <a:lnTo>
                  <a:pt x="3769" y="123"/>
                </a:lnTo>
                <a:lnTo>
                  <a:pt x="3794" y="123"/>
                </a:lnTo>
                <a:lnTo>
                  <a:pt x="3769" y="123"/>
                </a:lnTo>
                <a:lnTo>
                  <a:pt x="3744" y="123"/>
                </a:lnTo>
                <a:lnTo>
                  <a:pt x="3744" y="123"/>
                </a:lnTo>
                <a:lnTo>
                  <a:pt x="3744" y="123"/>
                </a:lnTo>
                <a:lnTo>
                  <a:pt x="3744" y="123"/>
                </a:lnTo>
                <a:lnTo>
                  <a:pt x="3744" y="123"/>
                </a:lnTo>
                <a:lnTo>
                  <a:pt x="3720" y="123"/>
                </a:lnTo>
                <a:lnTo>
                  <a:pt x="3720" y="123"/>
                </a:lnTo>
                <a:lnTo>
                  <a:pt x="3720" y="123"/>
                </a:lnTo>
                <a:lnTo>
                  <a:pt x="3720" y="123"/>
                </a:lnTo>
                <a:lnTo>
                  <a:pt x="3720" y="149"/>
                </a:lnTo>
                <a:lnTo>
                  <a:pt x="3720" y="149"/>
                </a:lnTo>
                <a:lnTo>
                  <a:pt x="3720" y="149"/>
                </a:lnTo>
                <a:lnTo>
                  <a:pt x="3720" y="149"/>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99"/>
                </a:lnTo>
                <a:lnTo>
                  <a:pt x="3720" y="99"/>
                </a:lnTo>
                <a:lnTo>
                  <a:pt x="3720" y="99"/>
                </a:lnTo>
                <a:lnTo>
                  <a:pt x="3720" y="123"/>
                </a:lnTo>
                <a:lnTo>
                  <a:pt x="3720" y="123"/>
                </a:lnTo>
                <a:lnTo>
                  <a:pt x="3694" y="123"/>
                </a:lnTo>
                <a:lnTo>
                  <a:pt x="3694" y="123"/>
                </a:lnTo>
                <a:lnTo>
                  <a:pt x="3694" y="123"/>
                </a:lnTo>
                <a:lnTo>
                  <a:pt x="3694" y="123"/>
                </a:lnTo>
                <a:lnTo>
                  <a:pt x="3694" y="123"/>
                </a:lnTo>
                <a:lnTo>
                  <a:pt x="3694" y="123"/>
                </a:lnTo>
                <a:lnTo>
                  <a:pt x="3694" y="123"/>
                </a:lnTo>
                <a:lnTo>
                  <a:pt x="3694" y="123"/>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73"/>
                </a:lnTo>
                <a:lnTo>
                  <a:pt x="3670" y="173"/>
                </a:lnTo>
                <a:lnTo>
                  <a:pt x="3670" y="173"/>
                </a:lnTo>
                <a:lnTo>
                  <a:pt x="3670" y="173"/>
                </a:lnTo>
                <a:lnTo>
                  <a:pt x="3670" y="173"/>
                </a:lnTo>
                <a:lnTo>
                  <a:pt x="3670" y="173"/>
                </a:lnTo>
                <a:lnTo>
                  <a:pt x="3670" y="173"/>
                </a:lnTo>
                <a:lnTo>
                  <a:pt x="3670" y="173"/>
                </a:lnTo>
                <a:lnTo>
                  <a:pt x="3670"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720" y="173"/>
                </a:lnTo>
                <a:lnTo>
                  <a:pt x="3720" y="173"/>
                </a:lnTo>
                <a:lnTo>
                  <a:pt x="3720" y="173"/>
                </a:lnTo>
                <a:lnTo>
                  <a:pt x="3720" y="173"/>
                </a:lnTo>
                <a:lnTo>
                  <a:pt x="3694" y="173"/>
                </a:lnTo>
                <a:lnTo>
                  <a:pt x="3694" y="173"/>
                </a:lnTo>
                <a:lnTo>
                  <a:pt x="3694" y="173"/>
                </a:lnTo>
                <a:lnTo>
                  <a:pt x="3694" y="173"/>
                </a:lnTo>
                <a:lnTo>
                  <a:pt x="3694" y="173"/>
                </a:lnTo>
                <a:lnTo>
                  <a:pt x="3694" y="173"/>
                </a:lnTo>
                <a:lnTo>
                  <a:pt x="3694" y="173"/>
                </a:lnTo>
                <a:lnTo>
                  <a:pt x="3694" y="198"/>
                </a:lnTo>
                <a:lnTo>
                  <a:pt x="3694" y="198"/>
                </a:lnTo>
                <a:lnTo>
                  <a:pt x="3694" y="198"/>
                </a:lnTo>
                <a:lnTo>
                  <a:pt x="3670" y="173"/>
                </a:lnTo>
                <a:lnTo>
                  <a:pt x="3670" y="173"/>
                </a:lnTo>
                <a:lnTo>
                  <a:pt x="3670" y="173"/>
                </a:lnTo>
                <a:lnTo>
                  <a:pt x="3670" y="198"/>
                </a:lnTo>
                <a:lnTo>
                  <a:pt x="3670" y="198"/>
                </a:lnTo>
                <a:lnTo>
                  <a:pt x="3670" y="198"/>
                </a:lnTo>
                <a:lnTo>
                  <a:pt x="3670" y="198"/>
                </a:lnTo>
                <a:lnTo>
                  <a:pt x="3670" y="198"/>
                </a:lnTo>
                <a:lnTo>
                  <a:pt x="3670" y="198"/>
                </a:lnTo>
                <a:lnTo>
                  <a:pt x="3670" y="198"/>
                </a:lnTo>
                <a:lnTo>
                  <a:pt x="3670" y="198"/>
                </a:lnTo>
                <a:lnTo>
                  <a:pt x="3670" y="19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48"/>
                </a:lnTo>
                <a:lnTo>
                  <a:pt x="3670" y="248"/>
                </a:lnTo>
                <a:lnTo>
                  <a:pt x="3670" y="248"/>
                </a:lnTo>
                <a:lnTo>
                  <a:pt x="3670" y="24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198"/>
                </a:lnTo>
                <a:lnTo>
                  <a:pt x="3670" y="198"/>
                </a:lnTo>
                <a:lnTo>
                  <a:pt x="3670" y="198"/>
                </a:lnTo>
                <a:lnTo>
                  <a:pt x="3670" y="198"/>
                </a:lnTo>
                <a:lnTo>
                  <a:pt x="3645" y="222"/>
                </a:lnTo>
                <a:lnTo>
                  <a:pt x="3645" y="222"/>
                </a:lnTo>
                <a:lnTo>
                  <a:pt x="3645" y="222"/>
                </a:lnTo>
                <a:lnTo>
                  <a:pt x="3670" y="198"/>
                </a:lnTo>
                <a:lnTo>
                  <a:pt x="3670" y="198"/>
                </a:lnTo>
                <a:lnTo>
                  <a:pt x="3670" y="198"/>
                </a:lnTo>
                <a:lnTo>
                  <a:pt x="3670" y="198"/>
                </a:lnTo>
                <a:lnTo>
                  <a:pt x="3670" y="198"/>
                </a:lnTo>
                <a:lnTo>
                  <a:pt x="3670" y="198"/>
                </a:lnTo>
                <a:lnTo>
                  <a:pt x="3670" y="198"/>
                </a:lnTo>
                <a:lnTo>
                  <a:pt x="3670" y="173"/>
                </a:lnTo>
                <a:lnTo>
                  <a:pt x="3670" y="173"/>
                </a:lnTo>
                <a:lnTo>
                  <a:pt x="3645" y="198"/>
                </a:lnTo>
                <a:lnTo>
                  <a:pt x="3645" y="198"/>
                </a:lnTo>
                <a:lnTo>
                  <a:pt x="3645" y="173"/>
                </a:lnTo>
                <a:lnTo>
                  <a:pt x="3645"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45" y="173"/>
                </a:lnTo>
                <a:lnTo>
                  <a:pt x="3645" y="173"/>
                </a:lnTo>
                <a:lnTo>
                  <a:pt x="3645" y="173"/>
                </a:lnTo>
                <a:lnTo>
                  <a:pt x="3645" y="149"/>
                </a:lnTo>
                <a:lnTo>
                  <a:pt x="3645" y="149"/>
                </a:lnTo>
                <a:lnTo>
                  <a:pt x="3645" y="149"/>
                </a:lnTo>
                <a:lnTo>
                  <a:pt x="3645" y="149"/>
                </a:lnTo>
                <a:lnTo>
                  <a:pt x="3645" y="173"/>
                </a:lnTo>
                <a:lnTo>
                  <a:pt x="3621" y="173"/>
                </a:lnTo>
                <a:lnTo>
                  <a:pt x="3621" y="198"/>
                </a:lnTo>
                <a:lnTo>
                  <a:pt x="3595" y="198"/>
                </a:lnTo>
                <a:lnTo>
                  <a:pt x="3595" y="198"/>
                </a:lnTo>
                <a:lnTo>
                  <a:pt x="3621" y="198"/>
                </a:lnTo>
                <a:lnTo>
                  <a:pt x="3621" y="198"/>
                </a:lnTo>
                <a:lnTo>
                  <a:pt x="3621" y="198"/>
                </a:lnTo>
                <a:lnTo>
                  <a:pt x="3621" y="198"/>
                </a:lnTo>
                <a:lnTo>
                  <a:pt x="3595" y="198"/>
                </a:lnTo>
                <a:lnTo>
                  <a:pt x="3595" y="198"/>
                </a:lnTo>
                <a:lnTo>
                  <a:pt x="3595" y="222"/>
                </a:lnTo>
                <a:lnTo>
                  <a:pt x="3595" y="222"/>
                </a:lnTo>
                <a:lnTo>
                  <a:pt x="3595" y="222"/>
                </a:lnTo>
                <a:lnTo>
                  <a:pt x="3595" y="222"/>
                </a:lnTo>
                <a:lnTo>
                  <a:pt x="3595" y="222"/>
                </a:lnTo>
                <a:lnTo>
                  <a:pt x="3595" y="222"/>
                </a:lnTo>
                <a:lnTo>
                  <a:pt x="3595" y="222"/>
                </a:lnTo>
                <a:lnTo>
                  <a:pt x="3595" y="222"/>
                </a:lnTo>
                <a:lnTo>
                  <a:pt x="3595" y="222"/>
                </a:lnTo>
                <a:lnTo>
                  <a:pt x="3595" y="222"/>
                </a:lnTo>
                <a:lnTo>
                  <a:pt x="3571" y="222"/>
                </a:lnTo>
                <a:lnTo>
                  <a:pt x="3571"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21" y="222"/>
                </a:lnTo>
                <a:lnTo>
                  <a:pt x="3521" y="222"/>
                </a:lnTo>
                <a:lnTo>
                  <a:pt x="3521" y="222"/>
                </a:lnTo>
                <a:lnTo>
                  <a:pt x="3521" y="248"/>
                </a:lnTo>
                <a:lnTo>
                  <a:pt x="3496" y="248"/>
                </a:lnTo>
                <a:lnTo>
                  <a:pt x="3496" y="222"/>
                </a:lnTo>
                <a:lnTo>
                  <a:pt x="3496"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46" y="222"/>
                </a:lnTo>
                <a:lnTo>
                  <a:pt x="3546" y="222"/>
                </a:lnTo>
                <a:lnTo>
                  <a:pt x="3546" y="222"/>
                </a:lnTo>
                <a:lnTo>
                  <a:pt x="3521" y="222"/>
                </a:lnTo>
                <a:lnTo>
                  <a:pt x="3521" y="198"/>
                </a:lnTo>
                <a:lnTo>
                  <a:pt x="3521" y="198"/>
                </a:lnTo>
                <a:lnTo>
                  <a:pt x="3521" y="198"/>
                </a:lnTo>
                <a:lnTo>
                  <a:pt x="3521" y="198"/>
                </a:lnTo>
                <a:lnTo>
                  <a:pt x="3521" y="198"/>
                </a:lnTo>
                <a:lnTo>
                  <a:pt x="3521" y="198"/>
                </a:lnTo>
                <a:lnTo>
                  <a:pt x="3521" y="198"/>
                </a:lnTo>
                <a:lnTo>
                  <a:pt x="3521" y="198"/>
                </a:lnTo>
                <a:lnTo>
                  <a:pt x="3521" y="198"/>
                </a:lnTo>
                <a:lnTo>
                  <a:pt x="3521" y="198"/>
                </a:lnTo>
                <a:lnTo>
                  <a:pt x="3521" y="222"/>
                </a:lnTo>
                <a:lnTo>
                  <a:pt x="3521" y="222"/>
                </a:lnTo>
                <a:lnTo>
                  <a:pt x="3521" y="222"/>
                </a:lnTo>
                <a:lnTo>
                  <a:pt x="3496" y="222"/>
                </a:lnTo>
                <a:lnTo>
                  <a:pt x="3496" y="222"/>
                </a:lnTo>
                <a:lnTo>
                  <a:pt x="3496" y="222"/>
                </a:lnTo>
                <a:lnTo>
                  <a:pt x="3496" y="222"/>
                </a:lnTo>
                <a:lnTo>
                  <a:pt x="3496" y="222"/>
                </a:lnTo>
                <a:lnTo>
                  <a:pt x="3496" y="222"/>
                </a:lnTo>
                <a:lnTo>
                  <a:pt x="3496" y="222"/>
                </a:lnTo>
                <a:lnTo>
                  <a:pt x="3496" y="222"/>
                </a:lnTo>
                <a:lnTo>
                  <a:pt x="3496" y="222"/>
                </a:lnTo>
                <a:lnTo>
                  <a:pt x="3496" y="248"/>
                </a:lnTo>
                <a:lnTo>
                  <a:pt x="3496" y="248"/>
                </a:lnTo>
                <a:lnTo>
                  <a:pt x="3496" y="248"/>
                </a:lnTo>
                <a:lnTo>
                  <a:pt x="3496" y="248"/>
                </a:lnTo>
                <a:lnTo>
                  <a:pt x="3496" y="248"/>
                </a:lnTo>
                <a:lnTo>
                  <a:pt x="3496" y="248"/>
                </a:lnTo>
                <a:lnTo>
                  <a:pt x="3496" y="248"/>
                </a:lnTo>
                <a:lnTo>
                  <a:pt x="3471" y="248"/>
                </a:lnTo>
                <a:lnTo>
                  <a:pt x="3471" y="248"/>
                </a:lnTo>
                <a:lnTo>
                  <a:pt x="3471" y="248"/>
                </a:lnTo>
                <a:lnTo>
                  <a:pt x="3471" y="248"/>
                </a:lnTo>
                <a:lnTo>
                  <a:pt x="3471" y="272"/>
                </a:lnTo>
                <a:lnTo>
                  <a:pt x="3471" y="272"/>
                </a:lnTo>
                <a:lnTo>
                  <a:pt x="3471" y="272"/>
                </a:lnTo>
                <a:lnTo>
                  <a:pt x="3471" y="272"/>
                </a:lnTo>
                <a:lnTo>
                  <a:pt x="3447" y="272"/>
                </a:lnTo>
                <a:lnTo>
                  <a:pt x="3447" y="297"/>
                </a:lnTo>
                <a:lnTo>
                  <a:pt x="3447" y="297"/>
                </a:lnTo>
                <a:lnTo>
                  <a:pt x="3447" y="297"/>
                </a:lnTo>
                <a:lnTo>
                  <a:pt x="3447" y="297"/>
                </a:lnTo>
                <a:lnTo>
                  <a:pt x="3422" y="297"/>
                </a:lnTo>
                <a:lnTo>
                  <a:pt x="3422" y="297"/>
                </a:lnTo>
                <a:lnTo>
                  <a:pt x="3422" y="297"/>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397" y="396"/>
                </a:lnTo>
                <a:lnTo>
                  <a:pt x="3397" y="396"/>
                </a:lnTo>
                <a:lnTo>
                  <a:pt x="3397" y="396"/>
                </a:lnTo>
                <a:lnTo>
                  <a:pt x="3397" y="396"/>
                </a:lnTo>
                <a:lnTo>
                  <a:pt x="3397" y="396"/>
                </a:lnTo>
                <a:lnTo>
                  <a:pt x="3397" y="396"/>
                </a:lnTo>
                <a:lnTo>
                  <a:pt x="3397" y="396"/>
                </a:lnTo>
                <a:lnTo>
                  <a:pt x="3422" y="372"/>
                </a:lnTo>
                <a:lnTo>
                  <a:pt x="3397" y="372"/>
                </a:lnTo>
                <a:lnTo>
                  <a:pt x="3397" y="372"/>
                </a:lnTo>
                <a:lnTo>
                  <a:pt x="3397" y="396"/>
                </a:lnTo>
                <a:lnTo>
                  <a:pt x="3397" y="396"/>
                </a:lnTo>
                <a:lnTo>
                  <a:pt x="3372" y="446"/>
                </a:lnTo>
                <a:lnTo>
                  <a:pt x="3348" y="446"/>
                </a:lnTo>
                <a:lnTo>
                  <a:pt x="3348" y="446"/>
                </a:lnTo>
                <a:lnTo>
                  <a:pt x="3348" y="446"/>
                </a:lnTo>
                <a:lnTo>
                  <a:pt x="3348" y="446"/>
                </a:lnTo>
                <a:lnTo>
                  <a:pt x="3323" y="446"/>
                </a:lnTo>
                <a:lnTo>
                  <a:pt x="3323" y="471"/>
                </a:lnTo>
                <a:lnTo>
                  <a:pt x="3323" y="471"/>
                </a:lnTo>
                <a:lnTo>
                  <a:pt x="3298" y="471"/>
                </a:lnTo>
                <a:lnTo>
                  <a:pt x="3273" y="471"/>
                </a:lnTo>
                <a:lnTo>
                  <a:pt x="3248" y="471"/>
                </a:lnTo>
                <a:lnTo>
                  <a:pt x="3224" y="471"/>
                </a:lnTo>
                <a:lnTo>
                  <a:pt x="3198" y="471"/>
                </a:lnTo>
                <a:lnTo>
                  <a:pt x="3198" y="446"/>
                </a:lnTo>
                <a:lnTo>
                  <a:pt x="3174" y="446"/>
                </a:lnTo>
                <a:lnTo>
                  <a:pt x="3174" y="446"/>
                </a:lnTo>
                <a:lnTo>
                  <a:pt x="3174" y="446"/>
                </a:lnTo>
                <a:lnTo>
                  <a:pt x="3149" y="446"/>
                </a:lnTo>
                <a:lnTo>
                  <a:pt x="3149" y="446"/>
                </a:lnTo>
                <a:lnTo>
                  <a:pt x="3149" y="471"/>
                </a:lnTo>
                <a:lnTo>
                  <a:pt x="3149" y="471"/>
                </a:lnTo>
                <a:lnTo>
                  <a:pt x="3149" y="471"/>
                </a:lnTo>
                <a:lnTo>
                  <a:pt x="3149" y="471"/>
                </a:lnTo>
                <a:lnTo>
                  <a:pt x="3149" y="495"/>
                </a:lnTo>
                <a:lnTo>
                  <a:pt x="3149" y="495"/>
                </a:lnTo>
                <a:lnTo>
                  <a:pt x="3149" y="495"/>
                </a:lnTo>
                <a:lnTo>
                  <a:pt x="3149" y="495"/>
                </a:lnTo>
                <a:lnTo>
                  <a:pt x="3149" y="495"/>
                </a:lnTo>
                <a:lnTo>
                  <a:pt x="3149" y="495"/>
                </a:lnTo>
                <a:lnTo>
                  <a:pt x="3149" y="495"/>
                </a:lnTo>
                <a:lnTo>
                  <a:pt x="3149" y="495"/>
                </a:lnTo>
                <a:lnTo>
                  <a:pt x="3149" y="495"/>
                </a:lnTo>
                <a:lnTo>
                  <a:pt x="3149" y="495"/>
                </a:lnTo>
                <a:lnTo>
                  <a:pt x="3149" y="520"/>
                </a:lnTo>
                <a:lnTo>
                  <a:pt x="3149" y="520"/>
                </a:lnTo>
                <a:lnTo>
                  <a:pt x="3149" y="520"/>
                </a:lnTo>
                <a:lnTo>
                  <a:pt x="3149" y="520"/>
                </a:lnTo>
                <a:lnTo>
                  <a:pt x="3149" y="520"/>
                </a:lnTo>
                <a:lnTo>
                  <a:pt x="3149" y="520"/>
                </a:lnTo>
                <a:lnTo>
                  <a:pt x="3149" y="520"/>
                </a:lnTo>
                <a:lnTo>
                  <a:pt x="3149" y="520"/>
                </a:lnTo>
                <a:lnTo>
                  <a:pt x="3149" y="520"/>
                </a:lnTo>
                <a:lnTo>
                  <a:pt x="3149" y="545"/>
                </a:lnTo>
                <a:lnTo>
                  <a:pt x="3125" y="545"/>
                </a:lnTo>
                <a:lnTo>
                  <a:pt x="3125" y="545"/>
                </a:lnTo>
                <a:lnTo>
                  <a:pt x="3125" y="545"/>
                </a:lnTo>
                <a:lnTo>
                  <a:pt x="3149" y="545"/>
                </a:lnTo>
                <a:lnTo>
                  <a:pt x="3125" y="545"/>
                </a:lnTo>
                <a:lnTo>
                  <a:pt x="3125" y="545"/>
                </a:lnTo>
                <a:lnTo>
                  <a:pt x="3125" y="545"/>
                </a:lnTo>
                <a:lnTo>
                  <a:pt x="3125" y="545"/>
                </a:lnTo>
                <a:lnTo>
                  <a:pt x="3125" y="545"/>
                </a:lnTo>
                <a:lnTo>
                  <a:pt x="3125" y="545"/>
                </a:lnTo>
                <a:lnTo>
                  <a:pt x="3125" y="545"/>
                </a:lnTo>
                <a:lnTo>
                  <a:pt x="3125" y="545"/>
                </a:lnTo>
                <a:lnTo>
                  <a:pt x="3099" y="545"/>
                </a:lnTo>
                <a:lnTo>
                  <a:pt x="3099" y="545"/>
                </a:lnTo>
                <a:lnTo>
                  <a:pt x="3099" y="545"/>
                </a:lnTo>
                <a:lnTo>
                  <a:pt x="3125" y="545"/>
                </a:lnTo>
                <a:lnTo>
                  <a:pt x="3125" y="545"/>
                </a:lnTo>
                <a:lnTo>
                  <a:pt x="3125" y="545"/>
                </a:lnTo>
                <a:lnTo>
                  <a:pt x="3125" y="545"/>
                </a:lnTo>
                <a:lnTo>
                  <a:pt x="3099" y="545"/>
                </a:lnTo>
                <a:lnTo>
                  <a:pt x="3099" y="545"/>
                </a:lnTo>
                <a:lnTo>
                  <a:pt x="3099" y="545"/>
                </a:lnTo>
                <a:lnTo>
                  <a:pt x="3099" y="545"/>
                </a:lnTo>
                <a:lnTo>
                  <a:pt x="3099" y="545"/>
                </a:lnTo>
                <a:lnTo>
                  <a:pt x="3125" y="570"/>
                </a:lnTo>
                <a:lnTo>
                  <a:pt x="3149" y="570"/>
                </a:lnTo>
                <a:lnTo>
                  <a:pt x="3149" y="595"/>
                </a:lnTo>
                <a:lnTo>
                  <a:pt x="3149" y="595"/>
                </a:lnTo>
                <a:lnTo>
                  <a:pt x="3149" y="595"/>
                </a:lnTo>
                <a:lnTo>
                  <a:pt x="3149" y="595"/>
                </a:lnTo>
                <a:lnTo>
                  <a:pt x="3149" y="595"/>
                </a:lnTo>
                <a:lnTo>
                  <a:pt x="3149" y="595"/>
                </a:lnTo>
                <a:lnTo>
                  <a:pt x="3174" y="619"/>
                </a:lnTo>
                <a:lnTo>
                  <a:pt x="3174" y="619"/>
                </a:lnTo>
                <a:lnTo>
                  <a:pt x="3198" y="619"/>
                </a:lnTo>
                <a:lnTo>
                  <a:pt x="3198" y="645"/>
                </a:lnTo>
                <a:lnTo>
                  <a:pt x="3224" y="669"/>
                </a:lnTo>
                <a:lnTo>
                  <a:pt x="3224" y="669"/>
                </a:lnTo>
                <a:lnTo>
                  <a:pt x="3224"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718"/>
                </a:lnTo>
                <a:lnTo>
                  <a:pt x="3273" y="744"/>
                </a:lnTo>
                <a:lnTo>
                  <a:pt x="3273" y="744"/>
                </a:lnTo>
                <a:lnTo>
                  <a:pt x="3298" y="768"/>
                </a:lnTo>
                <a:lnTo>
                  <a:pt x="3298" y="793"/>
                </a:lnTo>
                <a:lnTo>
                  <a:pt x="3298" y="793"/>
                </a:lnTo>
                <a:lnTo>
                  <a:pt x="3298" y="818"/>
                </a:lnTo>
                <a:lnTo>
                  <a:pt x="3298" y="818"/>
                </a:lnTo>
                <a:lnTo>
                  <a:pt x="3298" y="818"/>
                </a:lnTo>
                <a:lnTo>
                  <a:pt x="3298" y="843"/>
                </a:lnTo>
                <a:lnTo>
                  <a:pt x="3298" y="843"/>
                </a:lnTo>
                <a:lnTo>
                  <a:pt x="3298" y="843"/>
                </a:lnTo>
                <a:lnTo>
                  <a:pt x="3298" y="843"/>
                </a:lnTo>
                <a:lnTo>
                  <a:pt x="3323" y="868"/>
                </a:lnTo>
                <a:lnTo>
                  <a:pt x="3323" y="868"/>
                </a:lnTo>
                <a:lnTo>
                  <a:pt x="3348" y="868"/>
                </a:lnTo>
                <a:lnTo>
                  <a:pt x="3348" y="868"/>
                </a:lnTo>
                <a:lnTo>
                  <a:pt x="3372" y="868"/>
                </a:lnTo>
                <a:lnTo>
                  <a:pt x="3372" y="868"/>
                </a:lnTo>
                <a:lnTo>
                  <a:pt x="3372" y="868"/>
                </a:lnTo>
                <a:lnTo>
                  <a:pt x="3372" y="868"/>
                </a:lnTo>
                <a:lnTo>
                  <a:pt x="3348" y="868"/>
                </a:lnTo>
                <a:lnTo>
                  <a:pt x="3348" y="868"/>
                </a:lnTo>
                <a:lnTo>
                  <a:pt x="3348" y="868"/>
                </a:lnTo>
                <a:lnTo>
                  <a:pt x="3372" y="868"/>
                </a:lnTo>
                <a:lnTo>
                  <a:pt x="3372" y="868"/>
                </a:lnTo>
                <a:lnTo>
                  <a:pt x="3372" y="868"/>
                </a:lnTo>
                <a:lnTo>
                  <a:pt x="3372" y="868"/>
                </a:lnTo>
                <a:lnTo>
                  <a:pt x="3372" y="868"/>
                </a:lnTo>
                <a:lnTo>
                  <a:pt x="3372" y="868"/>
                </a:lnTo>
                <a:lnTo>
                  <a:pt x="3372" y="868"/>
                </a:lnTo>
                <a:lnTo>
                  <a:pt x="3372" y="868"/>
                </a:lnTo>
                <a:lnTo>
                  <a:pt x="3397" y="868"/>
                </a:lnTo>
                <a:lnTo>
                  <a:pt x="3397" y="868"/>
                </a:lnTo>
                <a:lnTo>
                  <a:pt x="3397" y="868"/>
                </a:lnTo>
                <a:lnTo>
                  <a:pt x="3397" y="868"/>
                </a:lnTo>
                <a:lnTo>
                  <a:pt x="3397" y="868"/>
                </a:lnTo>
                <a:lnTo>
                  <a:pt x="3397" y="843"/>
                </a:lnTo>
                <a:lnTo>
                  <a:pt x="3397" y="843"/>
                </a:lnTo>
                <a:lnTo>
                  <a:pt x="3397" y="843"/>
                </a:lnTo>
                <a:lnTo>
                  <a:pt x="3397" y="843"/>
                </a:lnTo>
                <a:lnTo>
                  <a:pt x="3397" y="843"/>
                </a:lnTo>
                <a:lnTo>
                  <a:pt x="3422" y="843"/>
                </a:lnTo>
                <a:lnTo>
                  <a:pt x="3422" y="843"/>
                </a:lnTo>
                <a:lnTo>
                  <a:pt x="3422" y="843"/>
                </a:lnTo>
                <a:lnTo>
                  <a:pt x="3422" y="843"/>
                </a:lnTo>
                <a:lnTo>
                  <a:pt x="3397" y="868"/>
                </a:lnTo>
                <a:lnTo>
                  <a:pt x="3397" y="868"/>
                </a:lnTo>
                <a:lnTo>
                  <a:pt x="3397" y="868"/>
                </a:lnTo>
                <a:lnTo>
                  <a:pt x="3397" y="868"/>
                </a:lnTo>
                <a:lnTo>
                  <a:pt x="3397" y="868"/>
                </a:lnTo>
                <a:lnTo>
                  <a:pt x="3397" y="892"/>
                </a:lnTo>
                <a:lnTo>
                  <a:pt x="3397" y="892"/>
                </a:lnTo>
                <a:lnTo>
                  <a:pt x="3397" y="892"/>
                </a:lnTo>
                <a:lnTo>
                  <a:pt x="3397" y="892"/>
                </a:lnTo>
                <a:lnTo>
                  <a:pt x="3397" y="892"/>
                </a:lnTo>
                <a:lnTo>
                  <a:pt x="3422" y="892"/>
                </a:lnTo>
                <a:lnTo>
                  <a:pt x="3422" y="892"/>
                </a:lnTo>
                <a:lnTo>
                  <a:pt x="3422" y="868"/>
                </a:lnTo>
                <a:lnTo>
                  <a:pt x="3422" y="868"/>
                </a:lnTo>
                <a:lnTo>
                  <a:pt x="3422" y="868"/>
                </a:lnTo>
                <a:lnTo>
                  <a:pt x="3422" y="868"/>
                </a:lnTo>
                <a:lnTo>
                  <a:pt x="3422" y="868"/>
                </a:lnTo>
                <a:lnTo>
                  <a:pt x="3422" y="868"/>
                </a:lnTo>
                <a:lnTo>
                  <a:pt x="3422" y="868"/>
                </a:lnTo>
                <a:lnTo>
                  <a:pt x="3422" y="868"/>
                </a:lnTo>
                <a:lnTo>
                  <a:pt x="3422" y="868"/>
                </a:lnTo>
                <a:lnTo>
                  <a:pt x="3422" y="868"/>
                </a:lnTo>
                <a:lnTo>
                  <a:pt x="3422" y="892"/>
                </a:lnTo>
                <a:lnTo>
                  <a:pt x="3422" y="892"/>
                </a:lnTo>
                <a:lnTo>
                  <a:pt x="3447" y="868"/>
                </a:lnTo>
                <a:lnTo>
                  <a:pt x="3447" y="868"/>
                </a:lnTo>
                <a:lnTo>
                  <a:pt x="3447" y="892"/>
                </a:lnTo>
                <a:lnTo>
                  <a:pt x="3447" y="892"/>
                </a:lnTo>
                <a:lnTo>
                  <a:pt x="3447" y="892"/>
                </a:lnTo>
                <a:lnTo>
                  <a:pt x="3447" y="892"/>
                </a:lnTo>
                <a:lnTo>
                  <a:pt x="3447"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47" y="892"/>
                </a:lnTo>
                <a:lnTo>
                  <a:pt x="3447" y="892"/>
                </a:lnTo>
                <a:lnTo>
                  <a:pt x="3447" y="892"/>
                </a:lnTo>
                <a:lnTo>
                  <a:pt x="3447" y="892"/>
                </a:lnTo>
                <a:lnTo>
                  <a:pt x="3447" y="892"/>
                </a:lnTo>
                <a:lnTo>
                  <a:pt x="3447" y="917"/>
                </a:lnTo>
                <a:lnTo>
                  <a:pt x="3447" y="917"/>
                </a:lnTo>
                <a:lnTo>
                  <a:pt x="3447" y="917"/>
                </a:lnTo>
                <a:lnTo>
                  <a:pt x="3447" y="917"/>
                </a:lnTo>
                <a:lnTo>
                  <a:pt x="3447" y="917"/>
                </a:lnTo>
                <a:lnTo>
                  <a:pt x="3447" y="917"/>
                </a:lnTo>
                <a:lnTo>
                  <a:pt x="3447" y="917"/>
                </a:lnTo>
                <a:lnTo>
                  <a:pt x="3447" y="917"/>
                </a:lnTo>
                <a:lnTo>
                  <a:pt x="3447" y="917"/>
                </a:lnTo>
                <a:lnTo>
                  <a:pt x="3447" y="917"/>
                </a:lnTo>
                <a:lnTo>
                  <a:pt x="3447" y="942"/>
                </a:lnTo>
                <a:lnTo>
                  <a:pt x="3447" y="942"/>
                </a:lnTo>
                <a:lnTo>
                  <a:pt x="3447" y="942"/>
                </a:lnTo>
                <a:lnTo>
                  <a:pt x="3447" y="942"/>
                </a:lnTo>
                <a:lnTo>
                  <a:pt x="3447" y="942"/>
                </a:lnTo>
                <a:lnTo>
                  <a:pt x="3447" y="942"/>
                </a:lnTo>
                <a:lnTo>
                  <a:pt x="3447" y="967"/>
                </a:lnTo>
                <a:lnTo>
                  <a:pt x="3447" y="967"/>
                </a:lnTo>
                <a:lnTo>
                  <a:pt x="3471" y="967"/>
                </a:lnTo>
                <a:lnTo>
                  <a:pt x="3471" y="991"/>
                </a:lnTo>
                <a:lnTo>
                  <a:pt x="3471" y="991"/>
                </a:lnTo>
                <a:lnTo>
                  <a:pt x="3471" y="991"/>
                </a:lnTo>
                <a:lnTo>
                  <a:pt x="3471" y="991"/>
                </a:lnTo>
                <a:lnTo>
                  <a:pt x="3471" y="991"/>
                </a:lnTo>
                <a:lnTo>
                  <a:pt x="3471" y="991"/>
                </a:lnTo>
                <a:lnTo>
                  <a:pt x="3471" y="991"/>
                </a:lnTo>
                <a:lnTo>
                  <a:pt x="3471" y="991"/>
                </a:lnTo>
                <a:lnTo>
                  <a:pt x="3471" y="991"/>
                </a:lnTo>
                <a:lnTo>
                  <a:pt x="3496" y="991"/>
                </a:lnTo>
                <a:lnTo>
                  <a:pt x="3496" y="991"/>
                </a:lnTo>
                <a:lnTo>
                  <a:pt x="3496" y="991"/>
                </a:lnTo>
                <a:lnTo>
                  <a:pt x="3496" y="991"/>
                </a:lnTo>
                <a:lnTo>
                  <a:pt x="3496" y="991"/>
                </a:lnTo>
                <a:lnTo>
                  <a:pt x="3496" y="991"/>
                </a:lnTo>
                <a:lnTo>
                  <a:pt x="3496" y="967"/>
                </a:lnTo>
                <a:lnTo>
                  <a:pt x="3496" y="967"/>
                </a:lnTo>
                <a:lnTo>
                  <a:pt x="3496" y="967"/>
                </a:lnTo>
                <a:lnTo>
                  <a:pt x="3496" y="967"/>
                </a:lnTo>
                <a:lnTo>
                  <a:pt x="3496" y="967"/>
                </a:lnTo>
                <a:lnTo>
                  <a:pt x="3496" y="967"/>
                </a:lnTo>
                <a:lnTo>
                  <a:pt x="3496" y="967"/>
                </a:lnTo>
                <a:lnTo>
                  <a:pt x="3496" y="967"/>
                </a:lnTo>
                <a:lnTo>
                  <a:pt x="3496" y="967"/>
                </a:lnTo>
                <a:lnTo>
                  <a:pt x="3521" y="967"/>
                </a:lnTo>
                <a:lnTo>
                  <a:pt x="3521" y="967"/>
                </a:lnTo>
                <a:lnTo>
                  <a:pt x="3546" y="991"/>
                </a:lnTo>
                <a:lnTo>
                  <a:pt x="3546" y="991"/>
                </a:lnTo>
                <a:lnTo>
                  <a:pt x="3546" y="991"/>
                </a:lnTo>
                <a:lnTo>
                  <a:pt x="3546" y="991"/>
                </a:lnTo>
                <a:lnTo>
                  <a:pt x="3546" y="991"/>
                </a:lnTo>
                <a:lnTo>
                  <a:pt x="3546" y="991"/>
                </a:lnTo>
                <a:lnTo>
                  <a:pt x="3546" y="991"/>
                </a:lnTo>
                <a:lnTo>
                  <a:pt x="3546" y="967"/>
                </a:lnTo>
                <a:lnTo>
                  <a:pt x="3546" y="967"/>
                </a:lnTo>
                <a:lnTo>
                  <a:pt x="3571" y="991"/>
                </a:lnTo>
                <a:lnTo>
                  <a:pt x="3571" y="991"/>
                </a:lnTo>
                <a:lnTo>
                  <a:pt x="3571" y="967"/>
                </a:lnTo>
                <a:lnTo>
                  <a:pt x="3571" y="967"/>
                </a:lnTo>
                <a:lnTo>
                  <a:pt x="3571" y="967"/>
                </a:lnTo>
                <a:lnTo>
                  <a:pt x="3571" y="967"/>
                </a:lnTo>
                <a:lnTo>
                  <a:pt x="3571" y="967"/>
                </a:lnTo>
                <a:lnTo>
                  <a:pt x="3571" y="967"/>
                </a:lnTo>
                <a:lnTo>
                  <a:pt x="3571" y="991"/>
                </a:lnTo>
                <a:lnTo>
                  <a:pt x="3571" y="991"/>
                </a:lnTo>
                <a:lnTo>
                  <a:pt x="3571" y="991"/>
                </a:lnTo>
                <a:lnTo>
                  <a:pt x="3571" y="991"/>
                </a:lnTo>
                <a:lnTo>
                  <a:pt x="3571" y="991"/>
                </a:lnTo>
                <a:lnTo>
                  <a:pt x="3571" y="991"/>
                </a:lnTo>
                <a:lnTo>
                  <a:pt x="3571" y="991"/>
                </a:lnTo>
                <a:lnTo>
                  <a:pt x="3571" y="1016"/>
                </a:lnTo>
                <a:lnTo>
                  <a:pt x="3571" y="1016"/>
                </a:lnTo>
                <a:lnTo>
                  <a:pt x="3571" y="1016"/>
                </a:lnTo>
                <a:lnTo>
                  <a:pt x="3571" y="1016"/>
                </a:lnTo>
                <a:lnTo>
                  <a:pt x="3571" y="1016"/>
                </a:lnTo>
                <a:lnTo>
                  <a:pt x="3546" y="1016"/>
                </a:lnTo>
                <a:lnTo>
                  <a:pt x="3546" y="1041"/>
                </a:lnTo>
                <a:lnTo>
                  <a:pt x="3521" y="1041"/>
                </a:lnTo>
                <a:lnTo>
                  <a:pt x="3521" y="1041"/>
                </a:lnTo>
                <a:lnTo>
                  <a:pt x="3521" y="1041"/>
                </a:lnTo>
                <a:lnTo>
                  <a:pt x="3496" y="1016"/>
                </a:lnTo>
                <a:lnTo>
                  <a:pt x="3496" y="1016"/>
                </a:lnTo>
                <a:lnTo>
                  <a:pt x="3496" y="1016"/>
                </a:lnTo>
                <a:lnTo>
                  <a:pt x="3496" y="991"/>
                </a:lnTo>
                <a:lnTo>
                  <a:pt x="3496" y="991"/>
                </a:lnTo>
                <a:lnTo>
                  <a:pt x="3496" y="991"/>
                </a:lnTo>
                <a:lnTo>
                  <a:pt x="3496" y="991"/>
                </a:lnTo>
                <a:lnTo>
                  <a:pt x="3496" y="991"/>
                </a:lnTo>
                <a:lnTo>
                  <a:pt x="3496" y="991"/>
                </a:lnTo>
                <a:lnTo>
                  <a:pt x="3471" y="991"/>
                </a:lnTo>
                <a:lnTo>
                  <a:pt x="3471" y="991"/>
                </a:lnTo>
                <a:lnTo>
                  <a:pt x="3471" y="991"/>
                </a:lnTo>
                <a:lnTo>
                  <a:pt x="3471" y="991"/>
                </a:lnTo>
                <a:lnTo>
                  <a:pt x="3471" y="991"/>
                </a:lnTo>
                <a:lnTo>
                  <a:pt x="3471" y="1016"/>
                </a:lnTo>
                <a:lnTo>
                  <a:pt x="3447" y="1016"/>
                </a:lnTo>
                <a:lnTo>
                  <a:pt x="3447" y="1016"/>
                </a:lnTo>
                <a:lnTo>
                  <a:pt x="3422" y="991"/>
                </a:lnTo>
                <a:lnTo>
                  <a:pt x="3422" y="991"/>
                </a:lnTo>
                <a:lnTo>
                  <a:pt x="3422" y="967"/>
                </a:lnTo>
                <a:lnTo>
                  <a:pt x="3422" y="967"/>
                </a:lnTo>
                <a:lnTo>
                  <a:pt x="3422" y="967"/>
                </a:lnTo>
                <a:lnTo>
                  <a:pt x="3422" y="967"/>
                </a:lnTo>
                <a:lnTo>
                  <a:pt x="3422" y="942"/>
                </a:lnTo>
                <a:lnTo>
                  <a:pt x="3422" y="942"/>
                </a:lnTo>
                <a:lnTo>
                  <a:pt x="3422" y="942"/>
                </a:lnTo>
                <a:lnTo>
                  <a:pt x="3422" y="942"/>
                </a:lnTo>
                <a:lnTo>
                  <a:pt x="3422" y="942"/>
                </a:lnTo>
                <a:lnTo>
                  <a:pt x="3422" y="942"/>
                </a:lnTo>
                <a:lnTo>
                  <a:pt x="3422" y="942"/>
                </a:lnTo>
                <a:lnTo>
                  <a:pt x="3422" y="917"/>
                </a:lnTo>
                <a:lnTo>
                  <a:pt x="3422" y="917"/>
                </a:lnTo>
                <a:lnTo>
                  <a:pt x="3422"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72" y="892"/>
                </a:lnTo>
                <a:lnTo>
                  <a:pt x="3372" y="892"/>
                </a:lnTo>
                <a:lnTo>
                  <a:pt x="3372" y="917"/>
                </a:lnTo>
                <a:lnTo>
                  <a:pt x="3372" y="917"/>
                </a:lnTo>
                <a:lnTo>
                  <a:pt x="3372" y="917"/>
                </a:lnTo>
                <a:lnTo>
                  <a:pt x="3372" y="917"/>
                </a:lnTo>
                <a:lnTo>
                  <a:pt x="3372" y="917"/>
                </a:lnTo>
                <a:lnTo>
                  <a:pt x="3397" y="917"/>
                </a:lnTo>
                <a:lnTo>
                  <a:pt x="3397" y="917"/>
                </a:lnTo>
                <a:lnTo>
                  <a:pt x="3397" y="917"/>
                </a:lnTo>
                <a:lnTo>
                  <a:pt x="3397" y="942"/>
                </a:lnTo>
                <a:lnTo>
                  <a:pt x="3397" y="942"/>
                </a:lnTo>
                <a:lnTo>
                  <a:pt x="3397" y="942"/>
                </a:lnTo>
                <a:lnTo>
                  <a:pt x="3397" y="942"/>
                </a:lnTo>
                <a:lnTo>
                  <a:pt x="3397" y="942"/>
                </a:lnTo>
                <a:lnTo>
                  <a:pt x="3397" y="942"/>
                </a:lnTo>
                <a:lnTo>
                  <a:pt x="3397" y="942"/>
                </a:lnTo>
                <a:lnTo>
                  <a:pt x="3397" y="942"/>
                </a:lnTo>
                <a:lnTo>
                  <a:pt x="3422" y="942"/>
                </a:lnTo>
                <a:lnTo>
                  <a:pt x="3422" y="942"/>
                </a:lnTo>
                <a:lnTo>
                  <a:pt x="3422" y="967"/>
                </a:lnTo>
                <a:lnTo>
                  <a:pt x="3422" y="991"/>
                </a:lnTo>
                <a:lnTo>
                  <a:pt x="3422" y="991"/>
                </a:lnTo>
                <a:lnTo>
                  <a:pt x="3422" y="991"/>
                </a:lnTo>
                <a:lnTo>
                  <a:pt x="3422" y="991"/>
                </a:lnTo>
                <a:lnTo>
                  <a:pt x="3422" y="1016"/>
                </a:lnTo>
                <a:lnTo>
                  <a:pt x="3422" y="1016"/>
                </a:lnTo>
                <a:lnTo>
                  <a:pt x="3422" y="1016"/>
                </a:lnTo>
                <a:lnTo>
                  <a:pt x="3422" y="1016"/>
                </a:lnTo>
                <a:lnTo>
                  <a:pt x="3422" y="1016"/>
                </a:lnTo>
                <a:lnTo>
                  <a:pt x="3422" y="1016"/>
                </a:lnTo>
                <a:lnTo>
                  <a:pt x="3422" y="1016"/>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16"/>
                </a:lnTo>
                <a:lnTo>
                  <a:pt x="3422" y="1016"/>
                </a:lnTo>
                <a:lnTo>
                  <a:pt x="3422" y="1016"/>
                </a:lnTo>
                <a:lnTo>
                  <a:pt x="3447" y="1016"/>
                </a:lnTo>
                <a:lnTo>
                  <a:pt x="3447" y="1016"/>
                </a:lnTo>
                <a:lnTo>
                  <a:pt x="3447" y="1016"/>
                </a:lnTo>
                <a:lnTo>
                  <a:pt x="3447" y="1016"/>
                </a:lnTo>
                <a:lnTo>
                  <a:pt x="3471" y="1016"/>
                </a:lnTo>
                <a:lnTo>
                  <a:pt x="3471" y="1016"/>
                </a:lnTo>
                <a:lnTo>
                  <a:pt x="3471" y="1016"/>
                </a:lnTo>
                <a:lnTo>
                  <a:pt x="3471" y="1016"/>
                </a:lnTo>
                <a:lnTo>
                  <a:pt x="3471" y="1016"/>
                </a:lnTo>
                <a:lnTo>
                  <a:pt x="3471" y="1016"/>
                </a:lnTo>
                <a:lnTo>
                  <a:pt x="3496" y="1041"/>
                </a:lnTo>
                <a:lnTo>
                  <a:pt x="3496" y="1041"/>
                </a:lnTo>
                <a:lnTo>
                  <a:pt x="3496" y="1041"/>
                </a:lnTo>
                <a:lnTo>
                  <a:pt x="3496" y="1041"/>
                </a:lnTo>
                <a:lnTo>
                  <a:pt x="3496" y="1041"/>
                </a:lnTo>
                <a:lnTo>
                  <a:pt x="3496" y="1041"/>
                </a:lnTo>
                <a:lnTo>
                  <a:pt x="3496" y="1066"/>
                </a:lnTo>
                <a:lnTo>
                  <a:pt x="3496" y="1066"/>
                </a:lnTo>
                <a:lnTo>
                  <a:pt x="3496" y="1066"/>
                </a:lnTo>
                <a:lnTo>
                  <a:pt x="3496" y="1066"/>
                </a:lnTo>
                <a:lnTo>
                  <a:pt x="3496" y="1066"/>
                </a:lnTo>
                <a:lnTo>
                  <a:pt x="3496" y="1066"/>
                </a:lnTo>
                <a:lnTo>
                  <a:pt x="3496" y="1066"/>
                </a:lnTo>
                <a:lnTo>
                  <a:pt x="3496" y="1090"/>
                </a:lnTo>
                <a:lnTo>
                  <a:pt x="3496" y="1090"/>
                </a:lnTo>
                <a:lnTo>
                  <a:pt x="3496" y="1090"/>
                </a:lnTo>
                <a:lnTo>
                  <a:pt x="3496" y="1090"/>
                </a:lnTo>
                <a:lnTo>
                  <a:pt x="3471" y="1066"/>
                </a:lnTo>
                <a:lnTo>
                  <a:pt x="3471"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41"/>
                </a:lnTo>
                <a:lnTo>
                  <a:pt x="3496" y="1041"/>
                </a:lnTo>
                <a:lnTo>
                  <a:pt x="3496" y="1066"/>
                </a:lnTo>
                <a:lnTo>
                  <a:pt x="3471" y="1066"/>
                </a:lnTo>
                <a:lnTo>
                  <a:pt x="3471" y="1066"/>
                </a:lnTo>
                <a:lnTo>
                  <a:pt x="3471" y="1066"/>
                </a:lnTo>
                <a:lnTo>
                  <a:pt x="3471" y="1041"/>
                </a:lnTo>
                <a:lnTo>
                  <a:pt x="3471" y="1041"/>
                </a:lnTo>
                <a:lnTo>
                  <a:pt x="3471" y="1041"/>
                </a:lnTo>
                <a:lnTo>
                  <a:pt x="3447" y="1041"/>
                </a:lnTo>
                <a:lnTo>
                  <a:pt x="3447" y="1041"/>
                </a:lnTo>
                <a:lnTo>
                  <a:pt x="3447" y="1041"/>
                </a:lnTo>
                <a:lnTo>
                  <a:pt x="3447" y="1041"/>
                </a:lnTo>
                <a:lnTo>
                  <a:pt x="3447" y="1041"/>
                </a:lnTo>
                <a:lnTo>
                  <a:pt x="3447" y="1041"/>
                </a:lnTo>
                <a:lnTo>
                  <a:pt x="3447" y="1066"/>
                </a:lnTo>
                <a:lnTo>
                  <a:pt x="3447" y="1066"/>
                </a:lnTo>
                <a:lnTo>
                  <a:pt x="3447" y="1066"/>
                </a:lnTo>
                <a:lnTo>
                  <a:pt x="3447" y="1066"/>
                </a:lnTo>
                <a:lnTo>
                  <a:pt x="3447" y="1066"/>
                </a:lnTo>
                <a:lnTo>
                  <a:pt x="3447" y="1066"/>
                </a:lnTo>
                <a:lnTo>
                  <a:pt x="3447" y="1066"/>
                </a:lnTo>
                <a:lnTo>
                  <a:pt x="3422" y="1090"/>
                </a:lnTo>
                <a:lnTo>
                  <a:pt x="3422" y="1090"/>
                </a:lnTo>
                <a:lnTo>
                  <a:pt x="3422" y="1090"/>
                </a:lnTo>
                <a:lnTo>
                  <a:pt x="3447" y="1090"/>
                </a:lnTo>
                <a:lnTo>
                  <a:pt x="3447" y="1090"/>
                </a:lnTo>
                <a:lnTo>
                  <a:pt x="3447"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397" y="1090"/>
                </a:lnTo>
                <a:lnTo>
                  <a:pt x="3397" y="1090"/>
                </a:lnTo>
                <a:lnTo>
                  <a:pt x="3397" y="1090"/>
                </a:lnTo>
                <a:lnTo>
                  <a:pt x="3372" y="1090"/>
                </a:lnTo>
                <a:lnTo>
                  <a:pt x="3372" y="1090"/>
                </a:lnTo>
                <a:lnTo>
                  <a:pt x="3372" y="1090"/>
                </a:lnTo>
                <a:lnTo>
                  <a:pt x="3372" y="1090"/>
                </a:lnTo>
                <a:lnTo>
                  <a:pt x="3372" y="1090"/>
                </a:lnTo>
                <a:lnTo>
                  <a:pt x="3372" y="1090"/>
                </a:lnTo>
                <a:lnTo>
                  <a:pt x="3372" y="1090"/>
                </a:lnTo>
                <a:lnTo>
                  <a:pt x="3372" y="1066"/>
                </a:lnTo>
                <a:lnTo>
                  <a:pt x="3372" y="1066"/>
                </a:lnTo>
                <a:lnTo>
                  <a:pt x="3372" y="1066"/>
                </a:lnTo>
                <a:lnTo>
                  <a:pt x="3372" y="1066"/>
                </a:lnTo>
                <a:lnTo>
                  <a:pt x="3372" y="1066"/>
                </a:lnTo>
                <a:lnTo>
                  <a:pt x="3372" y="1066"/>
                </a:lnTo>
                <a:lnTo>
                  <a:pt x="3372"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66"/>
                </a:lnTo>
                <a:lnTo>
                  <a:pt x="3348" y="1066"/>
                </a:lnTo>
                <a:lnTo>
                  <a:pt x="3348" y="1066"/>
                </a:lnTo>
                <a:lnTo>
                  <a:pt x="3348" y="1066"/>
                </a:lnTo>
                <a:lnTo>
                  <a:pt x="3348" y="1066"/>
                </a:lnTo>
                <a:lnTo>
                  <a:pt x="3348" y="1066"/>
                </a:lnTo>
                <a:lnTo>
                  <a:pt x="3348" y="1066"/>
                </a:lnTo>
                <a:lnTo>
                  <a:pt x="3323" y="1066"/>
                </a:lnTo>
                <a:lnTo>
                  <a:pt x="3323" y="1066"/>
                </a:lnTo>
                <a:lnTo>
                  <a:pt x="3323" y="1066"/>
                </a:lnTo>
                <a:lnTo>
                  <a:pt x="3323" y="1066"/>
                </a:lnTo>
                <a:lnTo>
                  <a:pt x="3323" y="1066"/>
                </a:lnTo>
                <a:lnTo>
                  <a:pt x="3298" y="1066"/>
                </a:lnTo>
                <a:lnTo>
                  <a:pt x="3298" y="1066"/>
                </a:lnTo>
                <a:lnTo>
                  <a:pt x="3298" y="1066"/>
                </a:lnTo>
                <a:lnTo>
                  <a:pt x="3298" y="1066"/>
                </a:lnTo>
                <a:lnTo>
                  <a:pt x="3273" y="1066"/>
                </a:lnTo>
                <a:lnTo>
                  <a:pt x="3273" y="1066"/>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24" y="1041"/>
                </a:lnTo>
                <a:lnTo>
                  <a:pt x="3224" y="1016"/>
                </a:lnTo>
                <a:lnTo>
                  <a:pt x="3248" y="1041"/>
                </a:lnTo>
                <a:lnTo>
                  <a:pt x="3248" y="1016"/>
                </a:lnTo>
                <a:lnTo>
                  <a:pt x="3248" y="1016"/>
                </a:lnTo>
                <a:lnTo>
                  <a:pt x="3248" y="1016"/>
                </a:lnTo>
                <a:lnTo>
                  <a:pt x="3248" y="1016"/>
                </a:lnTo>
                <a:lnTo>
                  <a:pt x="3248" y="1016"/>
                </a:lnTo>
                <a:lnTo>
                  <a:pt x="3248" y="1016"/>
                </a:lnTo>
                <a:lnTo>
                  <a:pt x="3248" y="1016"/>
                </a:lnTo>
                <a:lnTo>
                  <a:pt x="3273" y="1016"/>
                </a:lnTo>
                <a:lnTo>
                  <a:pt x="3248" y="1016"/>
                </a:lnTo>
                <a:lnTo>
                  <a:pt x="3248" y="1016"/>
                </a:lnTo>
                <a:lnTo>
                  <a:pt x="3248" y="1016"/>
                </a:lnTo>
                <a:lnTo>
                  <a:pt x="3273" y="1016"/>
                </a:lnTo>
                <a:lnTo>
                  <a:pt x="3248" y="1016"/>
                </a:lnTo>
                <a:lnTo>
                  <a:pt x="3248" y="991"/>
                </a:lnTo>
                <a:lnTo>
                  <a:pt x="3273" y="991"/>
                </a:lnTo>
                <a:lnTo>
                  <a:pt x="3273" y="991"/>
                </a:lnTo>
                <a:lnTo>
                  <a:pt x="3273" y="991"/>
                </a:lnTo>
                <a:lnTo>
                  <a:pt x="3273" y="991"/>
                </a:lnTo>
                <a:lnTo>
                  <a:pt x="3273" y="991"/>
                </a:lnTo>
                <a:lnTo>
                  <a:pt x="3273" y="991"/>
                </a:lnTo>
                <a:lnTo>
                  <a:pt x="3273" y="991"/>
                </a:lnTo>
                <a:lnTo>
                  <a:pt x="3273" y="991"/>
                </a:lnTo>
                <a:lnTo>
                  <a:pt x="3273" y="967"/>
                </a:lnTo>
                <a:lnTo>
                  <a:pt x="3273" y="967"/>
                </a:lnTo>
                <a:lnTo>
                  <a:pt x="3273" y="967"/>
                </a:lnTo>
                <a:lnTo>
                  <a:pt x="3273" y="967"/>
                </a:lnTo>
                <a:lnTo>
                  <a:pt x="3273" y="967"/>
                </a:lnTo>
                <a:lnTo>
                  <a:pt x="3273" y="967"/>
                </a:lnTo>
                <a:lnTo>
                  <a:pt x="3273" y="967"/>
                </a:lnTo>
                <a:lnTo>
                  <a:pt x="3273" y="967"/>
                </a:lnTo>
                <a:lnTo>
                  <a:pt x="3273" y="967"/>
                </a:lnTo>
                <a:lnTo>
                  <a:pt x="3273" y="942"/>
                </a:lnTo>
                <a:lnTo>
                  <a:pt x="3273" y="942"/>
                </a:lnTo>
                <a:lnTo>
                  <a:pt x="3298" y="967"/>
                </a:lnTo>
                <a:lnTo>
                  <a:pt x="3298" y="967"/>
                </a:lnTo>
                <a:lnTo>
                  <a:pt x="3273" y="942"/>
                </a:lnTo>
                <a:lnTo>
                  <a:pt x="3248" y="942"/>
                </a:lnTo>
                <a:lnTo>
                  <a:pt x="3248" y="942"/>
                </a:lnTo>
                <a:lnTo>
                  <a:pt x="3224" y="942"/>
                </a:lnTo>
                <a:lnTo>
                  <a:pt x="3198" y="942"/>
                </a:lnTo>
                <a:lnTo>
                  <a:pt x="3198" y="942"/>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49" y="967"/>
                </a:lnTo>
                <a:lnTo>
                  <a:pt x="3149" y="967"/>
                </a:lnTo>
                <a:lnTo>
                  <a:pt x="3149" y="967"/>
                </a:lnTo>
                <a:lnTo>
                  <a:pt x="3125" y="967"/>
                </a:lnTo>
                <a:lnTo>
                  <a:pt x="3099" y="991"/>
                </a:lnTo>
                <a:lnTo>
                  <a:pt x="3099" y="991"/>
                </a:lnTo>
                <a:lnTo>
                  <a:pt x="3099" y="991"/>
                </a:lnTo>
                <a:lnTo>
                  <a:pt x="3099" y="991"/>
                </a:lnTo>
                <a:lnTo>
                  <a:pt x="3099" y="991"/>
                </a:lnTo>
                <a:lnTo>
                  <a:pt x="3099" y="991"/>
                </a:lnTo>
                <a:lnTo>
                  <a:pt x="3099" y="991"/>
                </a:lnTo>
                <a:lnTo>
                  <a:pt x="3099" y="1016"/>
                </a:lnTo>
                <a:lnTo>
                  <a:pt x="3099" y="1016"/>
                </a:lnTo>
                <a:lnTo>
                  <a:pt x="3125" y="1016"/>
                </a:lnTo>
                <a:lnTo>
                  <a:pt x="3125" y="1016"/>
                </a:lnTo>
                <a:lnTo>
                  <a:pt x="3125" y="1016"/>
                </a:lnTo>
                <a:lnTo>
                  <a:pt x="3099" y="1016"/>
                </a:lnTo>
                <a:lnTo>
                  <a:pt x="3075" y="1016"/>
                </a:lnTo>
                <a:lnTo>
                  <a:pt x="3075" y="1016"/>
                </a:lnTo>
                <a:lnTo>
                  <a:pt x="3075" y="1016"/>
                </a:lnTo>
                <a:lnTo>
                  <a:pt x="3075" y="1016"/>
                </a:lnTo>
                <a:lnTo>
                  <a:pt x="3075" y="1016"/>
                </a:lnTo>
                <a:lnTo>
                  <a:pt x="3075" y="1016"/>
                </a:lnTo>
                <a:lnTo>
                  <a:pt x="3050" y="1016"/>
                </a:lnTo>
                <a:lnTo>
                  <a:pt x="3050" y="991"/>
                </a:lnTo>
                <a:lnTo>
                  <a:pt x="3050" y="991"/>
                </a:lnTo>
                <a:lnTo>
                  <a:pt x="3050" y="1016"/>
                </a:lnTo>
                <a:lnTo>
                  <a:pt x="3050" y="1016"/>
                </a:lnTo>
                <a:lnTo>
                  <a:pt x="3026" y="1016"/>
                </a:lnTo>
                <a:lnTo>
                  <a:pt x="3026" y="1016"/>
                </a:lnTo>
                <a:lnTo>
                  <a:pt x="3000" y="1016"/>
                </a:lnTo>
                <a:lnTo>
                  <a:pt x="3000" y="1016"/>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16"/>
                </a:lnTo>
                <a:lnTo>
                  <a:pt x="3000" y="1041"/>
                </a:lnTo>
                <a:lnTo>
                  <a:pt x="3000" y="1041"/>
                </a:lnTo>
                <a:lnTo>
                  <a:pt x="3000" y="1041"/>
                </a:lnTo>
                <a:lnTo>
                  <a:pt x="3000" y="1041"/>
                </a:lnTo>
                <a:lnTo>
                  <a:pt x="3000" y="1041"/>
                </a:lnTo>
                <a:lnTo>
                  <a:pt x="3000" y="1041"/>
                </a:lnTo>
                <a:lnTo>
                  <a:pt x="2976" y="1041"/>
                </a:lnTo>
                <a:lnTo>
                  <a:pt x="2976" y="1041"/>
                </a:lnTo>
                <a:lnTo>
                  <a:pt x="2976" y="1066"/>
                </a:lnTo>
                <a:lnTo>
                  <a:pt x="2976" y="1066"/>
                </a:lnTo>
                <a:lnTo>
                  <a:pt x="2976" y="1041"/>
                </a:lnTo>
                <a:lnTo>
                  <a:pt x="2951" y="1041"/>
                </a:lnTo>
                <a:lnTo>
                  <a:pt x="2951" y="1041"/>
                </a:lnTo>
                <a:lnTo>
                  <a:pt x="2951" y="1041"/>
                </a:lnTo>
                <a:lnTo>
                  <a:pt x="2951" y="1041"/>
                </a:lnTo>
                <a:lnTo>
                  <a:pt x="2926" y="1066"/>
                </a:lnTo>
                <a:lnTo>
                  <a:pt x="2926" y="1066"/>
                </a:lnTo>
                <a:lnTo>
                  <a:pt x="2926" y="1066"/>
                </a:lnTo>
                <a:lnTo>
                  <a:pt x="2951" y="1066"/>
                </a:lnTo>
                <a:lnTo>
                  <a:pt x="2951" y="1066"/>
                </a:lnTo>
                <a:lnTo>
                  <a:pt x="2951" y="1066"/>
                </a:lnTo>
                <a:lnTo>
                  <a:pt x="2926" y="1066"/>
                </a:lnTo>
                <a:lnTo>
                  <a:pt x="2926" y="1066"/>
                </a:lnTo>
                <a:lnTo>
                  <a:pt x="2926" y="1066"/>
                </a:lnTo>
                <a:lnTo>
                  <a:pt x="2926" y="1066"/>
                </a:lnTo>
                <a:lnTo>
                  <a:pt x="2926" y="1066"/>
                </a:lnTo>
                <a:lnTo>
                  <a:pt x="2926" y="1066"/>
                </a:lnTo>
                <a:lnTo>
                  <a:pt x="2926" y="1066"/>
                </a:lnTo>
                <a:lnTo>
                  <a:pt x="2926" y="1066"/>
                </a:lnTo>
                <a:lnTo>
                  <a:pt x="2926" y="1066"/>
                </a:lnTo>
                <a:lnTo>
                  <a:pt x="2901" y="1066"/>
                </a:lnTo>
                <a:lnTo>
                  <a:pt x="2901" y="1066"/>
                </a:lnTo>
                <a:lnTo>
                  <a:pt x="2901" y="1090"/>
                </a:lnTo>
                <a:lnTo>
                  <a:pt x="2901" y="1090"/>
                </a:lnTo>
                <a:lnTo>
                  <a:pt x="2901" y="1090"/>
                </a:lnTo>
                <a:lnTo>
                  <a:pt x="2876" y="1090"/>
                </a:lnTo>
                <a:lnTo>
                  <a:pt x="2876" y="1090"/>
                </a:lnTo>
                <a:lnTo>
                  <a:pt x="2876" y="1090"/>
                </a:lnTo>
                <a:lnTo>
                  <a:pt x="2876" y="1066"/>
                </a:lnTo>
                <a:lnTo>
                  <a:pt x="2876" y="1066"/>
                </a:lnTo>
                <a:lnTo>
                  <a:pt x="2901" y="1066"/>
                </a:lnTo>
                <a:lnTo>
                  <a:pt x="2901" y="1066"/>
                </a:lnTo>
                <a:lnTo>
                  <a:pt x="2901" y="1066"/>
                </a:lnTo>
                <a:lnTo>
                  <a:pt x="2901" y="1066"/>
                </a:lnTo>
                <a:lnTo>
                  <a:pt x="2901" y="1066"/>
                </a:lnTo>
                <a:lnTo>
                  <a:pt x="2901" y="1066"/>
                </a:lnTo>
                <a:lnTo>
                  <a:pt x="2901" y="1066"/>
                </a:lnTo>
                <a:lnTo>
                  <a:pt x="2901" y="1066"/>
                </a:lnTo>
                <a:lnTo>
                  <a:pt x="2901" y="1066"/>
                </a:lnTo>
                <a:lnTo>
                  <a:pt x="2876" y="1066"/>
                </a:lnTo>
                <a:lnTo>
                  <a:pt x="2876" y="1066"/>
                </a:lnTo>
                <a:lnTo>
                  <a:pt x="2876" y="1066"/>
                </a:lnTo>
                <a:lnTo>
                  <a:pt x="2876" y="1066"/>
                </a:lnTo>
                <a:lnTo>
                  <a:pt x="2876" y="1066"/>
                </a:lnTo>
                <a:lnTo>
                  <a:pt x="2876" y="1066"/>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901" y="1090"/>
                </a:lnTo>
                <a:lnTo>
                  <a:pt x="2901" y="1115"/>
                </a:lnTo>
                <a:lnTo>
                  <a:pt x="2901" y="1115"/>
                </a:lnTo>
                <a:lnTo>
                  <a:pt x="2901" y="1115"/>
                </a:lnTo>
                <a:lnTo>
                  <a:pt x="2926" y="1140"/>
                </a:lnTo>
                <a:lnTo>
                  <a:pt x="2926" y="1140"/>
                </a:lnTo>
                <a:lnTo>
                  <a:pt x="2951" y="1140"/>
                </a:lnTo>
                <a:lnTo>
                  <a:pt x="2976" y="1165"/>
                </a:lnTo>
                <a:lnTo>
                  <a:pt x="2976" y="1165"/>
                </a:lnTo>
                <a:lnTo>
                  <a:pt x="3000" y="1165"/>
                </a:lnTo>
                <a:lnTo>
                  <a:pt x="2976" y="1165"/>
                </a:lnTo>
                <a:lnTo>
                  <a:pt x="2976" y="1165"/>
                </a:lnTo>
                <a:lnTo>
                  <a:pt x="2976" y="1165"/>
                </a:lnTo>
                <a:lnTo>
                  <a:pt x="2976" y="1165"/>
                </a:lnTo>
                <a:lnTo>
                  <a:pt x="2976" y="1165"/>
                </a:lnTo>
                <a:lnTo>
                  <a:pt x="2976" y="1165"/>
                </a:lnTo>
                <a:lnTo>
                  <a:pt x="3000" y="1165"/>
                </a:lnTo>
                <a:lnTo>
                  <a:pt x="3000" y="1165"/>
                </a:lnTo>
                <a:lnTo>
                  <a:pt x="3000" y="1165"/>
                </a:lnTo>
                <a:lnTo>
                  <a:pt x="3000" y="1190"/>
                </a:lnTo>
                <a:lnTo>
                  <a:pt x="3026" y="1190"/>
                </a:lnTo>
                <a:lnTo>
                  <a:pt x="3026" y="1190"/>
                </a:lnTo>
                <a:lnTo>
                  <a:pt x="3026" y="1190"/>
                </a:lnTo>
                <a:lnTo>
                  <a:pt x="3026" y="1190"/>
                </a:lnTo>
                <a:lnTo>
                  <a:pt x="3026" y="1190"/>
                </a:lnTo>
                <a:lnTo>
                  <a:pt x="3050" y="1190"/>
                </a:lnTo>
                <a:lnTo>
                  <a:pt x="3026" y="1190"/>
                </a:lnTo>
                <a:lnTo>
                  <a:pt x="3026" y="1190"/>
                </a:lnTo>
                <a:lnTo>
                  <a:pt x="3026" y="1190"/>
                </a:lnTo>
                <a:lnTo>
                  <a:pt x="3026" y="1190"/>
                </a:lnTo>
                <a:lnTo>
                  <a:pt x="3026" y="1190"/>
                </a:lnTo>
                <a:lnTo>
                  <a:pt x="3026" y="1190"/>
                </a:lnTo>
                <a:lnTo>
                  <a:pt x="3000" y="1190"/>
                </a:lnTo>
                <a:lnTo>
                  <a:pt x="3000" y="1190"/>
                </a:lnTo>
                <a:lnTo>
                  <a:pt x="3000" y="1190"/>
                </a:lnTo>
                <a:lnTo>
                  <a:pt x="3000" y="1190"/>
                </a:lnTo>
                <a:lnTo>
                  <a:pt x="3000" y="1190"/>
                </a:lnTo>
                <a:lnTo>
                  <a:pt x="3000" y="1190"/>
                </a:lnTo>
                <a:lnTo>
                  <a:pt x="3000" y="1190"/>
                </a:lnTo>
                <a:lnTo>
                  <a:pt x="3000" y="1214"/>
                </a:lnTo>
                <a:lnTo>
                  <a:pt x="3000" y="1214"/>
                </a:lnTo>
                <a:lnTo>
                  <a:pt x="3000" y="1214"/>
                </a:lnTo>
                <a:lnTo>
                  <a:pt x="3000" y="1214"/>
                </a:lnTo>
                <a:lnTo>
                  <a:pt x="3000" y="1214"/>
                </a:lnTo>
                <a:lnTo>
                  <a:pt x="3000" y="1214"/>
                </a:lnTo>
                <a:lnTo>
                  <a:pt x="3000" y="1214"/>
                </a:lnTo>
                <a:lnTo>
                  <a:pt x="3000" y="1214"/>
                </a:lnTo>
                <a:lnTo>
                  <a:pt x="3000" y="1214"/>
                </a:lnTo>
                <a:lnTo>
                  <a:pt x="3000" y="1214"/>
                </a:lnTo>
                <a:lnTo>
                  <a:pt x="2976" y="1214"/>
                </a:lnTo>
                <a:lnTo>
                  <a:pt x="2976" y="1214"/>
                </a:lnTo>
                <a:lnTo>
                  <a:pt x="2976" y="1214"/>
                </a:lnTo>
                <a:lnTo>
                  <a:pt x="2976" y="1214"/>
                </a:lnTo>
                <a:lnTo>
                  <a:pt x="2976" y="1214"/>
                </a:lnTo>
                <a:lnTo>
                  <a:pt x="2976" y="1214"/>
                </a:lnTo>
                <a:lnTo>
                  <a:pt x="2951" y="1214"/>
                </a:lnTo>
                <a:lnTo>
                  <a:pt x="2951" y="1214"/>
                </a:lnTo>
                <a:lnTo>
                  <a:pt x="2951" y="1214"/>
                </a:lnTo>
                <a:lnTo>
                  <a:pt x="2951" y="1214"/>
                </a:lnTo>
                <a:lnTo>
                  <a:pt x="2951" y="1190"/>
                </a:lnTo>
                <a:lnTo>
                  <a:pt x="2951" y="1190"/>
                </a:lnTo>
                <a:lnTo>
                  <a:pt x="2951" y="1190"/>
                </a:lnTo>
                <a:lnTo>
                  <a:pt x="2976" y="1190"/>
                </a:lnTo>
                <a:lnTo>
                  <a:pt x="2976" y="1190"/>
                </a:lnTo>
                <a:lnTo>
                  <a:pt x="2976" y="1190"/>
                </a:lnTo>
                <a:lnTo>
                  <a:pt x="2976" y="1190"/>
                </a:lnTo>
                <a:lnTo>
                  <a:pt x="2976" y="1190"/>
                </a:lnTo>
                <a:lnTo>
                  <a:pt x="2976" y="1190"/>
                </a:lnTo>
                <a:lnTo>
                  <a:pt x="2951" y="1190"/>
                </a:lnTo>
                <a:lnTo>
                  <a:pt x="2951" y="1190"/>
                </a:lnTo>
                <a:lnTo>
                  <a:pt x="2951" y="1190"/>
                </a:lnTo>
                <a:lnTo>
                  <a:pt x="2951" y="1214"/>
                </a:lnTo>
                <a:lnTo>
                  <a:pt x="2951" y="1214"/>
                </a:lnTo>
                <a:lnTo>
                  <a:pt x="2976" y="1214"/>
                </a:lnTo>
                <a:lnTo>
                  <a:pt x="2976" y="1214"/>
                </a:lnTo>
                <a:lnTo>
                  <a:pt x="2976" y="1240"/>
                </a:lnTo>
                <a:lnTo>
                  <a:pt x="2976" y="1240"/>
                </a:lnTo>
                <a:lnTo>
                  <a:pt x="2976" y="1240"/>
                </a:lnTo>
                <a:lnTo>
                  <a:pt x="2976" y="1240"/>
                </a:lnTo>
                <a:lnTo>
                  <a:pt x="2976" y="1240"/>
                </a:lnTo>
                <a:lnTo>
                  <a:pt x="2976" y="1240"/>
                </a:lnTo>
                <a:lnTo>
                  <a:pt x="2976" y="1264"/>
                </a:lnTo>
                <a:lnTo>
                  <a:pt x="3000" y="1264"/>
                </a:lnTo>
                <a:lnTo>
                  <a:pt x="3000" y="1264"/>
                </a:lnTo>
                <a:lnTo>
                  <a:pt x="2976" y="1264"/>
                </a:lnTo>
                <a:lnTo>
                  <a:pt x="2976" y="1264"/>
                </a:lnTo>
                <a:lnTo>
                  <a:pt x="2976" y="1264"/>
                </a:lnTo>
                <a:lnTo>
                  <a:pt x="3000" y="1264"/>
                </a:lnTo>
                <a:lnTo>
                  <a:pt x="3000" y="1264"/>
                </a:lnTo>
                <a:lnTo>
                  <a:pt x="3000" y="1264"/>
                </a:lnTo>
                <a:lnTo>
                  <a:pt x="3000" y="1264"/>
                </a:lnTo>
                <a:lnTo>
                  <a:pt x="3000" y="1264"/>
                </a:lnTo>
                <a:lnTo>
                  <a:pt x="3000" y="1264"/>
                </a:lnTo>
                <a:lnTo>
                  <a:pt x="3000" y="1289"/>
                </a:lnTo>
                <a:lnTo>
                  <a:pt x="3000" y="1289"/>
                </a:lnTo>
                <a:lnTo>
                  <a:pt x="3000" y="1289"/>
                </a:lnTo>
                <a:lnTo>
                  <a:pt x="3000" y="1289"/>
                </a:lnTo>
                <a:lnTo>
                  <a:pt x="3000" y="1289"/>
                </a:lnTo>
                <a:lnTo>
                  <a:pt x="2976" y="1289"/>
                </a:lnTo>
                <a:lnTo>
                  <a:pt x="2976" y="1289"/>
                </a:lnTo>
                <a:lnTo>
                  <a:pt x="2976" y="1289"/>
                </a:lnTo>
                <a:lnTo>
                  <a:pt x="2976" y="1289"/>
                </a:lnTo>
                <a:lnTo>
                  <a:pt x="2976" y="1289"/>
                </a:lnTo>
                <a:lnTo>
                  <a:pt x="2976" y="1289"/>
                </a:lnTo>
                <a:lnTo>
                  <a:pt x="2976" y="1289"/>
                </a:lnTo>
                <a:lnTo>
                  <a:pt x="2976" y="1313"/>
                </a:lnTo>
                <a:lnTo>
                  <a:pt x="2976" y="1313"/>
                </a:lnTo>
                <a:lnTo>
                  <a:pt x="3000" y="1339"/>
                </a:lnTo>
                <a:lnTo>
                  <a:pt x="3026" y="1339"/>
                </a:lnTo>
                <a:lnTo>
                  <a:pt x="3026" y="1339"/>
                </a:lnTo>
                <a:lnTo>
                  <a:pt x="3075" y="1363"/>
                </a:lnTo>
                <a:lnTo>
                  <a:pt x="3099" y="1388"/>
                </a:lnTo>
                <a:lnTo>
                  <a:pt x="3125" y="1388"/>
                </a:lnTo>
                <a:lnTo>
                  <a:pt x="3125" y="1388"/>
                </a:lnTo>
                <a:lnTo>
                  <a:pt x="3125" y="1388"/>
                </a:lnTo>
                <a:lnTo>
                  <a:pt x="3125" y="1388"/>
                </a:lnTo>
                <a:lnTo>
                  <a:pt x="3125" y="1388"/>
                </a:lnTo>
                <a:lnTo>
                  <a:pt x="3099" y="1388"/>
                </a:lnTo>
                <a:lnTo>
                  <a:pt x="3099" y="1388"/>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125" y="1363"/>
                </a:lnTo>
                <a:lnTo>
                  <a:pt x="3125" y="1363"/>
                </a:lnTo>
                <a:lnTo>
                  <a:pt x="3099" y="1363"/>
                </a:lnTo>
                <a:lnTo>
                  <a:pt x="3125" y="1363"/>
                </a:lnTo>
                <a:lnTo>
                  <a:pt x="3125" y="1363"/>
                </a:lnTo>
                <a:lnTo>
                  <a:pt x="3125" y="1363"/>
                </a:lnTo>
                <a:lnTo>
                  <a:pt x="3125" y="1363"/>
                </a:lnTo>
                <a:lnTo>
                  <a:pt x="3125" y="1363"/>
                </a:lnTo>
                <a:lnTo>
                  <a:pt x="3125" y="1363"/>
                </a:lnTo>
                <a:lnTo>
                  <a:pt x="3125" y="1363"/>
                </a:lnTo>
                <a:lnTo>
                  <a:pt x="3125" y="1363"/>
                </a:lnTo>
                <a:lnTo>
                  <a:pt x="3174" y="1363"/>
                </a:lnTo>
                <a:lnTo>
                  <a:pt x="3174" y="1363"/>
                </a:lnTo>
                <a:lnTo>
                  <a:pt x="3149" y="1363"/>
                </a:lnTo>
                <a:lnTo>
                  <a:pt x="3198" y="1363"/>
                </a:lnTo>
                <a:lnTo>
                  <a:pt x="3224" y="1363"/>
                </a:lnTo>
                <a:lnTo>
                  <a:pt x="3224" y="1363"/>
                </a:lnTo>
                <a:lnTo>
                  <a:pt x="3248" y="1388"/>
                </a:lnTo>
                <a:lnTo>
                  <a:pt x="3248" y="1388"/>
                </a:lnTo>
                <a:lnTo>
                  <a:pt x="3248" y="1388"/>
                </a:lnTo>
                <a:lnTo>
                  <a:pt x="3248" y="1388"/>
                </a:lnTo>
                <a:lnTo>
                  <a:pt x="3248" y="1388"/>
                </a:lnTo>
                <a:lnTo>
                  <a:pt x="3248" y="1388"/>
                </a:lnTo>
                <a:lnTo>
                  <a:pt x="3248" y="1413"/>
                </a:lnTo>
                <a:lnTo>
                  <a:pt x="3273" y="1413"/>
                </a:lnTo>
                <a:lnTo>
                  <a:pt x="3273" y="1413"/>
                </a:lnTo>
                <a:lnTo>
                  <a:pt x="3273" y="1413"/>
                </a:lnTo>
                <a:lnTo>
                  <a:pt x="3273" y="1413"/>
                </a:lnTo>
                <a:lnTo>
                  <a:pt x="3273" y="1413"/>
                </a:lnTo>
                <a:lnTo>
                  <a:pt x="3273" y="1413"/>
                </a:lnTo>
                <a:lnTo>
                  <a:pt x="3273" y="1388"/>
                </a:lnTo>
                <a:lnTo>
                  <a:pt x="3273" y="1388"/>
                </a:lnTo>
                <a:lnTo>
                  <a:pt x="3273" y="1388"/>
                </a:lnTo>
                <a:lnTo>
                  <a:pt x="3273" y="1388"/>
                </a:lnTo>
                <a:lnTo>
                  <a:pt x="3273" y="1388"/>
                </a:lnTo>
                <a:lnTo>
                  <a:pt x="3273" y="1388"/>
                </a:lnTo>
                <a:lnTo>
                  <a:pt x="3273" y="1388"/>
                </a:lnTo>
                <a:lnTo>
                  <a:pt x="3273" y="1388"/>
                </a:lnTo>
                <a:lnTo>
                  <a:pt x="3273" y="1388"/>
                </a:lnTo>
                <a:lnTo>
                  <a:pt x="3273" y="1388"/>
                </a:lnTo>
                <a:lnTo>
                  <a:pt x="3248" y="1388"/>
                </a:lnTo>
                <a:lnTo>
                  <a:pt x="3248" y="1388"/>
                </a:lnTo>
                <a:lnTo>
                  <a:pt x="3248" y="1363"/>
                </a:lnTo>
                <a:lnTo>
                  <a:pt x="3248" y="1363"/>
                </a:lnTo>
                <a:lnTo>
                  <a:pt x="3248" y="1363"/>
                </a:lnTo>
                <a:lnTo>
                  <a:pt x="3248" y="1363"/>
                </a:lnTo>
                <a:lnTo>
                  <a:pt x="3273" y="1363"/>
                </a:lnTo>
                <a:lnTo>
                  <a:pt x="3273" y="1363"/>
                </a:lnTo>
                <a:lnTo>
                  <a:pt x="3273" y="1363"/>
                </a:lnTo>
                <a:lnTo>
                  <a:pt x="3273" y="1363"/>
                </a:lnTo>
                <a:lnTo>
                  <a:pt x="3273" y="1363"/>
                </a:lnTo>
                <a:lnTo>
                  <a:pt x="3273" y="1388"/>
                </a:lnTo>
                <a:lnTo>
                  <a:pt x="3273" y="1388"/>
                </a:lnTo>
                <a:lnTo>
                  <a:pt x="3273" y="1388"/>
                </a:lnTo>
                <a:lnTo>
                  <a:pt x="3273" y="1388"/>
                </a:lnTo>
                <a:lnTo>
                  <a:pt x="3273" y="1388"/>
                </a:lnTo>
                <a:lnTo>
                  <a:pt x="3273" y="1388"/>
                </a:lnTo>
                <a:lnTo>
                  <a:pt x="3298" y="1388"/>
                </a:lnTo>
                <a:lnTo>
                  <a:pt x="3298" y="1388"/>
                </a:lnTo>
                <a:lnTo>
                  <a:pt x="3298" y="1388"/>
                </a:lnTo>
                <a:lnTo>
                  <a:pt x="3298" y="1388"/>
                </a:lnTo>
                <a:lnTo>
                  <a:pt x="3298" y="1388"/>
                </a:lnTo>
                <a:lnTo>
                  <a:pt x="3298" y="1388"/>
                </a:lnTo>
                <a:lnTo>
                  <a:pt x="3298" y="1388"/>
                </a:lnTo>
                <a:lnTo>
                  <a:pt x="3298" y="1388"/>
                </a:lnTo>
                <a:lnTo>
                  <a:pt x="3298" y="1413"/>
                </a:lnTo>
                <a:lnTo>
                  <a:pt x="3298" y="1388"/>
                </a:lnTo>
                <a:lnTo>
                  <a:pt x="3298" y="1413"/>
                </a:lnTo>
                <a:lnTo>
                  <a:pt x="3298" y="1413"/>
                </a:lnTo>
                <a:lnTo>
                  <a:pt x="3298" y="1413"/>
                </a:lnTo>
                <a:lnTo>
                  <a:pt x="3298" y="1413"/>
                </a:lnTo>
                <a:lnTo>
                  <a:pt x="3298" y="1413"/>
                </a:lnTo>
                <a:lnTo>
                  <a:pt x="3298" y="1413"/>
                </a:lnTo>
                <a:lnTo>
                  <a:pt x="3298" y="1413"/>
                </a:lnTo>
                <a:lnTo>
                  <a:pt x="3298" y="1413"/>
                </a:lnTo>
                <a:lnTo>
                  <a:pt x="3298" y="1438"/>
                </a:lnTo>
                <a:lnTo>
                  <a:pt x="3298" y="1438"/>
                </a:lnTo>
                <a:lnTo>
                  <a:pt x="3298" y="1438"/>
                </a:lnTo>
                <a:lnTo>
                  <a:pt x="3298" y="1438"/>
                </a:lnTo>
                <a:lnTo>
                  <a:pt x="3298" y="1438"/>
                </a:lnTo>
                <a:lnTo>
                  <a:pt x="3323" y="1413"/>
                </a:lnTo>
                <a:lnTo>
                  <a:pt x="3323" y="1413"/>
                </a:lnTo>
                <a:lnTo>
                  <a:pt x="3323" y="1413"/>
                </a:lnTo>
                <a:lnTo>
                  <a:pt x="3323" y="1413"/>
                </a:lnTo>
                <a:lnTo>
                  <a:pt x="3323" y="1413"/>
                </a:lnTo>
                <a:lnTo>
                  <a:pt x="3323" y="1413"/>
                </a:lnTo>
                <a:lnTo>
                  <a:pt x="3323" y="1413"/>
                </a:lnTo>
                <a:lnTo>
                  <a:pt x="3323" y="1413"/>
                </a:lnTo>
                <a:lnTo>
                  <a:pt x="3323" y="1413"/>
                </a:lnTo>
                <a:lnTo>
                  <a:pt x="3323" y="1388"/>
                </a:lnTo>
                <a:lnTo>
                  <a:pt x="3323" y="1388"/>
                </a:lnTo>
                <a:lnTo>
                  <a:pt x="3323" y="1388"/>
                </a:lnTo>
                <a:lnTo>
                  <a:pt x="3323" y="1388"/>
                </a:lnTo>
                <a:lnTo>
                  <a:pt x="3348" y="1388"/>
                </a:lnTo>
                <a:lnTo>
                  <a:pt x="3348" y="1388"/>
                </a:lnTo>
                <a:lnTo>
                  <a:pt x="3348" y="1388"/>
                </a:lnTo>
                <a:lnTo>
                  <a:pt x="3348" y="1388"/>
                </a:lnTo>
                <a:lnTo>
                  <a:pt x="3348" y="1363"/>
                </a:lnTo>
                <a:lnTo>
                  <a:pt x="3348" y="1363"/>
                </a:lnTo>
                <a:lnTo>
                  <a:pt x="3372" y="1363"/>
                </a:lnTo>
                <a:lnTo>
                  <a:pt x="3372" y="1363"/>
                </a:lnTo>
                <a:lnTo>
                  <a:pt x="3372" y="1363"/>
                </a:lnTo>
                <a:lnTo>
                  <a:pt x="3372" y="1363"/>
                </a:lnTo>
                <a:lnTo>
                  <a:pt x="3372" y="1363"/>
                </a:lnTo>
                <a:lnTo>
                  <a:pt x="3372" y="1363"/>
                </a:lnTo>
                <a:lnTo>
                  <a:pt x="3372" y="1363"/>
                </a:lnTo>
                <a:lnTo>
                  <a:pt x="3372" y="1363"/>
                </a:lnTo>
                <a:lnTo>
                  <a:pt x="3372" y="1363"/>
                </a:lnTo>
                <a:lnTo>
                  <a:pt x="3397" y="1363"/>
                </a:lnTo>
                <a:lnTo>
                  <a:pt x="3397" y="1363"/>
                </a:lnTo>
                <a:lnTo>
                  <a:pt x="3397" y="1363"/>
                </a:lnTo>
                <a:lnTo>
                  <a:pt x="3397" y="1363"/>
                </a:lnTo>
                <a:lnTo>
                  <a:pt x="3397" y="1363"/>
                </a:lnTo>
                <a:lnTo>
                  <a:pt x="3397" y="1363"/>
                </a:lnTo>
                <a:lnTo>
                  <a:pt x="3397" y="1363"/>
                </a:lnTo>
                <a:lnTo>
                  <a:pt x="3397" y="1363"/>
                </a:lnTo>
                <a:lnTo>
                  <a:pt x="3397" y="1363"/>
                </a:lnTo>
                <a:lnTo>
                  <a:pt x="3397" y="1363"/>
                </a:lnTo>
                <a:lnTo>
                  <a:pt x="3372" y="1363"/>
                </a:lnTo>
                <a:lnTo>
                  <a:pt x="3372" y="1363"/>
                </a:lnTo>
                <a:lnTo>
                  <a:pt x="3397" y="1363"/>
                </a:lnTo>
                <a:lnTo>
                  <a:pt x="3397" y="1339"/>
                </a:lnTo>
                <a:lnTo>
                  <a:pt x="3397" y="1339"/>
                </a:lnTo>
                <a:lnTo>
                  <a:pt x="3397" y="1339"/>
                </a:lnTo>
                <a:lnTo>
                  <a:pt x="3397" y="1339"/>
                </a:lnTo>
                <a:lnTo>
                  <a:pt x="3397" y="1339"/>
                </a:lnTo>
                <a:lnTo>
                  <a:pt x="3397" y="1339"/>
                </a:lnTo>
                <a:lnTo>
                  <a:pt x="3397"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47" y="1363"/>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13"/>
                </a:lnTo>
                <a:lnTo>
                  <a:pt x="3471" y="1339"/>
                </a:lnTo>
                <a:lnTo>
                  <a:pt x="3471" y="1339"/>
                </a:lnTo>
                <a:lnTo>
                  <a:pt x="3471" y="1313"/>
                </a:lnTo>
                <a:lnTo>
                  <a:pt x="3471" y="1313"/>
                </a:lnTo>
                <a:lnTo>
                  <a:pt x="3471" y="1313"/>
                </a:lnTo>
                <a:lnTo>
                  <a:pt x="3471" y="1313"/>
                </a:lnTo>
                <a:lnTo>
                  <a:pt x="3471" y="1313"/>
                </a:lnTo>
                <a:lnTo>
                  <a:pt x="3471" y="1339"/>
                </a:lnTo>
                <a:lnTo>
                  <a:pt x="3471" y="1339"/>
                </a:lnTo>
                <a:lnTo>
                  <a:pt x="3471" y="1339"/>
                </a:lnTo>
                <a:lnTo>
                  <a:pt x="3471" y="1339"/>
                </a:lnTo>
                <a:lnTo>
                  <a:pt x="3471" y="1339"/>
                </a:lnTo>
                <a:lnTo>
                  <a:pt x="3471" y="1339"/>
                </a:lnTo>
                <a:lnTo>
                  <a:pt x="3447" y="1339"/>
                </a:lnTo>
                <a:lnTo>
                  <a:pt x="3447" y="1339"/>
                </a:lnTo>
                <a:lnTo>
                  <a:pt x="3471" y="1339"/>
                </a:lnTo>
                <a:lnTo>
                  <a:pt x="3471" y="1339"/>
                </a:lnTo>
                <a:lnTo>
                  <a:pt x="3471" y="1339"/>
                </a:lnTo>
                <a:lnTo>
                  <a:pt x="3471" y="1363"/>
                </a:lnTo>
                <a:lnTo>
                  <a:pt x="3471" y="1363"/>
                </a:lnTo>
                <a:lnTo>
                  <a:pt x="3471" y="1363"/>
                </a:lnTo>
                <a:lnTo>
                  <a:pt x="3471" y="1363"/>
                </a:lnTo>
                <a:lnTo>
                  <a:pt x="3471" y="1363"/>
                </a:lnTo>
                <a:lnTo>
                  <a:pt x="3496" y="1363"/>
                </a:lnTo>
                <a:lnTo>
                  <a:pt x="3496" y="1363"/>
                </a:lnTo>
                <a:lnTo>
                  <a:pt x="3496" y="1363"/>
                </a:lnTo>
                <a:lnTo>
                  <a:pt x="3496" y="1388"/>
                </a:lnTo>
                <a:lnTo>
                  <a:pt x="3496" y="1388"/>
                </a:lnTo>
                <a:lnTo>
                  <a:pt x="3471" y="1388"/>
                </a:lnTo>
                <a:lnTo>
                  <a:pt x="3471" y="1388"/>
                </a:lnTo>
                <a:lnTo>
                  <a:pt x="3471" y="1413"/>
                </a:lnTo>
                <a:lnTo>
                  <a:pt x="3471" y="1413"/>
                </a:lnTo>
                <a:lnTo>
                  <a:pt x="3471" y="1413"/>
                </a:lnTo>
                <a:lnTo>
                  <a:pt x="3471" y="1413"/>
                </a:lnTo>
                <a:lnTo>
                  <a:pt x="3471" y="1413"/>
                </a:lnTo>
                <a:lnTo>
                  <a:pt x="3447" y="1413"/>
                </a:lnTo>
                <a:lnTo>
                  <a:pt x="3447" y="1413"/>
                </a:lnTo>
                <a:lnTo>
                  <a:pt x="3471" y="1413"/>
                </a:lnTo>
                <a:lnTo>
                  <a:pt x="3447" y="1413"/>
                </a:lnTo>
                <a:lnTo>
                  <a:pt x="3447"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63"/>
                </a:lnTo>
                <a:lnTo>
                  <a:pt x="3447" y="1463"/>
                </a:lnTo>
                <a:lnTo>
                  <a:pt x="3447" y="1463"/>
                </a:lnTo>
                <a:lnTo>
                  <a:pt x="3447" y="1463"/>
                </a:lnTo>
                <a:lnTo>
                  <a:pt x="3447" y="1463"/>
                </a:lnTo>
                <a:lnTo>
                  <a:pt x="3471" y="1487"/>
                </a:lnTo>
                <a:lnTo>
                  <a:pt x="3447" y="1512"/>
                </a:lnTo>
                <a:lnTo>
                  <a:pt x="3447" y="1512"/>
                </a:lnTo>
                <a:lnTo>
                  <a:pt x="3471" y="1537"/>
                </a:lnTo>
                <a:lnTo>
                  <a:pt x="3471" y="1562"/>
                </a:lnTo>
                <a:lnTo>
                  <a:pt x="3471" y="1586"/>
                </a:lnTo>
                <a:lnTo>
                  <a:pt x="3471" y="1586"/>
                </a:lnTo>
                <a:lnTo>
                  <a:pt x="3447" y="1586"/>
                </a:lnTo>
                <a:lnTo>
                  <a:pt x="3447" y="1586"/>
                </a:lnTo>
                <a:lnTo>
                  <a:pt x="3447" y="1611"/>
                </a:lnTo>
                <a:lnTo>
                  <a:pt x="3447" y="1611"/>
                </a:lnTo>
                <a:lnTo>
                  <a:pt x="3447" y="1611"/>
                </a:lnTo>
                <a:lnTo>
                  <a:pt x="3447" y="1611"/>
                </a:lnTo>
                <a:lnTo>
                  <a:pt x="3447" y="1611"/>
                </a:lnTo>
                <a:lnTo>
                  <a:pt x="3447" y="1611"/>
                </a:lnTo>
                <a:lnTo>
                  <a:pt x="3422"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72" y="1636"/>
                </a:lnTo>
                <a:lnTo>
                  <a:pt x="3372" y="1636"/>
                </a:lnTo>
                <a:lnTo>
                  <a:pt x="3372" y="1636"/>
                </a:lnTo>
                <a:lnTo>
                  <a:pt x="3323" y="1636"/>
                </a:lnTo>
                <a:lnTo>
                  <a:pt x="3323" y="1636"/>
                </a:lnTo>
                <a:lnTo>
                  <a:pt x="3323" y="1636"/>
                </a:lnTo>
                <a:lnTo>
                  <a:pt x="3348" y="1636"/>
                </a:lnTo>
                <a:lnTo>
                  <a:pt x="3348" y="1636"/>
                </a:lnTo>
                <a:lnTo>
                  <a:pt x="3348" y="1636"/>
                </a:lnTo>
                <a:lnTo>
                  <a:pt x="3348" y="1611"/>
                </a:lnTo>
                <a:lnTo>
                  <a:pt x="3348" y="1611"/>
                </a:lnTo>
                <a:lnTo>
                  <a:pt x="3348" y="1611"/>
                </a:lnTo>
                <a:lnTo>
                  <a:pt x="3348" y="1611"/>
                </a:lnTo>
                <a:lnTo>
                  <a:pt x="3348" y="1611"/>
                </a:lnTo>
                <a:lnTo>
                  <a:pt x="3348" y="1611"/>
                </a:lnTo>
                <a:lnTo>
                  <a:pt x="3348" y="1611"/>
                </a:lnTo>
                <a:lnTo>
                  <a:pt x="3348"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36"/>
                </a:lnTo>
                <a:lnTo>
                  <a:pt x="3298" y="1636"/>
                </a:lnTo>
                <a:lnTo>
                  <a:pt x="3298" y="1636"/>
                </a:lnTo>
                <a:lnTo>
                  <a:pt x="3298" y="1636"/>
                </a:lnTo>
                <a:lnTo>
                  <a:pt x="3273" y="1661"/>
                </a:lnTo>
                <a:lnTo>
                  <a:pt x="3273" y="1661"/>
                </a:lnTo>
                <a:lnTo>
                  <a:pt x="3273" y="1661"/>
                </a:lnTo>
                <a:lnTo>
                  <a:pt x="3273" y="1661"/>
                </a:lnTo>
                <a:lnTo>
                  <a:pt x="3248" y="1661"/>
                </a:lnTo>
                <a:lnTo>
                  <a:pt x="3248" y="1661"/>
                </a:lnTo>
                <a:lnTo>
                  <a:pt x="3248" y="1686"/>
                </a:lnTo>
                <a:lnTo>
                  <a:pt x="3248" y="1686"/>
                </a:lnTo>
                <a:lnTo>
                  <a:pt x="3248" y="1686"/>
                </a:lnTo>
                <a:lnTo>
                  <a:pt x="3248" y="1686"/>
                </a:lnTo>
                <a:lnTo>
                  <a:pt x="3248" y="1686"/>
                </a:lnTo>
                <a:lnTo>
                  <a:pt x="3248" y="1686"/>
                </a:lnTo>
                <a:lnTo>
                  <a:pt x="3248" y="1686"/>
                </a:lnTo>
                <a:lnTo>
                  <a:pt x="3248" y="1686"/>
                </a:lnTo>
                <a:lnTo>
                  <a:pt x="3248" y="1686"/>
                </a:lnTo>
                <a:lnTo>
                  <a:pt x="3248" y="1686"/>
                </a:lnTo>
                <a:lnTo>
                  <a:pt x="3224" y="1686"/>
                </a:lnTo>
                <a:lnTo>
                  <a:pt x="3224" y="1686"/>
                </a:lnTo>
                <a:lnTo>
                  <a:pt x="3224" y="1686"/>
                </a:lnTo>
                <a:lnTo>
                  <a:pt x="3198" y="1710"/>
                </a:lnTo>
                <a:lnTo>
                  <a:pt x="3198" y="1686"/>
                </a:lnTo>
                <a:lnTo>
                  <a:pt x="3198" y="1686"/>
                </a:lnTo>
                <a:lnTo>
                  <a:pt x="3198" y="1686"/>
                </a:lnTo>
                <a:lnTo>
                  <a:pt x="3198" y="1686"/>
                </a:lnTo>
                <a:lnTo>
                  <a:pt x="3198" y="1686"/>
                </a:lnTo>
                <a:lnTo>
                  <a:pt x="3198" y="1686"/>
                </a:lnTo>
                <a:lnTo>
                  <a:pt x="3174" y="1686"/>
                </a:lnTo>
                <a:lnTo>
                  <a:pt x="3174" y="1686"/>
                </a:lnTo>
                <a:lnTo>
                  <a:pt x="3174" y="1686"/>
                </a:lnTo>
                <a:lnTo>
                  <a:pt x="3174" y="1710"/>
                </a:lnTo>
                <a:lnTo>
                  <a:pt x="3174" y="1686"/>
                </a:lnTo>
                <a:lnTo>
                  <a:pt x="3174" y="1686"/>
                </a:lnTo>
                <a:lnTo>
                  <a:pt x="3174" y="1686"/>
                </a:lnTo>
                <a:lnTo>
                  <a:pt x="3174" y="1686"/>
                </a:lnTo>
                <a:lnTo>
                  <a:pt x="3198" y="1686"/>
                </a:lnTo>
                <a:lnTo>
                  <a:pt x="3198" y="1686"/>
                </a:lnTo>
                <a:lnTo>
                  <a:pt x="3198" y="1686"/>
                </a:lnTo>
                <a:lnTo>
                  <a:pt x="3198" y="1686"/>
                </a:lnTo>
                <a:lnTo>
                  <a:pt x="3174" y="1686"/>
                </a:lnTo>
                <a:lnTo>
                  <a:pt x="3174" y="1686"/>
                </a:lnTo>
                <a:lnTo>
                  <a:pt x="3174" y="1686"/>
                </a:lnTo>
                <a:lnTo>
                  <a:pt x="3174" y="1686"/>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49" y="1636"/>
                </a:lnTo>
                <a:lnTo>
                  <a:pt x="3149" y="1636"/>
                </a:lnTo>
                <a:lnTo>
                  <a:pt x="3125" y="1636"/>
                </a:lnTo>
                <a:lnTo>
                  <a:pt x="3125" y="1636"/>
                </a:lnTo>
                <a:lnTo>
                  <a:pt x="3099" y="1661"/>
                </a:lnTo>
                <a:lnTo>
                  <a:pt x="3099" y="1661"/>
                </a:lnTo>
                <a:lnTo>
                  <a:pt x="3099" y="1661"/>
                </a:lnTo>
                <a:lnTo>
                  <a:pt x="3099" y="1661"/>
                </a:lnTo>
                <a:lnTo>
                  <a:pt x="3099" y="1661"/>
                </a:lnTo>
                <a:lnTo>
                  <a:pt x="3099" y="1661"/>
                </a:lnTo>
                <a:lnTo>
                  <a:pt x="3099" y="1661"/>
                </a:lnTo>
                <a:lnTo>
                  <a:pt x="3099" y="1661"/>
                </a:lnTo>
                <a:lnTo>
                  <a:pt x="3099" y="1661"/>
                </a:lnTo>
                <a:lnTo>
                  <a:pt x="3125" y="1686"/>
                </a:lnTo>
                <a:lnTo>
                  <a:pt x="3125" y="1686"/>
                </a:lnTo>
                <a:lnTo>
                  <a:pt x="3125" y="1686"/>
                </a:lnTo>
                <a:lnTo>
                  <a:pt x="3125" y="1686"/>
                </a:lnTo>
                <a:lnTo>
                  <a:pt x="3125" y="1686"/>
                </a:lnTo>
                <a:lnTo>
                  <a:pt x="3125" y="1686"/>
                </a:lnTo>
                <a:lnTo>
                  <a:pt x="3125"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75" y="1686"/>
                </a:lnTo>
                <a:lnTo>
                  <a:pt x="3075" y="1686"/>
                </a:lnTo>
                <a:lnTo>
                  <a:pt x="3075" y="1686"/>
                </a:lnTo>
                <a:lnTo>
                  <a:pt x="3075" y="1686"/>
                </a:lnTo>
                <a:lnTo>
                  <a:pt x="3075" y="1710"/>
                </a:lnTo>
                <a:lnTo>
                  <a:pt x="3075" y="1710"/>
                </a:lnTo>
                <a:lnTo>
                  <a:pt x="3050" y="1710"/>
                </a:lnTo>
                <a:lnTo>
                  <a:pt x="3050" y="1710"/>
                </a:lnTo>
                <a:lnTo>
                  <a:pt x="3050" y="1710"/>
                </a:lnTo>
                <a:lnTo>
                  <a:pt x="3050" y="1710"/>
                </a:lnTo>
                <a:lnTo>
                  <a:pt x="3050" y="1710"/>
                </a:lnTo>
                <a:lnTo>
                  <a:pt x="3050" y="1710"/>
                </a:lnTo>
                <a:lnTo>
                  <a:pt x="3050" y="1710"/>
                </a:lnTo>
                <a:lnTo>
                  <a:pt x="3050" y="1736"/>
                </a:lnTo>
                <a:lnTo>
                  <a:pt x="3075" y="1736"/>
                </a:lnTo>
                <a:lnTo>
                  <a:pt x="3075" y="1736"/>
                </a:lnTo>
                <a:lnTo>
                  <a:pt x="3075"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60"/>
                </a:lnTo>
                <a:lnTo>
                  <a:pt x="3050" y="1760"/>
                </a:lnTo>
                <a:lnTo>
                  <a:pt x="3050" y="1760"/>
                </a:lnTo>
                <a:lnTo>
                  <a:pt x="3050" y="1760"/>
                </a:lnTo>
                <a:lnTo>
                  <a:pt x="3075" y="1760"/>
                </a:lnTo>
                <a:lnTo>
                  <a:pt x="3075" y="1760"/>
                </a:lnTo>
                <a:lnTo>
                  <a:pt x="3075" y="1760"/>
                </a:lnTo>
                <a:lnTo>
                  <a:pt x="3075" y="1736"/>
                </a:lnTo>
                <a:lnTo>
                  <a:pt x="3075" y="1736"/>
                </a:lnTo>
                <a:lnTo>
                  <a:pt x="3099" y="1736"/>
                </a:lnTo>
                <a:lnTo>
                  <a:pt x="3099" y="1736"/>
                </a:lnTo>
                <a:lnTo>
                  <a:pt x="3075" y="1760"/>
                </a:lnTo>
                <a:lnTo>
                  <a:pt x="3050" y="1760"/>
                </a:lnTo>
                <a:lnTo>
                  <a:pt x="3050" y="1760"/>
                </a:lnTo>
                <a:lnTo>
                  <a:pt x="3050" y="1760"/>
                </a:lnTo>
                <a:lnTo>
                  <a:pt x="3050" y="1760"/>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75" y="1785"/>
                </a:lnTo>
                <a:lnTo>
                  <a:pt x="3075" y="1785"/>
                </a:lnTo>
                <a:lnTo>
                  <a:pt x="3075" y="1785"/>
                </a:lnTo>
                <a:lnTo>
                  <a:pt x="3075" y="1785"/>
                </a:lnTo>
                <a:lnTo>
                  <a:pt x="3075" y="1785"/>
                </a:lnTo>
                <a:lnTo>
                  <a:pt x="3075" y="1785"/>
                </a:lnTo>
                <a:lnTo>
                  <a:pt x="3075" y="1785"/>
                </a:lnTo>
                <a:lnTo>
                  <a:pt x="3075" y="1809"/>
                </a:lnTo>
                <a:lnTo>
                  <a:pt x="3075" y="1809"/>
                </a:lnTo>
                <a:lnTo>
                  <a:pt x="3075" y="1809"/>
                </a:lnTo>
                <a:lnTo>
                  <a:pt x="3075" y="1809"/>
                </a:lnTo>
                <a:lnTo>
                  <a:pt x="3075" y="1809"/>
                </a:lnTo>
                <a:lnTo>
                  <a:pt x="3075" y="1809"/>
                </a:lnTo>
                <a:lnTo>
                  <a:pt x="3075" y="1809"/>
                </a:lnTo>
                <a:lnTo>
                  <a:pt x="3075" y="1809"/>
                </a:lnTo>
                <a:lnTo>
                  <a:pt x="3075" y="1809"/>
                </a:lnTo>
                <a:lnTo>
                  <a:pt x="3050" y="1809"/>
                </a:lnTo>
                <a:lnTo>
                  <a:pt x="3050" y="1809"/>
                </a:lnTo>
                <a:lnTo>
                  <a:pt x="3050" y="1809"/>
                </a:lnTo>
                <a:lnTo>
                  <a:pt x="3050" y="1809"/>
                </a:lnTo>
                <a:lnTo>
                  <a:pt x="3050" y="1809"/>
                </a:lnTo>
                <a:lnTo>
                  <a:pt x="3075" y="1809"/>
                </a:lnTo>
                <a:lnTo>
                  <a:pt x="3075" y="1809"/>
                </a:lnTo>
                <a:lnTo>
                  <a:pt x="3075" y="1809"/>
                </a:lnTo>
                <a:lnTo>
                  <a:pt x="3075" y="1809"/>
                </a:lnTo>
                <a:lnTo>
                  <a:pt x="3050" y="1809"/>
                </a:lnTo>
                <a:lnTo>
                  <a:pt x="3050" y="1809"/>
                </a:lnTo>
                <a:lnTo>
                  <a:pt x="3050" y="1809"/>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26" y="1785"/>
                </a:lnTo>
                <a:lnTo>
                  <a:pt x="3026" y="1785"/>
                </a:lnTo>
                <a:lnTo>
                  <a:pt x="3026" y="1785"/>
                </a:lnTo>
                <a:lnTo>
                  <a:pt x="3026" y="1785"/>
                </a:lnTo>
                <a:lnTo>
                  <a:pt x="3026" y="1785"/>
                </a:lnTo>
                <a:lnTo>
                  <a:pt x="3000" y="1785"/>
                </a:lnTo>
                <a:lnTo>
                  <a:pt x="3000" y="1785"/>
                </a:lnTo>
                <a:lnTo>
                  <a:pt x="3000" y="1809"/>
                </a:lnTo>
                <a:lnTo>
                  <a:pt x="3000" y="1809"/>
                </a:lnTo>
                <a:lnTo>
                  <a:pt x="3000" y="1809"/>
                </a:lnTo>
                <a:lnTo>
                  <a:pt x="2976" y="1809"/>
                </a:lnTo>
                <a:lnTo>
                  <a:pt x="2976" y="1835"/>
                </a:lnTo>
                <a:lnTo>
                  <a:pt x="2951" y="1835"/>
                </a:lnTo>
                <a:lnTo>
                  <a:pt x="2951" y="1859"/>
                </a:lnTo>
                <a:lnTo>
                  <a:pt x="2951" y="1859"/>
                </a:lnTo>
                <a:lnTo>
                  <a:pt x="2951" y="1859"/>
                </a:lnTo>
                <a:lnTo>
                  <a:pt x="2951" y="1859"/>
                </a:lnTo>
                <a:lnTo>
                  <a:pt x="2951" y="1859"/>
                </a:lnTo>
                <a:lnTo>
                  <a:pt x="2951" y="1859"/>
                </a:lnTo>
                <a:lnTo>
                  <a:pt x="2951" y="1859"/>
                </a:lnTo>
                <a:lnTo>
                  <a:pt x="2951" y="1859"/>
                </a:lnTo>
                <a:lnTo>
                  <a:pt x="2951" y="1884"/>
                </a:lnTo>
                <a:lnTo>
                  <a:pt x="2951" y="1884"/>
                </a:lnTo>
                <a:lnTo>
                  <a:pt x="2951" y="1884"/>
                </a:lnTo>
                <a:lnTo>
                  <a:pt x="2951" y="1884"/>
                </a:lnTo>
                <a:lnTo>
                  <a:pt x="2951" y="1884"/>
                </a:lnTo>
                <a:lnTo>
                  <a:pt x="2951" y="1909"/>
                </a:lnTo>
                <a:lnTo>
                  <a:pt x="2951" y="1909"/>
                </a:lnTo>
                <a:lnTo>
                  <a:pt x="2951" y="1909"/>
                </a:lnTo>
                <a:lnTo>
                  <a:pt x="2951" y="1909"/>
                </a:lnTo>
                <a:lnTo>
                  <a:pt x="2951" y="1909"/>
                </a:lnTo>
                <a:lnTo>
                  <a:pt x="2951" y="1909"/>
                </a:lnTo>
                <a:lnTo>
                  <a:pt x="2926" y="1909"/>
                </a:lnTo>
                <a:lnTo>
                  <a:pt x="2926" y="1909"/>
                </a:lnTo>
                <a:lnTo>
                  <a:pt x="2926" y="1909"/>
                </a:lnTo>
                <a:lnTo>
                  <a:pt x="2926" y="1909"/>
                </a:lnTo>
                <a:lnTo>
                  <a:pt x="2926" y="1909"/>
                </a:lnTo>
                <a:lnTo>
                  <a:pt x="2926" y="1909"/>
                </a:lnTo>
                <a:lnTo>
                  <a:pt x="2901" y="1909"/>
                </a:lnTo>
                <a:lnTo>
                  <a:pt x="2901" y="1909"/>
                </a:lnTo>
                <a:lnTo>
                  <a:pt x="2901" y="1909"/>
                </a:lnTo>
                <a:lnTo>
                  <a:pt x="2901" y="1934"/>
                </a:lnTo>
                <a:lnTo>
                  <a:pt x="2901" y="1934"/>
                </a:lnTo>
                <a:lnTo>
                  <a:pt x="2901"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876" y="1959"/>
                </a:lnTo>
                <a:lnTo>
                  <a:pt x="2876" y="1959"/>
                </a:lnTo>
                <a:lnTo>
                  <a:pt x="2876" y="1959"/>
                </a:lnTo>
                <a:lnTo>
                  <a:pt x="2876" y="1959"/>
                </a:lnTo>
                <a:lnTo>
                  <a:pt x="2876" y="1959"/>
                </a:lnTo>
                <a:lnTo>
                  <a:pt x="2876" y="1959"/>
                </a:lnTo>
                <a:lnTo>
                  <a:pt x="2901" y="1983"/>
                </a:lnTo>
                <a:lnTo>
                  <a:pt x="2901" y="1983"/>
                </a:lnTo>
                <a:lnTo>
                  <a:pt x="2901" y="1983"/>
                </a:lnTo>
                <a:lnTo>
                  <a:pt x="2901" y="1983"/>
                </a:lnTo>
                <a:lnTo>
                  <a:pt x="2901" y="1959"/>
                </a:lnTo>
                <a:lnTo>
                  <a:pt x="2901" y="1959"/>
                </a:lnTo>
                <a:lnTo>
                  <a:pt x="2901" y="1959"/>
                </a:lnTo>
                <a:lnTo>
                  <a:pt x="2901" y="1959"/>
                </a:lnTo>
                <a:lnTo>
                  <a:pt x="2901" y="1959"/>
                </a:lnTo>
                <a:lnTo>
                  <a:pt x="2926" y="1959"/>
                </a:lnTo>
                <a:lnTo>
                  <a:pt x="2926" y="1959"/>
                </a:lnTo>
                <a:lnTo>
                  <a:pt x="2926" y="1959"/>
                </a:lnTo>
                <a:lnTo>
                  <a:pt x="2926" y="1983"/>
                </a:lnTo>
                <a:lnTo>
                  <a:pt x="2926" y="1983"/>
                </a:lnTo>
                <a:lnTo>
                  <a:pt x="2926" y="1983"/>
                </a:lnTo>
                <a:lnTo>
                  <a:pt x="2926" y="1983"/>
                </a:lnTo>
                <a:lnTo>
                  <a:pt x="2926" y="1983"/>
                </a:lnTo>
                <a:lnTo>
                  <a:pt x="2926" y="1983"/>
                </a:lnTo>
                <a:lnTo>
                  <a:pt x="2926" y="1983"/>
                </a:lnTo>
                <a:lnTo>
                  <a:pt x="2926" y="1983"/>
                </a:lnTo>
                <a:lnTo>
                  <a:pt x="2926" y="1983"/>
                </a:lnTo>
                <a:lnTo>
                  <a:pt x="2926" y="1983"/>
                </a:lnTo>
                <a:lnTo>
                  <a:pt x="2901" y="1983"/>
                </a:lnTo>
                <a:lnTo>
                  <a:pt x="2901" y="1983"/>
                </a:lnTo>
                <a:lnTo>
                  <a:pt x="2901" y="2008"/>
                </a:lnTo>
                <a:lnTo>
                  <a:pt x="2901" y="2008"/>
                </a:lnTo>
                <a:lnTo>
                  <a:pt x="2901" y="2008"/>
                </a:lnTo>
                <a:lnTo>
                  <a:pt x="2901" y="2008"/>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58"/>
                </a:lnTo>
                <a:lnTo>
                  <a:pt x="2926" y="2058"/>
                </a:lnTo>
                <a:lnTo>
                  <a:pt x="2926" y="2058"/>
                </a:lnTo>
                <a:lnTo>
                  <a:pt x="2926" y="2058"/>
                </a:lnTo>
                <a:lnTo>
                  <a:pt x="2926" y="2058"/>
                </a:lnTo>
                <a:lnTo>
                  <a:pt x="2926" y="2058"/>
                </a:lnTo>
                <a:lnTo>
                  <a:pt x="2926" y="2058"/>
                </a:lnTo>
                <a:lnTo>
                  <a:pt x="2926" y="2058"/>
                </a:lnTo>
                <a:lnTo>
                  <a:pt x="2926" y="2058"/>
                </a:lnTo>
                <a:lnTo>
                  <a:pt x="2926" y="2058"/>
                </a:lnTo>
                <a:lnTo>
                  <a:pt x="2951" y="2082"/>
                </a:lnTo>
                <a:lnTo>
                  <a:pt x="2951" y="2082"/>
                </a:lnTo>
                <a:lnTo>
                  <a:pt x="2951" y="2082"/>
                </a:lnTo>
                <a:lnTo>
                  <a:pt x="2951" y="2082"/>
                </a:lnTo>
                <a:lnTo>
                  <a:pt x="2951" y="2058"/>
                </a:lnTo>
                <a:lnTo>
                  <a:pt x="2951" y="2058"/>
                </a:lnTo>
                <a:lnTo>
                  <a:pt x="2951" y="2058"/>
                </a:lnTo>
                <a:lnTo>
                  <a:pt x="2951" y="2058"/>
                </a:lnTo>
                <a:lnTo>
                  <a:pt x="2951" y="2058"/>
                </a:lnTo>
                <a:lnTo>
                  <a:pt x="2951" y="2058"/>
                </a:lnTo>
                <a:lnTo>
                  <a:pt x="2951" y="2033"/>
                </a:lnTo>
                <a:lnTo>
                  <a:pt x="2951" y="2033"/>
                </a:lnTo>
                <a:lnTo>
                  <a:pt x="2951"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1983"/>
                </a:lnTo>
                <a:lnTo>
                  <a:pt x="3000" y="1983"/>
                </a:lnTo>
                <a:lnTo>
                  <a:pt x="3000" y="1983"/>
                </a:lnTo>
                <a:lnTo>
                  <a:pt x="3000" y="1983"/>
                </a:lnTo>
                <a:lnTo>
                  <a:pt x="3000" y="1983"/>
                </a:lnTo>
                <a:lnTo>
                  <a:pt x="3000" y="1983"/>
                </a:lnTo>
                <a:lnTo>
                  <a:pt x="3000"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59"/>
                </a:lnTo>
                <a:lnTo>
                  <a:pt x="3026" y="1959"/>
                </a:lnTo>
                <a:lnTo>
                  <a:pt x="3026" y="1959"/>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2008"/>
                </a:lnTo>
                <a:lnTo>
                  <a:pt x="3000" y="1983"/>
                </a:lnTo>
                <a:lnTo>
                  <a:pt x="3000" y="1983"/>
                </a:lnTo>
                <a:lnTo>
                  <a:pt x="3000" y="2008"/>
                </a:lnTo>
                <a:lnTo>
                  <a:pt x="3000" y="2008"/>
                </a:lnTo>
                <a:lnTo>
                  <a:pt x="3000" y="2008"/>
                </a:lnTo>
                <a:lnTo>
                  <a:pt x="3000" y="2008"/>
                </a:lnTo>
                <a:lnTo>
                  <a:pt x="3000" y="2008"/>
                </a:lnTo>
                <a:lnTo>
                  <a:pt x="3000" y="2008"/>
                </a:lnTo>
                <a:lnTo>
                  <a:pt x="3000" y="2008"/>
                </a:lnTo>
                <a:lnTo>
                  <a:pt x="3000" y="2008"/>
                </a:lnTo>
                <a:lnTo>
                  <a:pt x="3000" y="2008"/>
                </a:lnTo>
                <a:lnTo>
                  <a:pt x="2976" y="2008"/>
                </a:lnTo>
                <a:lnTo>
                  <a:pt x="2976" y="2008"/>
                </a:lnTo>
                <a:lnTo>
                  <a:pt x="2976" y="2008"/>
                </a:lnTo>
                <a:lnTo>
                  <a:pt x="2976" y="2008"/>
                </a:lnTo>
                <a:lnTo>
                  <a:pt x="2976" y="2008"/>
                </a:lnTo>
                <a:lnTo>
                  <a:pt x="2976" y="2008"/>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51" y="2033"/>
                </a:lnTo>
                <a:lnTo>
                  <a:pt x="2951" y="2033"/>
                </a:lnTo>
                <a:lnTo>
                  <a:pt x="2951" y="2058"/>
                </a:lnTo>
                <a:lnTo>
                  <a:pt x="2951" y="2058"/>
                </a:lnTo>
                <a:lnTo>
                  <a:pt x="2951"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33"/>
                </a:lnTo>
                <a:lnTo>
                  <a:pt x="2976" y="2033"/>
                </a:lnTo>
                <a:lnTo>
                  <a:pt x="2976" y="2058"/>
                </a:lnTo>
                <a:lnTo>
                  <a:pt x="2976" y="2058"/>
                </a:lnTo>
                <a:lnTo>
                  <a:pt x="2976" y="2058"/>
                </a:lnTo>
                <a:lnTo>
                  <a:pt x="2976" y="2058"/>
                </a:lnTo>
                <a:lnTo>
                  <a:pt x="2976" y="2058"/>
                </a:lnTo>
                <a:lnTo>
                  <a:pt x="2976" y="2058"/>
                </a:lnTo>
                <a:lnTo>
                  <a:pt x="2976" y="2058"/>
                </a:lnTo>
                <a:lnTo>
                  <a:pt x="2976" y="2058"/>
                </a:lnTo>
                <a:lnTo>
                  <a:pt x="2976" y="2082"/>
                </a:lnTo>
                <a:lnTo>
                  <a:pt x="2976" y="2082"/>
                </a:lnTo>
                <a:lnTo>
                  <a:pt x="2976" y="2082"/>
                </a:lnTo>
                <a:lnTo>
                  <a:pt x="2976" y="2082"/>
                </a:lnTo>
                <a:lnTo>
                  <a:pt x="2976" y="2082"/>
                </a:lnTo>
                <a:lnTo>
                  <a:pt x="2976" y="2082"/>
                </a:lnTo>
                <a:lnTo>
                  <a:pt x="2976" y="2082"/>
                </a:lnTo>
                <a:lnTo>
                  <a:pt x="2976" y="2082"/>
                </a:lnTo>
                <a:lnTo>
                  <a:pt x="2976" y="2082"/>
                </a:lnTo>
                <a:lnTo>
                  <a:pt x="2976"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2976" y="2082"/>
                </a:lnTo>
                <a:lnTo>
                  <a:pt x="2976" y="2082"/>
                </a:lnTo>
                <a:lnTo>
                  <a:pt x="2976" y="2082"/>
                </a:lnTo>
                <a:lnTo>
                  <a:pt x="2976" y="2082"/>
                </a:lnTo>
                <a:lnTo>
                  <a:pt x="2951" y="2107"/>
                </a:lnTo>
                <a:lnTo>
                  <a:pt x="2951" y="2107"/>
                </a:lnTo>
                <a:lnTo>
                  <a:pt x="2976" y="2107"/>
                </a:lnTo>
                <a:lnTo>
                  <a:pt x="2976" y="2107"/>
                </a:lnTo>
                <a:lnTo>
                  <a:pt x="2976" y="2107"/>
                </a:lnTo>
                <a:lnTo>
                  <a:pt x="2976" y="2107"/>
                </a:lnTo>
                <a:lnTo>
                  <a:pt x="2976" y="2107"/>
                </a:lnTo>
                <a:lnTo>
                  <a:pt x="2976" y="2107"/>
                </a:lnTo>
                <a:lnTo>
                  <a:pt x="3000" y="2107"/>
                </a:lnTo>
                <a:lnTo>
                  <a:pt x="3000" y="2107"/>
                </a:lnTo>
                <a:lnTo>
                  <a:pt x="3000" y="2107"/>
                </a:lnTo>
                <a:lnTo>
                  <a:pt x="3000" y="2107"/>
                </a:lnTo>
                <a:lnTo>
                  <a:pt x="3000" y="2107"/>
                </a:lnTo>
                <a:lnTo>
                  <a:pt x="3000" y="2132"/>
                </a:lnTo>
                <a:lnTo>
                  <a:pt x="3000" y="2132"/>
                </a:lnTo>
                <a:lnTo>
                  <a:pt x="3000" y="2107"/>
                </a:lnTo>
                <a:lnTo>
                  <a:pt x="3000" y="2107"/>
                </a:lnTo>
                <a:lnTo>
                  <a:pt x="3000" y="2107"/>
                </a:lnTo>
                <a:lnTo>
                  <a:pt x="3000" y="2107"/>
                </a:lnTo>
                <a:lnTo>
                  <a:pt x="3026" y="2107"/>
                </a:lnTo>
                <a:lnTo>
                  <a:pt x="3026" y="2107"/>
                </a:lnTo>
                <a:lnTo>
                  <a:pt x="3026" y="2132"/>
                </a:lnTo>
                <a:lnTo>
                  <a:pt x="3026" y="2132"/>
                </a:lnTo>
                <a:lnTo>
                  <a:pt x="3026" y="2132"/>
                </a:lnTo>
                <a:lnTo>
                  <a:pt x="3026" y="2132"/>
                </a:lnTo>
                <a:lnTo>
                  <a:pt x="3026" y="2132"/>
                </a:lnTo>
                <a:lnTo>
                  <a:pt x="3026" y="2132"/>
                </a:lnTo>
                <a:lnTo>
                  <a:pt x="3050" y="2132"/>
                </a:lnTo>
                <a:lnTo>
                  <a:pt x="3075" y="2132"/>
                </a:lnTo>
                <a:lnTo>
                  <a:pt x="3075" y="2132"/>
                </a:lnTo>
                <a:lnTo>
                  <a:pt x="3075"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125" y="2107"/>
                </a:lnTo>
                <a:lnTo>
                  <a:pt x="3125" y="2107"/>
                </a:lnTo>
                <a:lnTo>
                  <a:pt x="3125" y="2132"/>
                </a:lnTo>
                <a:lnTo>
                  <a:pt x="3099" y="2132"/>
                </a:lnTo>
                <a:lnTo>
                  <a:pt x="3099" y="2132"/>
                </a:lnTo>
                <a:lnTo>
                  <a:pt x="3099" y="2132"/>
                </a:lnTo>
                <a:lnTo>
                  <a:pt x="3099" y="2132"/>
                </a:lnTo>
                <a:lnTo>
                  <a:pt x="3099" y="2132"/>
                </a:lnTo>
                <a:lnTo>
                  <a:pt x="3125" y="2132"/>
                </a:lnTo>
                <a:lnTo>
                  <a:pt x="3125" y="2132"/>
                </a:lnTo>
                <a:lnTo>
                  <a:pt x="3125" y="2132"/>
                </a:lnTo>
                <a:lnTo>
                  <a:pt x="3125" y="2132"/>
                </a:lnTo>
                <a:lnTo>
                  <a:pt x="3125" y="2132"/>
                </a:lnTo>
                <a:lnTo>
                  <a:pt x="3099" y="2157"/>
                </a:lnTo>
                <a:lnTo>
                  <a:pt x="3099" y="2132"/>
                </a:lnTo>
                <a:lnTo>
                  <a:pt x="3099" y="2132"/>
                </a:lnTo>
                <a:lnTo>
                  <a:pt x="3099" y="2132"/>
                </a:lnTo>
                <a:lnTo>
                  <a:pt x="3099" y="2132"/>
                </a:lnTo>
                <a:lnTo>
                  <a:pt x="3075" y="2132"/>
                </a:lnTo>
                <a:lnTo>
                  <a:pt x="3075" y="2157"/>
                </a:lnTo>
                <a:lnTo>
                  <a:pt x="3099" y="2157"/>
                </a:lnTo>
                <a:lnTo>
                  <a:pt x="3125" y="2157"/>
                </a:lnTo>
                <a:lnTo>
                  <a:pt x="3125" y="2181"/>
                </a:lnTo>
                <a:lnTo>
                  <a:pt x="3125" y="2181"/>
                </a:lnTo>
                <a:lnTo>
                  <a:pt x="3125" y="2181"/>
                </a:lnTo>
                <a:lnTo>
                  <a:pt x="3125" y="2181"/>
                </a:lnTo>
                <a:lnTo>
                  <a:pt x="3125" y="2181"/>
                </a:lnTo>
                <a:lnTo>
                  <a:pt x="3125" y="2181"/>
                </a:lnTo>
                <a:lnTo>
                  <a:pt x="3125" y="2181"/>
                </a:lnTo>
                <a:lnTo>
                  <a:pt x="3125" y="2181"/>
                </a:lnTo>
                <a:lnTo>
                  <a:pt x="3099" y="2206"/>
                </a:lnTo>
                <a:lnTo>
                  <a:pt x="3099" y="2206"/>
                </a:lnTo>
                <a:lnTo>
                  <a:pt x="3099" y="2206"/>
                </a:lnTo>
                <a:lnTo>
                  <a:pt x="3099" y="2206"/>
                </a:lnTo>
                <a:lnTo>
                  <a:pt x="3099" y="2206"/>
                </a:lnTo>
                <a:lnTo>
                  <a:pt x="3099" y="2206"/>
                </a:lnTo>
                <a:lnTo>
                  <a:pt x="3099" y="2206"/>
                </a:lnTo>
                <a:lnTo>
                  <a:pt x="3075" y="2206"/>
                </a:lnTo>
                <a:lnTo>
                  <a:pt x="3099" y="2181"/>
                </a:lnTo>
                <a:lnTo>
                  <a:pt x="3099" y="2181"/>
                </a:lnTo>
                <a:lnTo>
                  <a:pt x="3099" y="2181"/>
                </a:lnTo>
                <a:lnTo>
                  <a:pt x="3099" y="2181"/>
                </a:lnTo>
                <a:lnTo>
                  <a:pt x="3099" y="2181"/>
                </a:lnTo>
                <a:lnTo>
                  <a:pt x="3099" y="2181"/>
                </a:lnTo>
                <a:lnTo>
                  <a:pt x="3099" y="2181"/>
                </a:lnTo>
                <a:lnTo>
                  <a:pt x="3099" y="2181"/>
                </a:lnTo>
                <a:lnTo>
                  <a:pt x="3099" y="2157"/>
                </a:lnTo>
                <a:lnTo>
                  <a:pt x="3099" y="2157"/>
                </a:lnTo>
                <a:lnTo>
                  <a:pt x="3099" y="2157"/>
                </a:lnTo>
                <a:lnTo>
                  <a:pt x="3075" y="2157"/>
                </a:lnTo>
                <a:lnTo>
                  <a:pt x="3075" y="2157"/>
                </a:lnTo>
                <a:lnTo>
                  <a:pt x="3075" y="2157"/>
                </a:lnTo>
                <a:lnTo>
                  <a:pt x="3075" y="2157"/>
                </a:lnTo>
                <a:lnTo>
                  <a:pt x="3075" y="2157"/>
                </a:lnTo>
                <a:lnTo>
                  <a:pt x="3075" y="2157"/>
                </a:lnTo>
                <a:lnTo>
                  <a:pt x="3075" y="2181"/>
                </a:lnTo>
                <a:lnTo>
                  <a:pt x="3050" y="2181"/>
                </a:lnTo>
                <a:lnTo>
                  <a:pt x="3050" y="2181"/>
                </a:lnTo>
                <a:lnTo>
                  <a:pt x="3050" y="2181"/>
                </a:lnTo>
                <a:lnTo>
                  <a:pt x="3050" y="2181"/>
                </a:lnTo>
                <a:lnTo>
                  <a:pt x="3050" y="2181"/>
                </a:lnTo>
                <a:lnTo>
                  <a:pt x="3050" y="2181"/>
                </a:lnTo>
                <a:lnTo>
                  <a:pt x="3050" y="2181"/>
                </a:lnTo>
                <a:lnTo>
                  <a:pt x="3026" y="2181"/>
                </a:lnTo>
                <a:lnTo>
                  <a:pt x="3026" y="2206"/>
                </a:lnTo>
                <a:lnTo>
                  <a:pt x="3026" y="2206"/>
                </a:lnTo>
                <a:lnTo>
                  <a:pt x="3026" y="2206"/>
                </a:lnTo>
                <a:lnTo>
                  <a:pt x="3026" y="2206"/>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50" y="2181"/>
                </a:lnTo>
                <a:lnTo>
                  <a:pt x="3050" y="2181"/>
                </a:lnTo>
                <a:lnTo>
                  <a:pt x="3050" y="2181"/>
                </a:lnTo>
                <a:lnTo>
                  <a:pt x="3050" y="2181"/>
                </a:lnTo>
                <a:lnTo>
                  <a:pt x="3050" y="2181"/>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26" y="2157"/>
                </a:lnTo>
                <a:lnTo>
                  <a:pt x="3026" y="2157"/>
                </a:lnTo>
                <a:lnTo>
                  <a:pt x="3026" y="2132"/>
                </a:lnTo>
                <a:lnTo>
                  <a:pt x="3026" y="2132"/>
                </a:lnTo>
                <a:lnTo>
                  <a:pt x="3000" y="2132"/>
                </a:lnTo>
                <a:lnTo>
                  <a:pt x="3000" y="2132"/>
                </a:lnTo>
                <a:lnTo>
                  <a:pt x="3000" y="2132"/>
                </a:lnTo>
                <a:lnTo>
                  <a:pt x="3026" y="2132"/>
                </a:lnTo>
                <a:lnTo>
                  <a:pt x="3026" y="2132"/>
                </a:lnTo>
                <a:lnTo>
                  <a:pt x="3000" y="2107"/>
                </a:lnTo>
                <a:lnTo>
                  <a:pt x="3000" y="2107"/>
                </a:lnTo>
                <a:lnTo>
                  <a:pt x="3000" y="2132"/>
                </a:lnTo>
                <a:lnTo>
                  <a:pt x="3000" y="2132"/>
                </a:lnTo>
                <a:lnTo>
                  <a:pt x="3000" y="2132"/>
                </a:lnTo>
                <a:lnTo>
                  <a:pt x="3000" y="2132"/>
                </a:lnTo>
                <a:lnTo>
                  <a:pt x="3000" y="2132"/>
                </a:lnTo>
                <a:lnTo>
                  <a:pt x="3000" y="2132"/>
                </a:lnTo>
                <a:lnTo>
                  <a:pt x="3000" y="2132"/>
                </a:lnTo>
                <a:lnTo>
                  <a:pt x="3000" y="2107"/>
                </a:lnTo>
                <a:lnTo>
                  <a:pt x="2976" y="2107"/>
                </a:lnTo>
                <a:lnTo>
                  <a:pt x="2976" y="2107"/>
                </a:lnTo>
                <a:lnTo>
                  <a:pt x="2976" y="2107"/>
                </a:lnTo>
                <a:lnTo>
                  <a:pt x="2976" y="2132"/>
                </a:lnTo>
                <a:lnTo>
                  <a:pt x="2976" y="2132"/>
                </a:lnTo>
                <a:lnTo>
                  <a:pt x="3000" y="2132"/>
                </a:lnTo>
                <a:lnTo>
                  <a:pt x="2976" y="2132"/>
                </a:lnTo>
                <a:lnTo>
                  <a:pt x="2976" y="2132"/>
                </a:lnTo>
                <a:lnTo>
                  <a:pt x="2976" y="2132"/>
                </a:lnTo>
                <a:lnTo>
                  <a:pt x="2976" y="2132"/>
                </a:lnTo>
                <a:lnTo>
                  <a:pt x="2976" y="2132"/>
                </a:lnTo>
                <a:lnTo>
                  <a:pt x="2976" y="2132"/>
                </a:lnTo>
                <a:lnTo>
                  <a:pt x="2976" y="2132"/>
                </a:lnTo>
                <a:lnTo>
                  <a:pt x="2976" y="2157"/>
                </a:lnTo>
                <a:lnTo>
                  <a:pt x="2976" y="2157"/>
                </a:lnTo>
                <a:lnTo>
                  <a:pt x="2976" y="2157"/>
                </a:lnTo>
                <a:lnTo>
                  <a:pt x="2976" y="2157"/>
                </a:lnTo>
                <a:lnTo>
                  <a:pt x="2951" y="2157"/>
                </a:lnTo>
                <a:lnTo>
                  <a:pt x="2951" y="2157"/>
                </a:lnTo>
                <a:lnTo>
                  <a:pt x="2951" y="2157"/>
                </a:lnTo>
                <a:lnTo>
                  <a:pt x="2951" y="2181"/>
                </a:lnTo>
                <a:lnTo>
                  <a:pt x="2951" y="2181"/>
                </a:lnTo>
                <a:lnTo>
                  <a:pt x="2951" y="2181"/>
                </a:lnTo>
                <a:lnTo>
                  <a:pt x="2951" y="2181"/>
                </a:lnTo>
                <a:lnTo>
                  <a:pt x="2951" y="2181"/>
                </a:lnTo>
                <a:lnTo>
                  <a:pt x="2926" y="2181"/>
                </a:lnTo>
                <a:lnTo>
                  <a:pt x="2926" y="2181"/>
                </a:lnTo>
                <a:lnTo>
                  <a:pt x="2926" y="2181"/>
                </a:lnTo>
                <a:lnTo>
                  <a:pt x="2926" y="2181"/>
                </a:lnTo>
                <a:lnTo>
                  <a:pt x="2926" y="2181"/>
                </a:lnTo>
                <a:lnTo>
                  <a:pt x="2926" y="2181"/>
                </a:lnTo>
                <a:lnTo>
                  <a:pt x="2926" y="2181"/>
                </a:lnTo>
                <a:lnTo>
                  <a:pt x="2926" y="2181"/>
                </a:lnTo>
                <a:lnTo>
                  <a:pt x="2951" y="2206"/>
                </a:lnTo>
                <a:lnTo>
                  <a:pt x="2951" y="2206"/>
                </a:lnTo>
                <a:lnTo>
                  <a:pt x="2951" y="2206"/>
                </a:lnTo>
                <a:lnTo>
                  <a:pt x="2951" y="2181"/>
                </a:lnTo>
                <a:lnTo>
                  <a:pt x="2976" y="2181"/>
                </a:lnTo>
                <a:lnTo>
                  <a:pt x="2976" y="2181"/>
                </a:lnTo>
                <a:lnTo>
                  <a:pt x="2976" y="2206"/>
                </a:lnTo>
                <a:lnTo>
                  <a:pt x="2976" y="2206"/>
                </a:lnTo>
                <a:lnTo>
                  <a:pt x="2976" y="2206"/>
                </a:lnTo>
                <a:lnTo>
                  <a:pt x="2976" y="2206"/>
                </a:lnTo>
                <a:lnTo>
                  <a:pt x="2976"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31"/>
                </a:lnTo>
                <a:lnTo>
                  <a:pt x="2951" y="2231"/>
                </a:lnTo>
                <a:lnTo>
                  <a:pt x="2951" y="2231"/>
                </a:lnTo>
                <a:lnTo>
                  <a:pt x="2951" y="2231"/>
                </a:lnTo>
                <a:lnTo>
                  <a:pt x="2976" y="2256"/>
                </a:lnTo>
                <a:lnTo>
                  <a:pt x="2976" y="2256"/>
                </a:lnTo>
                <a:lnTo>
                  <a:pt x="2976" y="2256"/>
                </a:lnTo>
                <a:lnTo>
                  <a:pt x="2976" y="2256"/>
                </a:lnTo>
                <a:lnTo>
                  <a:pt x="3000" y="2231"/>
                </a:lnTo>
                <a:lnTo>
                  <a:pt x="3000" y="2256"/>
                </a:lnTo>
                <a:lnTo>
                  <a:pt x="3000" y="2256"/>
                </a:lnTo>
                <a:lnTo>
                  <a:pt x="3000" y="2256"/>
                </a:lnTo>
                <a:lnTo>
                  <a:pt x="3000" y="2256"/>
                </a:lnTo>
                <a:lnTo>
                  <a:pt x="3000" y="2256"/>
                </a:lnTo>
                <a:lnTo>
                  <a:pt x="3000" y="2256"/>
                </a:lnTo>
                <a:lnTo>
                  <a:pt x="3000" y="2256"/>
                </a:lnTo>
                <a:lnTo>
                  <a:pt x="3000" y="2256"/>
                </a:lnTo>
                <a:lnTo>
                  <a:pt x="3000" y="2256"/>
                </a:lnTo>
                <a:lnTo>
                  <a:pt x="3000" y="2281"/>
                </a:lnTo>
                <a:lnTo>
                  <a:pt x="3000" y="2281"/>
                </a:lnTo>
                <a:lnTo>
                  <a:pt x="3000" y="2281"/>
                </a:lnTo>
                <a:lnTo>
                  <a:pt x="3000" y="2281"/>
                </a:lnTo>
                <a:lnTo>
                  <a:pt x="3000" y="2281"/>
                </a:lnTo>
                <a:lnTo>
                  <a:pt x="3000" y="2281"/>
                </a:lnTo>
                <a:lnTo>
                  <a:pt x="3000" y="2281"/>
                </a:lnTo>
                <a:lnTo>
                  <a:pt x="3000" y="2281"/>
                </a:lnTo>
                <a:lnTo>
                  <a:pt x="3000" y="2281"/>
                </a:lnTo>
                <a:lnTo>
                  <a:pt x="3000" y="2281"/>
                </a:lnTo>
                <a:lnTo>
                  <a:pt x="3000" y="2305"/>
                </a:lnTo>
                <a:lnTo>
                  <a:pt x="3000" y="2305"/>
                </a:lnTo>
                <a:lnTo>
                  <a:pt x="3026" y="2305"/>
                </a:lnTo>
                <a:lnTo>
                  <a:pt x="3026" y="2305"/>
                </a:lnTo>
                <a:lnTo>
                  <a:pt x="3026" y="2305"/>
                </a:lnTo>
                <a:lnTo>
                  <a:pt x="3026" y="2305"/>
                </a:lnTo>
                <a:lnTo>
                  <a:pt x="3050" y="2331"/>
                </a:lnTo>
                <a:lnTo>
                  <a:pt x="3026" y="2331"/>
                </a:lnTo>
                <a:lnTo>
                  <a:pt x="3026" y="2331"/>
                </a:lnTo>
                <a:lnTo>
                  <a:pt x="3026" y="2331"/>
                </a:lnTo>
                <a:lnTo>
                  <a:pt x="3050" y="2331"/>
                </a:lnTo>
                <a:lnTo>
                  <a:pt x="3050" y="2331"/>
                </a:lnTo>
                <a:lnTo>
                  <a:pt x="3050" y="2331"/>
                </a:lnTo>
                <a:lnTo>
                  <a:pt x="3050" y="2331"/>
                </a:lnTo>
                <a:lnTo>
                  <a:pt x="3026" y="2331"/>
                </a:lnTo>
                <a:lnTo>
                  <a:pt x="3026" y="2331"/>
                </a:lnTo>
                <a:lnTo>
                  <a:pt x="3026" y="2331"/>
                </a:lnTo>
                <a:lnTo>
                  <a:pt x="3026" y="2331"/>
                </a:lnTo>
                <a:lnTo>
                  <a:pt x="3026" y="2355"/>
                </a:lnTo>
                <a:lnTo>
                  <a:pt x="3026" y="2355"/>
                </a:lnTo>
                <a:lnTo>
                  <a:pt x="3026" y="2355"/>
                </a:lnTo>
                <a:lnTo>
                  <a:pt x="3050" y="2355"/>
                </a:lnTo>
                <a:lnTo>
                  <a:pt x="3075" y="2380"/>
                </a:lnTo>
                <a:lnTo>
                  <a:pt x="3125" y="2355"/>
                </a:lnTo>
                <a:lnTo>
                  <a:pt x="3149" y="2355"/>
                </a:lnTo>
                <a:lnTo>
                  <a:pt x="3174" y="2355"/>
                </a:lnTo>
                <a:lnTo>
                  <a:pt x="3174" y="2355"/>
                </a:lnTo>
                <a:lnTo>
                  <a:pt x="3174" y="2331"/>
                </a:lnTo>
                <a:lnTo>
                  <a:pt x="3174" y="2331"/>
                </a:lnTo>
                <a:lnTo>
                  <a:pt x="3198" y="2355"/>
                </a:lnTo>
                <a:lnTo>
                  <a:pt x="3198" y="2355"/>
                </a:lnTo>
                <a:lnTo>
                  <a:pt x="3198" y="2355"/>
                </a:lnTo>
                <a:lnTo>
                  <a:pt x="3198" y="2331"/>
                </a:lnTo>
                <a:lnTo>
                  <a:pt x="3198" y="2331"/>
                </a:lnTo>
                <a:lnTo>
                  <a:pt x="3198" y="2331"/>
                </a:lnTo>
                <a:lnTo>
                  <a:pt x="3198" y="2331"/>
                </a:lnTo>
                <a:lnTo>
                  <a:pt x="3198" y="2331"/>
                </a:lnTo>
                <a:lnTo>
                  <a:pt x="3198" y="2331"/>
                </a:lnTo>
                <a:lnTo>
                  <a:pt x="3198" y="2331"/>
                </a:lnTo>
                <a:lnTo>
                  <a:pt x="3198" y="2331"/>
                </a:lnTo>
                <a:lnTo>
                  <a:pt x="3198" y="2305"/>
                </a:lnTo>
                <a:lnTo>
                  <a:pt x="3224" y="2305"/>
                </a:lnTo>
                <a:lnTo>
                  <a:pt x="3224" y="2305"/>
                </a:lnTo>
                <a:lnTo>
                  <a:pt x="3224" y="2305"/>
                </a:lnTo>
                <a:lnTo>
                  <a:pt x="3224" y="2305"/>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224" y="2281"/>
                </a:lnTo>
                <a:lnTo>
                  <a:pt x="3224" y="2281"/>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48" y="2231"/>
                </a:lnTo>
                <a:lnTo>
                  <a:pt x="3248" y="2231"/>
                </a:lnTo>
                <a:lnTo>
                  <a:pt x="3248" y="2231"/>
                </a:lnTo>
                <a:lnTo>
                  <a:pt x="3248" y="2231"/>
                </a:lnTo>
                <a:lnTo>
                  <a:pt x="3248" y="2231"/>
                </a:lnTo>
                <a:lnTo>
                  <a:pt x="3248" y="2206"/>
                </a:lnTo>
                <a:lnTo>
                  <a:pt x="3248" y="2206"/>
                </a:lnTo>
                <a:lnTo>
                  <a:pt x="3248" y="2206"/>
                </a:lnTo>
                <a:lnTo>
                  <a:pt x="3248" y="2206"/>
                </a:lnTo>
                <a:lnTo>
                  <a:pt x="3273" y="2206"/>
                </a:lnTo>
                <a:lnTo>
                  <a:pt x="3273" y="2206"/>
                </a:lnTo>
                <a:lnTo>
                  <a:pt x="3273" y="2206"/>
                </a:lnTo>
                <a:lnTo>
                  <a:pt x="3273" y="2206"/>
                </a:lnTo>
                <a:lnTo>
                  <a:pt x="3273" y="2206"/>
                </a:lnTo>
                <a:lnTo>
                  <a:pt x="3248" y="2206"/>
                </a:lnTo>
                <a:lnTo>
                  <a:pt x="3273" y="2206"/>
                </a:lnTo>
                <a:lnTo>
                  <a:pt x="3273" y="2206"/>
                </a:lnTo>
                <a:lnTo>
                  <a:pt x="3273" y="2206"/>
                </a:lnTo>
                <a:lnTo>
                  <a:pt x="3273" y="2206"/>
                </a:lnTo>
                <a:lnTo>
                  <a:pt x="3273" y="2206"/>
                </a:lnTo>
                <a:lnTo>
                  <a:pt x="3273" y="2206"/>
                </a:lnTo>
                <a:lnTo>
                  <a:pt x="3273" y="2206"/>
                </a:lnTo>
                <a:lnTo>
                  <a:pt x="3273" y="2206"/>
                </a:lnTo>
                <a:lnTo>
                  <a:pt x="3298" y="2206"/>
                </a:lnTo>
                <a:lnTo>
                  <a:pt x="3273" y="2206"/>
                </a:lnTo>
                <a:lnTo>
                  <a:pt x="3273" y="2206"/>
                </a:lnTo>
                <a:lnTo>
                  <a:pt x="3273" y="2206"/>
                </a:lnTo>
                <a:lnTo>
                  <a:pt x="3273" y="2206"/>
                </a:lnTo>
                <a:lnTo>
                  <a:pt x="3273" y="2206"/>
                </a:lnTo>
                <a:lnTo>
                  <a:pt x="3273" y="2206"/>
                </a:lnTo>
                <a:lnTo>
                  <a:pt x="3273" y="2206"/>
                </a:lnTo>
                <a:lnTo>
                  <a:pt x="3273" y="2206"/>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56"/>
                </a:lnTo>
                <a:lnTo>
                  <a:pt x="3248" y="2256"/>
                </a:lnTo>
                <a:lnTo>
                  <a:pt x="3248" y="2256"/>
                </a:lnTo>
                <a:lnTo>
                  <a:pt x="3248" y="2256"/>
                </a:lnTo>
                <a:lnTo>
                  <a:pt x="3224" y="2256"/>
                </a:lnTo>
                <a:lnTo>
                  <a:pt x="3224" y="2281"/>
                </a:lnTo>
                <a:lnTo>
                  <a:pt x="3224" y="2281"/>
                </a:lnTo>
                <a:lnTo>
                  <a:pt x="3224" y="2281"/>
                </a:lnTo>
                <a:lnTo>
                  <a:pt x="3224" y="2281"/>
                </a:lnTo>
                <a:lnTo>
                  <a:pt x="3224" y="2281"/>
                </a:lnTo>
                <a:lnTo>
                  <a:pt x="3224" y="2281"/>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48" y="2305"/>
                </a:lnTo>
                <a:lnTo>
                  <a:pt x="3224"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31"/>
                </a:lnTo>
                <a:lnTo>
                  <a:pt x="3248" y="2331"/>
                </a:lnTo>
                <a:lnTo>
                  <a:pt x="3248" y="2331"/>
                </a:lnTo>
                <a:lnTo>
                  <a:pt x="3248" y="2331"/>
                </a:lnTo>
                <a:lnTo>
                  <a:pt x="3224" y="2331"/>
                </a:lnTo>
                <a:lnTo>
                  <a:pt x="3224" y="2331"/>
                </a:lnTo>
                <a:lnTo>
                  <a:pt x="3248" y="2331"/>
                </a:lnTo>
                <a:lnTo>
                  <a:pt x="3248" y="2355"/>
                </a:lnTo>
                <a:lnTo>
                  <a:pt x="3248" y="2355"/>
                </a:lnTo>
                <a:lnTo>
                  <a:pt x="3248" y="2355"/>
                </a:lnTo>
                <a:lnTo>
                  <a:pt x="3248" y="2355"/>
                </a:lnTo>
                <a:lnTo>
                  <a:pt x="3248" y="2355"/>
                </a:lnTo>
                <a:lnTo>
                  <a:pt x="3248" y="2355"/>
                </a:lnTo>
                <a:lnTo>
                  <a:pt x="3248" y="2380"/>
                </a:lnTo>
                <a:lnTo>
                  <a:pt x="3248" y="2380"/>
                </a:lnTo>
                <a:lnTo>
                  <a:pt x="3248" y="2380"/>
                </a:lnTo>
                <a:lnTo>
                  <a:pt x="3248" y="2404"/>
                </a:lnTo>
                <a:lnTo>
                  <a:pt x="3273" y="2404"/>
                </a:lnTo>
                <a:lnTo>
                  <a:pt x="3273" y="2404"/>
                </a:lnTo>
                <a:lnTo>
                  <a:pt x="3273" y="2404"/>
                </a:lnTo>
                <a:lnTo>
                  <a:pt x="3273" y="2430"/>
                </a:lnTo>
                <a:lnTo>
                  <a:pt x="3273" y="2430"/>
                </a:lnTo>
                <a:lnTo>
                  <a:pt x="3273" y="2430"/>
                </a:lnTo>
                <a:lnTo>
                  <a:pt x="3273" y="2430"/>
                </a:lnTo>
                <a:lnTo>
                  <a:pt x="3273" y="2454"/>
                </a:lnTo>
                <a:lnTo>
                  <a:pt x="3273" y="2454"/>
                </a:lnTo>
                <a:lnTo>
                  <a:pt x="3273" y="2454"/>
                </a:lnTo>
                <a:lnTo>
                  <a:pt x="3273" y="2454"/>
                </a:lnTo>
                <a:lnTo>
                  <a:pt x="3273" y="2454"/>
                </a:lnTo>
                <a:lnTo>
                  <a:pt x="3273" y="2454"/>
                </a:lnTo>
                <a:lnTo>
                  <a:pt x="3273" y="2454"/>
                </a:lnTo>
                <a:lnTo>
                  <a:pt x="3273" y="2454"/>
                </a:lnTo>
                <a:lnTo>
                  <a:pt x="3273"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504"/>
                </a:lnTo>
                <a:lnTo>
                  <a:pt x="3248" y="2504"/>
                </a:lnTo>
                <a:lnTo>
                  <a:pt x="3248" y="2504"/>
                </a:lnTo>
                <a:lnTo>
                  <a:pt x="3248" y="2504"/>
                </a:lnTo>
                <a:lnTo>
                  <a:pt x="3248" y="2504"/>
                </a:lnTo>
                <a:lnTo>
                  <a:pt x="3224" y="2504"/>
                </a:lnTo>
                <a:lnTo>
                  <a:pt x="3224" y="2504"/>
                </a:lnTo>
                <a:lnTo>
                  <a:pt x="3248" y="2504"/>
                </a:lnTo>
                <a:lnTo>
                  <a:pt x="3248" y="2504"/>
                </a:lnTo>
                <a:lnTo>
                  <a:pt x="3248" y="2504"/>
                </a:lnTo>
                <a:lnTo>
                  <a:pt x="3248" y="2504"/>
                </a:lnTo>
                <a:lnTo>
                  <a:pt x="3224" y="2504"/>
                </a:lnTo>
                <a:lnTo>
                  <a:pt x="3224" y="2504"/>
                </a:lnTo>
                <a:lnTo>
                  <a:pt x="3224" y="2504"/>
                </a:lnTo>
                <a:lnTo>
                  <a:pt x="3248" y="2529"/>
                </a:lnTo>
                <a:lnTo>
                  <a:pt x="3248" y="2529"/>
                </a:lnTo>
                <a:lnTo>
                  <a:pt x="3248" y="2554"/>
                </a:lnTo>
                <a:lnTo>
                  <a:pt x="3248" y="2554"/>
                </a:lnTo>
                <a:lnTo>
                  <a:pt x="3248" y="2554"/>
                </a:lnTo>
                <a:lnTo>
                  <a:pt x="3248" y="2554"/>
                </a:lnTo>
                <a:lnTo>
                  <a:pt x="3248" y="2529"/>
                </a:lnTo>
                <a:lnTo>
                  <a:pt x="3248" y="2529"/>
                </a:lnTo>
                <a:lnTo>
                  <a:pt x="3248"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54"/>
                </a:lnTo>
                <a:lnTo>
                  <a:pt x="3273" y="2554"/>
                </a:lnTo>
                <a:lnTo>
                  <a:pt x="3273" y="2554"/>
                </a:lnTo>
                <a:lnTo>
                  <a:pt x="3273" y="2554"/>
                </a:lnTo>
                <a:lnTo>
                  <a:pt x="3273" y="2554"/>
                </a:lnTo>
                <a:lnTo>
                  <a:pt x="3273" y="2554"/>
                </a:lnTo>
                <a:lnTo>
                  <a:pt x="3273" y="2554"/>
                </a:lnTo>
                <a:lnTo>
                  <a:pt x="3273" y="2554"/>
                </a:lnTo>
                <a:lnTo>
                  <a:pt x="3273" y="2554"/>
                </a:lnTo>
                <a:lnTo>
                  <a:pt x="3273"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78"/>
                </a:lnTo>
                <a:lnTo>
                  <a:pt x="3248" y="2578"/>
                </a:lnTo>
                <a:lnTo>
                  <a:pt x="3248" y="2578"/>
                </a:lnTo>
                <a:lnTo>
                  <a:pt x="3248" y="2578"/>
                </a:lnTo>
                <a:lnTo>
                  <a:pt x="3248" y="2603"/>
                </a:lnTo>
                <a:lnTo>
                  <a:pt x="3248" y="2603"/>
                </a:lnTo>
                <a:lnTo>
                  <a:pt x="3248" y="2603"/>
                </a:lnTo>
                <a:lnTo>
                  <a:pt x="3248" y="2603"/>
                </a:lnTo>
                <a:lnTo>
                  <a:pt x="3248" y="2603"/>
                </a:lnTo>
                <a:lnTo>
                  <a:pt x="3248" y="2603"/>
                </a:lnTo>
                <a:lnTo>
                  <a:pt x="3248" y="2603"/>
                </a:lnTo>
                <a:lnTo>
                  <a:pt x="3248" y="2603"/>
                </a:lnTo>
                <a:lnTo>
                  <a:pt x="3248" y="2603"/>
                </a:lnTo>
                <a:lnTo>
                  <a:pt x="3248" y="2603"/>
                </a:lnTo>
                <a:lnTo>
                  <a:pt x="3273" y="2603"/>
                </a:lnTo>
                <a:lnTo>
                  <a:pt x="3273" y="2603"/>
                </a:lnTo>
                <a:lnTo>
                  <a:pt x="3248" y="2603"/>
                </a:lnTo>
                <a:lnTo>
                  <a:pt x="3248" y="2603"/>
                </a:lnTo>
                <a:lnTo>
                  <a:pt x="3248" y="2603"/>
                </a:lnTo>
                <a:lnTo>
                  <a:pt x="3248" y="2603"/>
                </a:lnTo>
                <a:lnTo>
                  <a:pt x="3248" y="2603"/>
                </a:lnTo>
                <a:lnTo>
                  <a:pt x="3248" y="2603"/>
                </a:lnTo>
                <a:lnTo>
                  <a:pt x="3248" y="2628"/>
                </a:lnTo>
                <a:lnTo>
                  <a:pt x="3248" y="2628"/>
                </a:lnTo>
                <a:lnTo>
                  <a:pt x="3248" y="2628"/>
                </a:lnTo>
                <a:lnTo>
                  <a:pt x="3248" y="2628"/>
                </a:lnTo>
                <a:lnTo>
                  <a:pt x="3248" y="2628"/>
                </a:lnTo>
                <a:lnTo>
                  <a:pt x="3248"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198" y="2628"/>
                </a:lnTo>
                <a:lnTo>
                  <a:pt x="3198" y="2628"/>
                </a:lnTo>
                <a:lnTo>
                  <a:pt x="3224" y="2628"/>
                </a:lnTo>
                <a:lnTo>
                  <a:pt x="3248" y="2628"/>
                </a:lnTo>
                <a:lnTo>
                  <a:pt x="3248" y="2628"/>
                </a:lnTo>
                <a:lnTo>
                  <a:pt x="3248" y="2653"/>
                </a:lnTo>
                <a:lnTo>
                  <a:pt x="3248" y="2653"/>
                </a:lnTo>
                <a:lnTo>
                  <a:pt x="3248" y="2653"/>
                </a:lnTo>
                <a:lnTo>
                  <a:pt x="3248" y="2628"/>
                </a:lnTo>
                <a:lnTo>
                  <a:pt x="3248" y="2628"/>
                </a:lnTo>
                <a:lnTo>
                  <a:pt x="3248" y="2628"/>
                </a:lnTo>
                <a:lnTo>
                  <a:pt x="3248" y="2628"/>
                </a:lnTo>
                <a:lnTo>
                  <a:pt x="3248" y="2628"/>
                </a:lnTo>
                <a:lnTo>
                  <a:pt x="3248" y="2628"/>
                </a:lnTo>
                <a:lnTo>
                  <a:pt x="3248" y="2653"/>
                </a:lnTo>
                <a:lnTo>
                  <a:pt x="3248" y="2653"/>
                </a:lnTo>
                <a:lnTo>
                  <a:pt x="3248" y="2653"/>
                </a:lnTo>
                <a:lnTo>
                  <a:pt x="3248" y="2653"/>
                </a:lnTo>
                <a:lnTo>
                  <a:pt x="3248" y="2653"/>
                </a:lnTo>
                <a:lnTo>
                  <a:pt x="3248" y="2653"/>
                </a:lnTo>
                <a:lnTo>
                  <a:pt x="3248" y="2653"/>
                </a:lnTo>
                <a:lnTo>
                  <a:pt x="3248" y="2653"/>
                </a:lnTo>
                <a:lnTo>
                  <a:pt x="3248" y="2653"/>
                </a:lnTo>
                <a:lnTo>
                  <a:pt x="3248" y="2653"/>
                </a:lnTo>
                <a:lnTo>
                  <a:pt x="3273" y="2653"/>
                </a:lnTo>
                <a:lnTo>
                  <a:pt x="3273" y="2653"/>
                </a:lnTo>
                <a:lnTo>
                  <a:pt x="3273" y="2653"/>
                </a:lnTo>
                <a:lnTo>
                  <a:pt x="3273" y="2653"/>
                </a:lnTo>
                <a:lnTo>
                  <a:pt x="3273" y="2653"/>
                </a:lnTo>
                <a:lnTo>
                  <a:pt x="3273" y="2653"/>
                </a:lnTo>
                <a:lnTo>
                  <a:pt x="3273" y="2653"/>
                </a:lnTo>
                <a:lnTo>
                  <a:pt x="3273"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03"/>
                </a:lnTo>
                <a:lnTo>
                  <a:pt x="3298" y="2603"/>
                </a:lnTo>
                <a:lnTo>
                  <a:pt x="3323"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323" y="2603"/>
                </a:lnTo>
                <a:lnTo>
                  <a:pt x="3323" y="2603"/>
                </a:lnTo>
                <a:lnTo>
                  <a:pt x="3323" y="2603"/>
                </a:lnTo>
                <a:lnTo>
                  <a:pt x="3323" y="2603"/>
                </a:lnTo>
                <a:lnTo>
                  <a:pt x="3323" y="2603"/>
                </a:lnTo>
                <a:lnTo>
                  <a:pt x="3323" y="2603"/>
                </a:lnTo>
                <a:lnTo>
                  <a:pt x="3348" y="2603"/>
                </a:lnTo>
                <a:lnTo>
                  <a:pt x="3348" y="2603"/>
                </a:lnTo>
                <a:lnTo>
                  <a:pt x="3348" y="2603"/>
                </a:lnTo>
                <a:lnTo>
                  <a:pt x="3348" y="2603"/>
                </a:lnTo>
                <a:lnTo>
                  <a:pt x="3348" y="2603"/>
                </a:lnTo>
                <a:lnTo>
                  <a:pt x="3348" y="2603"/>
                </a:lnTo>
                <a:lnTo>
                  <a:pt x="3348" y="2603"/>
                </a:lnTo>
                <a:lnTo>
                  <a:pt x="3348" y="2603"/>
                </a:lnTo>
                <a:lnTo>
                  <a:pt x="3348" y="2603"/>
                </a:lnTo>
                <a:lnTo>
                  <a:pt x="3348" y="2603"/>
                </a:lnTo>
                <a:lnTo>
                  <a:pt x="3372" y="2603"/>
                </a:lnTo>
                <a:lnTo>
                  <a:pt x="3372" y="2578"/>
                </a:lnTo>
                <a:lnTo>
                  <a:pt x="3397" y="2554"/>
                </a:lnTo>
                <a:lnTo>
                  <a:pt x="3397" y="2554"/>
                </a:lnTo>
                <a:lnTo>
                  <a:pt x="3422" y="2554"/>
                </a:lnTo>
                <a:lnTo>
                  <a:pt x="3422" y="2554"/>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47" y="2603"/>
                </a:lnTo>
                <a:lnTo>
                  <a:pt x="3447" y="2603"/>
                </a:lnTo>
                <a:lnTo>
                  <a:pt x="3447" y="2603"/>
                </a:lnTo>
                <a:lnTo>
                  <a:pt x="3447" y="2603"/>
                </a:lnTo>
                <a:lnTo>
                  <a:pt x="3447" y="2603"/>
                </a:lnTo>
                <a:lnTo>
                  <a:pt x="3447" y="2603"/>
                </a:lnTo>
                <a:lnTo>
                  <a:pt x="3447" y="2603"/>
                </a:lnTo>
                <a:lnTo>
                  <a:pt x="3447" y="2603"/>
                </a:lnTo>
                <a:lnTo>
                  <a:pt x="3447" y="2603"/>
                </a:lnTo>
                <a:lnTo>
                  <a:pt x="3447" y="2628"/>
                </a:lnTo>
                <a:lnTo>
                  <a:pt x="3447" y="2628"/>
                </a:lnTo>
                <a:lnTo>
                  <a:pt x="3447" y="2628"/>
                </a:lnTo>
                <a:lnTo>
                  <a:pt x="3447" y="2628"/>
                </a:lnTo>
                <a:lnTo>
                  <a:pt x="3447" y="2628"/>
                </a:lnTo>
                <a:lnTo>
                  <a:pt x="3447" y="2628"/>
                </a:lnTo>
                <a:lnTo>
                  <a:pt x="3471" y="2628"/>
                </a:lnTo>
                <a:lnTo>
                  <a:pt x="3471" y="2628"/>
                </a:lnTo>
                <a:lnTo>
                  <a:pt x="3471" y="2628"/>
                </a:lnTo>
                <a:lnTo>
                  <a:pt x="3471" y="2628"/>
                </a:lnTo>
                <a:lnTo>
                  <a:pt x="3471" y="2628"/>
                </a:lnTo>
                <a:lnTo>
                  <a:pt x="3471" y="2628"/>
                </a:lnTo>
                <a:lnTo>
                  <a:pt x="3471" y="2628"/>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96" y="2603"/>
                </a:lnTo>
                <a:lnTo>
                  <a:pt x="3496" y="2603"/>
                </a:lnTo>
                <a:lnTo>
                  <a:pt x="3496" y="2603"/>
                </a:lnTo>
                <a:lnTo>
                  <a:pt x="3496" y="2603"/>
                </a:lnTo>
                <a:lnTo>
                  <a:pt x="3496" y="2603"/>
                </a:lnTo>
                <a:lnTo>
                  <a:pt x="3496" y="2603"/>
                </a:lnTo>
                <a:lnTo>
                  <a:pt x="3471" y="2603"/>
                </a:lnTo>
                <a:lnTo>
                  <a:pt x="3471" y="2628"/>
                </a:lnTo>
                <a:lnTo>
                  <a:pt x="3471" y="2628"/>
                </a:lnTo>
                <a:lnTo>
                  <a:pt x="3496" y="2628"/>
                </a:lnTo>
                <a:lnTo>
                  <a:pt x="3496" y="2628"/>
                </a:lnTo>
                <a:lnTo>
                  <a:pt x="3496" y="2628"/>
                </a:lnTo>
                <a:lnTo>
                  <a:pt x="3496" y="2628"/>
                </a:lnTo>
                <a:lnTo>
                  <a:pt x="3496" y="2628"/>
                </a:lnTo>
                <a:lnTo>
                  <a:pt x="3496" y="2628"/>
                </a:lnTo>
                <a:lnTo>
                  <a:pt x="3496" y="2628"/>
                </a:lnTo>
                <a:lnTo>
                  <a:pt x="3496" y="2628"/>
                </a:lnTo>
                <a:lnTo>
                  <a:pt x="3521" y="2653"/>
                </a:lnTo>
                <a:lnTo>
                  <a:pt x="3521" y="2677"/>
                </a:lnTo>
                <a:lnTo>
                  <a:pt x="3521" y="2677"/>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71" y="2727"/>
                </a:lnTo>
                <a:lnTo>
                  <a:pt x="3571" y="2727"/>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677"/>
                </a:lnTo>
                <a:lnTo>
                  <a:pt x="3571" y="2677"/>
                </a:lnTo>
                <a:lnTo>
                  <a:pt x="3571" y="2677"/>
                </a:lnTo>
                <a:lnTo>
                  <a:pt x="3571" y="2677"/>
                </a:lnTo>
                <a:lnTo>
                  <a:pt x="3571" y="2677"/>
                </a:lnTo>
                <a:lnTo>
                  <a:pt x="3571" y="2653"/>
                </a:lnTo>
                <a:lnTo>
                  <a:pt x="3571" y="2653"/>
                </a:lnTo>
                <a:lnTo>
                  <a:pt x="3571" y="2653"/>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53"/>
                </a:lnTo>
                <a:lnTo>
                  <a:pt x="3571" y="2653"/>
                </a:lnTo>
                <a:lnTo>
                  <a:pt x="3571" y="2653"/>
                </a:lnTo>
                <a:lnTo>
                  <a:pt x="3571" y="2653"/>
                </a:lnTo>
                <a:lnTo>
                  <a:pt x="3571" y="2653"/>
                </a:lnTo>
                <a:lnTo>
                  <a:pt x="3571" y="2653"/>
                </a:lnTo>
                <a:lnTo>
                  <a:pt x="3571" y="2653"/>
                </a:lnTo>
                <a:lnTo>
                  <a:pt x="3571" y="2653"/>
                </a:lnTo>
                <a:lnTo>
                  <a:pt x="3571" y="2653"/>
                </a:lnTo>
                <a:lnTo>
                  <a:pt x="3571" y="2653"/>
                </a:lnTo>
                <a:lnTo>
                  <a:pt x="3571" y="2628"/>
                </a:lnTo>
                <a:lnTo>
                  <a:pt x="3571" y="2628"/>
                </a:lnTo>
                <a:lnTo>
                  <a:pt x="3571" y="2628"/>
                </a:lnTo>
                <a:lnTo>
                  <a:pt x="3571" y="2628"/>
                </a:lnTo>
                <a:lnTo>
                  <a:pt x="3571" y="2603"/>
                </a:lnTo>
                <a:lnTo>
                  <a:pt x="3571" y="2603"/>
                </a:lnTo>
                <a:lnTo>
                  <a:pt x="3571" y="2603"/>
                </a:lnTo>
                <a:lnTo>
                  <a:pt x="3571" y="2603"/>
                </a:lnTo>
                <a:lnTo>
                  <a:pt x="3571" y="2603"/>
                </a:lnTo>
                <a:lnTo>
                  <a:pt x="3571" y="2603"/>
                </a:lnTo>
                <a:lnTo>
                  <a:pt x="3571" y="2603"/>
                </a:lnTo>
                <a:lnTo>
                  <a:pt x="3571" y="2603"/>
                </a:lnTo>
                <a:lnTo>
                  <a:pt x="3571" y="2603"/>
                </a:lnTo>
                <a:lnTo>
                  <a:pt x="3571" y="2603"/>
                </a:lnTo>
                <a:lnTo>
                  <a:pt x="3595" y="2603"/>
                </a:lnTo>
                <a:lnTo>
                  <a:pt x="3571" y="2603"/>
                </a:lnTo>
                <a:lnTo>
                  <a:pt x="3571" y="2603"/>
                </a:lnTo>
                <a:lnTo>
                  <a:pt x="3571" y="2603"/>
                </a:lnTo>
                <a:lnTo>
                  <a:pt x="3571" y="2628"/>
                </a:lnTo>
                <a:lnTo>
                  <a:pt x="3571" y="2628"/>
                </a:lnTo>
                <a:lnTo>
                  <a:pt x="3595" y="2628"/>
                </a:lnTo>
                <a:lnTo>
                  <a:pt x="3595" y="2603"/>
                </a:lnTo>
                <a:lnTo>
                  <a:pt x="3595" y="2603"/>
                </a:lnTo>
                <a:lnTo>
                  <a:pt x="3595" y="2603"/>
                </a:lnTo>
                <a:lnTo>
                  <a:pt x="3595" y="2603"/>
                </a:lnTo>
                <a:lnTo>
                  <a:pt x="3595" y="2603"/>
                </a:lnTo>
                <a:lnTo>
                  <a:pt x="3595" y="2603"/>
                </a:lnTo>
                <a:lnTo>
                  <a:pt x="3595" y="2603"/>
                </a:lnTo>
                <a:lnTo>
                  <a:pt x="3595" y="2603"/>
                </a:lnTo>
                <a:lnTo>
                  <a:pt x="3595" y="2603"/>
                </a:lnTo>
                <a:lnTo>
                  <a:pt x="3595" y="2578"/>
                </a:lnTo>
                <a:lnTo>
                  <a:pt x="3595" y="2578"/>
                </a:lnTo>
                <a:lnTo>
                  <a:pt x="3595" y="2578"/>
                </a:lnTo>
                <a:lnTo>
                  <a:pt x="3595" y="2578"/>
                </a:lnTo>
                <a:lnTo>
                  <a:pt x="3621" y="2578"/>
                </a:lnTo>
                <a:lnTo>
                  <a:pt x="3621" y="2578"/>
                </a:lnTo>
                <a:lnTo>
                  <a:pt x="3621" y="2578"/>
                </a:lnTo>
                <a:lnTo>
                  <a:pt x="3621" y="2578"/>
                </a:lnTo>
                <a:lnTo>
                  <a:pt x="3621" y="2554"/>
                </a:lnTo>
                <a:lnTo>
                  <a:pt x="3595" y="2554"/>
                </a:lnTo>
                <a:lnTo>
                  <a:pt x="3595" y="2554"/>
                </a:lnTo>
                <a:lnTo>
                  <a:pt x="3595" y="2554"/>
                </a:lnTo>
                <a:lnTo>
                  <a:pt x="3595" y="2554"/>
                </a:lnTo>
                <a:lnTo>
                  <a:pt x="3595" y="2554"/>
                </a:lnTo>
                <a:lnTo>
                  <a:pt x="3595" y="2554"/>
                </a:lnTo>
                <a:lnTo>
                  <a:pt x="3621" y="2554"/>
                </a:lnTo>
                <a:lnTo>
                  <a:pt x="3621" y="2554"/>
                </a:lnTo>
                <a:lnTo>
                  <a:pt x="3621" y="2554"/>
                </a:lnTo>
                <a:lnTo>
                  <a:pt x="3621" y="2554"/>
                </a:lnTo>
                <a:lnTo>
                  <a:pt x="3621" y="2554"/>
                </a:lnTo>
                <a:lnTo>
                  <a:pt x="3621" y="2578"/>
                </a:lnTo>
                <a:lnTo>
                  <a:pt x="3621" y="2578"/>
                </a:lnTo>
                <a:lnTo>
                  <a:pt x="3621" y="2578"/>
                </a:lnTo>
                <a:lnTo>
                  <a:pt x="3621" y="2578"/>
                </a:lnTo>
                <a:lnTo>
                  <a:pt x="3621" y="2578"/>
                </a:lnTo>
                <a:lnTo>
                  <a:pt x="3621" y="2578"/>
                </a:lnTo>
                <a:lnTo>
                  <a:pt x="3645" y="2578"/>
                </a:lnTo>
                <a:lnTo>
                  <a:pt x="3645" y="2578"/>
                </a:lnTo>
                <a:lnTo>
                  <a:pt x="3645" y="2603"/>
                </a:lnTo>
                <a:lnTo>
                  <a:pt x="3645" y="2603"/>
                </a:lnTo>
                <a:lnTo>
                  <a:pt x="3670" y="2603"/>
                </a:lnTo>
                <a:lnTo>
                  <a:pt x="3645" y="2603"/>
                </a:lnTo>
                <a:lnTo>
                  <a:pt x="3645" y="2628"/>
                </a:lnTo>
                <a:lnTo>
                  <a:pt x="3670" y="2628"/>
                </a:lnTo>
                <a:lnTo>
                  <a:pt x="3670" y="2628"/>
                </a:lnTo>
                <a:lnTo>
                  <a:pt x="3670" y="2628"/>
                </a:lnTo>
                <a:lnTo>
                  <a:pt x="3670" y="2628"/>
                </a:lnTo>
                <a:lnTo>
                  <a:pt x="3670" y="2628"/>
                </a:lnTo>
                <a:lnTo>
                  <a:pt x="3670" y="2628"/>
                </a:lnTo>
                <a:lnTo>
                  <a:pt x="3670" y="2628"/>
                </a:lnTo>
                <a:lnTo>
                  <a:pt x="3670" y="2628"/>
                </a:lnTo>
                <a:lnTo>
                  <a:pt x="3645" y="2628"/>
                </a:lnTo>
                <a:lnTo>
                  <a:pt x="3645" y="2628"/>
                </a:lnTo>
                <a:lnTo>
                  <a:pt x="3645" y="2628"/>
                </a:lnTo>
                <a:lnTo>
                  <a:pt x="3645" y="2603"/>
                </a:lnTo>
                <a:lnTo>
                  <a:pt x="3645" y="2603"/>
                </a:lnTo>
                <a:lnTo>
                  <a:pt x="3645" y="2603"/>
                </a:lnTo>
                <a:lnTo>
                  <a:pt x="3645" y="2603"/>
                </a:lnTo>
                <a:lnTo>
                  <a:pt x="3645" y="2603"/>
                </a:lnTo>
                <a:lnTo>
                  <a:pt x="3645" y="2603"/>
                </a:lnTo>
                <a:lnTo>
                  <a:pt x="3621" y="2578"/>
                </a:lnTo>
                <a:lnTo>
                  <a:pt x="3621" y="2578"/>
                </a:lnTo>
                <a:lnTo>
                  <a:pt x="3621" y="2578"/>
                </a:lnTo>
                <a:lnTo>
                  <a:pt x="3621" y="2578"/>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595" y="2628"/>
                </a:lnTo>
                <a:lnTo>
                  <a:pt x="3595" y="2628"/>
                </a:lnTo>
                <a:lnTo>
                  <a:pt x="3595" y="2628"/>
                </a:lnTo>
                <a:lnTo>
                  <a:pt x="3595" y="2628"/>
                </a:lnTo>
                <a:lnTo>
                  <a:pt x="3595" y="2628"/>
                </a:lnTo>
                <a:lnTo>
                  <a:pt x="3595" y="2628"/>
                </a:lnTo>
                <a:lnTo>
                  <a:pt x="3595" y="2628"/>
                </a:lnTo>
                <a:lnTo>
                  <a:pt x="3595" y="2628"/>
                </a:lnTo>
                <a:lnTo>
                  <a:pt x="3595" y="2628"/>
                </a:lnTo>
                <a:lnTo>
                  <a:pt x="3595" y="2628"/>
                </a:lnTo>
                <a:lnTo>
                  <a:pt x="3621" y="2653"/>
                </a:lnTo>
                <a:lnTo>
                  <a:pt x="3621" y="2653"/>
                </a:lnTo>
                <a:lnTo>
                  <a:pt x="3621" y="2653"/>
                </a:lnTo>
                <a:lnTo>
                  <a:pt x="3621" y="2653"/>
                </a:lnTo>
                <a:lnTo>
                  <a:pt x="3621" y="2653"/>
                </a:lnTo>
                <a:lnTo>
                  <a:pt x="3621" y="2653"/>
                </a:lnTo>
                <a:lnTo>
                  <a:pt x="3621" y="2677"/>
                </a:lnTo>
                <a:lnTo>
                  <a:pt x="3621" y="2677"/>
                </a:lnTo>
                <a:lnTo>
                  <a:pt x="3645" y="2677"/>
                </a:lnTo>
                <a:lnTo>
                  <a:pt x="3645" y="2677"/>
                </a:lnTo>
                <a:lnTo>
                  <a:pt x="3670" y="2677"/>
                </a:lnTo>
                <a:lnTo>
                  <a:pt x="3670" y="2653"/>
                </a:lnTo>
                <a:lnTo>
                  <a:pt x="3694" y="2653"/>
                </a:lnTo>
                <a:lnTo>
                  <a:pt x="3720" y="2653"/>
                </a:lnTo>
                <a:lnTo>
                  <a:pt x="3720" y="2653"/>
                </a:lnTo>
                <a:lnTo>
                  <a:pt x="3720" y="2653"/>
                </a:lnTo>
                <a:lnTo>
                  <a:pt x="3720" y="2653"/>
                </a:lnTo>
                <a:lnTo>
                  <a:pt x="3720" y="2628"/>
                </a:lnTo>
                <a:lnTo>
                  <a:pt x="3720" y="2628"/>
                </a:lnTo>
                <a:lnTo>
                  <a:pt x="3720" y="2628"/>
                </a:lnTo>
                <a:lnTo>
                  <a:pt x="3744" y="2628"/>
                </a:lnTo>
                <a:lnTo>
                  <a:pt x="3744" y="2628"/>
                </a:lnTo>
                <a:lnTo>
                  <a:pt x="3769" y="2628"/>
                </a:lnTo>
                <a:lnTo>
                  <a:pt x="3769" y="2628"/>
                </a:lnTo>
                <a:lnTo>
                  <a:pt x="3769" y="2628"/>
                </a:lnTo>
                <a:lnTo>
                  <a:pt x="3769" y="2603"/>
                </a:lnTo>
                <a:lnTo>
                  <a:pt x="3769" y="2603"/>
                </a:lnTo>
                <a:lnTo>
                  <a:pt x="3769" y="2603"/>
                </a:lnTo>
                <a:lnTo>
                  <a:pt x="3769" y="2603"/>
                </a:lnTo>
                <a:lnTo>
                  <a:pt x="3769" y="2603"/>
                </a:lnTo>
                <a:lnTo>
                  <a:pt x="3794" y="2603"/>
                </a:lnTo>
                <a:lnTo>
                  <a:pt x="3794" y="2603"/>
                </a:lnTo>
                <a:lnTo>
                  <a:pt x="3794" y="2603"/>
                </a:lnTo>
                <a:lnTo>
                  <a:pt x="3794" y="2603"/>
                </a:lnTo>
                <a:lnTo>
                  <a:pt x="3794" y="2578"/>
                </a:lnTo>
                <a:lnTo>
                  <a:pt x="3794" y="2578"/>
                </a:lnTo>
                <a:lnTo>
                  <a:pt x="3794" y="2578"/>
                </a:lnTo>
                <a:lnTo>
                  <a:pt x="3794" y="2578"/>
                </a:lnTo>
                <a:lnTo>
                  <a:pt x="3794" y="2578"/>
                </a:lnTo>
                <a:lnTo>
                  <a:pt x="3794" y="2578"/>
                </a:lnTo>
                <a:lnTo>
                  <a:pt x="3794" y="2578"/>
                </a:lnTo>
                <a:lnTo>
                  <a:pt x="3794" y="2578"/>
                </a:lnTo>
                <a:lnTo>
                  <a:pt x="3794" y="2578"/>
                </a:lnTo>
                <a:lnTo>
                  <a:pt x="3794" y="2578"/>
                </a:lnTo>
                <a:lnTo>
                  <a:pt x="3794" y="2603"/>
                </a:lnTo>
                <a:lnTo>
                  <a:pt x="3794" y="2603"/>
                </a:lnTo>
                <a:lnTo>
                  <a:pt x="3794" y="2603"/>
                </a:lnTo>
                <a:lnTo>
                  <a:pt x="3769" y="2603"/>
                </a:lnTo>
                <a:lnTo>
                  <a:pt x="3769" y="2603"/>
                </a:lnTo>
                <a:lnTo>
                  <a:pt x="3769" y="2603"/>
                </a:lnTo>
                <a:lnTo>
                  <a:pt x="3769" y="2603"/>
                </a:lnTo>
                <a:lnTo>
                  <a:pt x="3769" y="2628"/>
                </a:lnTo>
                <a:lnTo>
                  <a:pt x="3769" y="2628"/>
                </a:lnTo>
                <a:lnTo>
                  <a:pt x="3769" y="2628"/>
                </a:lnTo>
                <a:lnTo>
                  <a:pt x="3769" y="2628"/>
                </a:lnTo>
                <a:lnTo>
                  <a:pt x="3769" y="2628"/>
                </a:lnTo>
                <a:lnTo>
                  <a:pt x="3769" y="2628"/>
                </a:lnTo>
                <a:lnTo>
                  <a:pt x="3769" y="2628"/>
                </a:lnTo>
                <a:lnTo>
                  <a:pt x="3769" y="2628"/>
                </a:lnTo>
                <a:lnTo>
                  <a:pt x="3769" y="2628"/>
                </a:lnTo>
                <a:lnTo>
                  <a:pt x="3769" y="2653"/>
                </a:lnTo>
                <a:lnTo>
                  <a:pt x="3769" y="2653"/>
                </a:lnTo>
                <a:lnTo>
                  <a:pt x="3769" y="2653"/>
                </a:lnTo>
                <a:lnTo>
                  <a:pt x="3769" y="2653"/>
                </a:lnTo>
                <a:lnTo>
                  <a:pt x="3769" y="2653"/>
                </a:lnTo>
                <a:lnTo>
                  <a:pt x="3769" y="2653"/>
                </a:lnTo>
                <a:lnTo>
                  <a:pt x="3769" y="2653"/>
                </a:lnTo>
                <a:lnTo>
                  <a:pt x="3769" y="2653"/>
                </a:lnTo>
                <a:lnTo>
                  <a:pt x="3769" y="2653"/>
                </a:lnTo>
                <a:lnTo>
                  <a:pt x="3769" y="2653"/>
                </a:lnTo>
                <a:lnTo>
                  <a:pt x="3744" y="2677"/>
                </a:lnTo>
                <a:lnTo>
                  <a:pt x="3744" y="2677"/>
                </a:lnTo>
                <a:lnTo>
                  <a:pt x="3744" y="2677"/>
                </a:lnTo>
                <a:lnTo>
                  <a:pt x="3720" y="2702"/>
                </a:lnTo>
                <a:lnTo>
                  <a:pt x="3720" y="2702"/>
                </a:lnTo>
                <a:lnTo>
                  <a:pt x="3720" y="2702"/>
                </a:lnTo>
                <a:lnTo>
                  <a:pt x="3720" y="2702"/>
                </a:lnTo>
                <a:lnTo>
                  <a:pt x="3720" y="2702"/>
                </a:lnTo>
                <a:lnTo>
                  <a:pt x="3694" y="2727"/>
                </a:lnTo>
                <a:lnTo>
                  <a:pt x="3694" y="2752"/>
                </a:lnTo>
                <a:lnTo>
                  <a:pt x="3694" y="2752"/>
                </a:lnTo>
                <a:lnTo>
                  <a:pt x="3694" y="2752"/>
                </a:lnTo>
                <a:lnTo>
                  <a:pt x="3694" y="2752"/>
                </a:lnTo>
                <a:lnTo>
                  <a:pt x="3720" y="2752"/>
                </a:lnTo>
                <a:lnTo>
                  <a:pt x="3720" y="2777"/>
                </a:lnTo>
                <a:lnTo>
                  <a:pt x="3720" y="2752"/>
                </a:lnTo>
                <a:lnTo>
                  <a:pt x="3720" y="2752"/>
                </a:lnTo>
                <a:lnTo>
                  <a:pt x="3720" y="2752"/>
                </a:lnTo>
                <a:lnTo>
                  <a:pt x="3744" y="2777"/>
                </a:lnTo>
                <a:lnTo>
                  <a:pt x="3744" y="2777"/>
                </a:lnTo>
                <a:lnTo>
                  <a:pt x="3744" y="2777"/>
                </a:lnTo>
                <a:lnTo>
                  <a:pt x="3744" y="2777"/>
                </a:lnTo>
                <a:lnTo>
                  <a:pt x="3744" y="2777"/>
                </a:lnTo>
                <a:lnTo>
                  <a:pt x="3744" y="2777"/>
                </a:lnTo>
                <a:lnTo>
                  <a:pt x="3744" y="2777"/>
                </a:lnTo>
                <a:lnTo>
                  <a:pt x="3744" y="2777"/>
                </a:lnTo>
                <a:lnTo>
                  <a:pt x="3720" y="2777"/>
                </a:lnTo>
                <a:lnTo>
                  <a:pt x="3720" y="2777"/>
                </a:lnTo>
                <a:lnTo>
                  <a:pt x="3720" y="2777"/>
                </a:lnTo>
                <a:lnTo>
                  <a:pt x="3720" y="2777"/>
                </a:lnTo>
                <a:lnTo>
                  <a:pt x="3720" y="2777"/>
                </a:lnTo>
                <a:lnTo>
                  <a:pt x="3720" y="2777"/>
                </a:lnTo>
                <a:lnTo>
                  <a:pt x="3720" y="2777"/>
                </a:lnTo>
                <a:lnTo>
                  <a:pt x="3694" y="2777"/>
                </a:lnTo>
                <a:lnTo>
                  <a:pt x="3694" y="2777"/>
                </a:lnTo>
                <a:lnTo>
                  <a:pt x="3694" y="2777"/>
                </a:lnTo>
                <a:lnTo>
                  <a:pt x="3694" y="2777"/>
                </a:lnTo>
                <a:lnTo>
                  <a:pt x="3694" y="2777"/>
                </a:lnTo>
                <a:lnTo>
                  <a:pt x="3694" y="2777"/>
                </a:lnTo>
                <a:lnTo>
                  <a:pt x="3694" y="2801"/>
                </a:lnTo>
                <a:lnTo>
                  <a:pt x="3694" y="2801"/>
                </a:lnTo>
                <a:lnTo>
                  <a:pt x="3694" y="2827"/>
                </a:lnTo>
                <a:lnTo>
                  <a:pt x="3694" y="2827"/>
                </a:lnTo>
                <a:lnTo>
                  <a:pt x="3694" y="2827"/>
                </a:lnTo>
                <a:lnTo>
                  <a:pt x="3694" y="2851"/>
                </a:lnTo>
                <a:lnTo>
                  <a:pt x="3670" y="2851"/>
                </a:lnTo>
                <a:lnTo>
                  <a:pt x="3670" y="2876"/>
                </a:lnTo>
                <a:lnTo>
                  <a:pt x="3670" y="2876"/>
                </a:lnTo>
                <a:lnTo>
                  <a:pt x="3670" y="2876"/>
                </a:lnTo>
                <a:lnTo>
                  <a:pt x="3670" y="2876"/>
                </a:lnTo>
                <a:lnTo>
                  <a:pt x="3670" y="2876"/>
                </a:lnTo>
                <a:lnTo>
                  <a:pt x="3670" y="2876"/>
                </a:lnTo>
                <a:lnTo>
                  <a:pt x="3670" y="2876"/>
                </a:lnTo>
                <a:lnTo>
                  <a:pt x="3670" y="2900"/>
                </a:lnTo>
                <a:lnTo>
                  <a:pt x="3694" y="2900"/>
                </a:lnTo>
                <a:lnTo>
                  <a:pt x="3694" y="2900"/>
                </a:lnTo>
                <a:lnTo>
                  <a:pt x="3694" y="2876"/>
                </a:lnTo>
                <a:lnTo>
                  <a:pt x="3694" y="2876"/>
                </a:lnTo>
                <a:lnTo>
                  <a:pt x="3694" y="2876"/>
                </a:lnTo>
                <a:lnTo>
                  <a:pt x="3694" y="2876"/>
                </a:lnTo>
                <a:lnTo>
                  <a:pt x="3694" y="2876"/>
                </a:lnTo>
                <a:lnTo>
                  <a:pt x="3694" y="2876"/>
                </a:lnTo>
                <a:lnTo>
                  <a:pt x="3694" y="2876"/>
                </a:lnTo>
                <a:lnTo>
                  <a:pt x="3694" y="2900"/>
                </a:lnTo>
                <a:lnTo>
                  <a:pt x="3694" y="2900"/>
                </a:lnTo>
                <a:lnTo>
                  <a:pt x="3694" y="2900"/>
                </a:lnTo>
                <a:lnTo>
                  <a:pt x="3694" y="2900"/>
                </a:lnTo>
                <a:lnTo>
                  <a:pt x="3694" y="2900"/>
                </a:lnTo>
                <a:lnTo>
                  <a:pt x="3694" y="2900"/>
                </a:lnTo>
                <a:lnTo>
                  <a:pt x="3694" y="2900"/>
                </a:lnTo>
                <a:lnTo>
                  <a:pt x="3694" y="2900"/>
                </a:lnTo>
                <a:lnTo>
                  <a:pt x="3694" y="2926"/>
                </a:lnTo>
                <a:lnTo>
                  <a:pt x="3694" y="2926"/>
                </a:lnTo>
                <a:lnTo>
                  <a:pt x="3694" y="2926"/>
                </a:lnTo>
                <a:lnTo>
                  <a:pt x="3694" y="2926"/>
                </a:lnTo>
                <a:lnTo>
                  <a:pt x="3694" y="2926"/>
                </a:lnTo>
                <a:lnTo>
                  <a:pt x="3694" y="2926"/>
                </a:lnTo>
                <a:lnTo>
                  <a:pt x="3694" y="2926"/>
                </a:lnTo>
                <a:lnTo>
                  <a:pt x="3694" y="2926"/>
                </a:lnTo>
                <a:lnTo>
                  <a:pt x="3720" y="2926"/>
                </a:lnTo>
                <a:lnTo>
                  <a:pt x="3720" y="2926"/>
                </a:lnTo>
                <a:lnTo>
                  <a:pt x="3694" y="2900"/>
                </a:lnTo>
                <a:lnTo>
                  <a:pt x="3694" y="2900"/>
                </a:lnTo>
                <a:lnTo>
                  <a:pt x="3720" y="2900"/>
                </a:lnTo>
                <a:lnTo>
                  <a:pt x="3720" y="2900"/>
                </a:lnTo>
                <a:lnTo>
                  <a:pt x="3720" y="2900"/>
                </a:lnTo>
                <a:lnTo>
                  <a:pt x="3720" y="2900"/>
                </a:lnTo>
                <a:lnTo>
                  <a:pt x="3720" y="2900"/>
                </a:lnTo>
                <a:lnTo>
                  <a:pt x="3720" y="2900"/>
                </a:lnTo>
                <a:lnTo>
                  <a:pt x="3720" y="2900"/>
                </a:lnTo>
                <a:lnTo>
                  <a:pt x="3720" y="2900"/>
                </a:lnTo>
                <a:lnTo>
                  <a:pt x="3720" y="2926"/>
                </a:lnTo>
                <a:lnTo>
                  <a:pt x="3720" y="2926"/>
                </a:lnTo>
                <a:lnTo>
                  <a:pt x="3720" y="2926"/>
                </a:lnTo>
                <a:lnTo>
                  <a:pt x="3720" y="2926"/>
                </a:lnTo>
                <a:lnTo>
                  <a:pt x="3694" y="2926"/>
                </a:lnTo>
                <a:lnTo>
                  <a:pt x="3694" y="2926"/>
                </a:lnTo>
                <a:lnTo>
                  <a:pt x="3694" y="2926"/>
                </a:lnTo>
                <a:lnTo>
                  <a:pt x="3694" y="2926"/>
                </a:lnTo>
                <a:lnTo>
                  <a:pt x="3694" y="2926"/>
                </a:lnTo>
                <a:lnTo>
                  <a:pt x="3670" y="2926"/>
                </a:lnTo>
                <a:lnTo>
                  <a:pt x="3670" y="2926"/>
                </a:lnTo>
                <a:lnTo>
                  <a:pt x="3694" y="2926"/>
                </a:lnTo>
                <a:lnTo>
                  <a:pt x="3670" y="2900"/>
                </a:lnTo>
                <a:lnTo>
                  <a:pt x="3670" y="2900"/>
                </a:lnTo>
                <a:lnTo>
                  <a:pt x="3670" y="2900"/>
                </a:lnTo>
                <a:lnTo>
                  <a:pt x="3670" y="2900"/>
                </a:lnTo>
                <a:lnTo>
                  <a:pt x="3670" y="2900"/>
                </a:lnTo>
                <a:lnTo>
                  <a:pt x="3670" y="2900"/>
                </a:lnTo>
                <a:lnTo>
                  <a:pt x="3670" y="2900"/>
                </a:lnTo>
                <a:lnTo>
                  <a:pt x="3670" y="2900"/>
                </a:lnTo>
                <a:lnTo>
                  <a:pt x="3670" y="2900"/>
                </a:lnTo>
                <a:lnTo>
                  <a:pt x="3645" y="2926"/>
                </a:lnTo>
                <a:lnTo>
                  <a:pt x="3645" y="2926"/>
                </a:lnTo>
                <a:lnTo>
                  <a:pt x="3645" y="2926"/>
                </a:lnTo>
                <a:lnTo>
                  <a:pt x="3645" y="2926"/>
                </a:lnTo>
                <a:lnTo>
                  <a:pt x="3645" y="2926"/>
                </a:lnTo>
                <a:lnTo>
                  <a:pt x="3621" y="2926"/>
                </a:lnTo>
                <a:lnTo>
                  <a:pt x="3621" y="2926"/>
                </a:lnTo>
                <a:lnTo>
                  <a:pt x="3645" y="2926"/>
                </a:lnTo>
                <a:lnTo>
                  <a:pt x="3645" y="2926"/>
                </a:lnTo>
                <a:lnTo>
                  <a:pt x="3645" y="2950"/>
                </a:lnTo>
                <a:lnTo>
                  <a:pt x="3621" y="2950"/>
                </a:lnTo>
                <a:lnTo>
                  <a:pt x="3621" y="2950"/>
                </a:lnTo>
                <a:lnTo>
                  <a:pt x="3595" y="2950"/>
                </a:lnTo>
                <a:lnTo>
                  <a:pt x="3595" y="2950"/>
                </a:lnTo>
                <a:lnTo>
                  <a:pt x="3571" y="3000"/>
                </a:lnTo>
                <a:lnTo>
                  <a:pt x="3571" y="3000"/>
                </a:lnTo>
                <a:lnTo>
                  <a:pt x="3571" y="3000"/>
                </a:lnTo>
                <a:lnTo>
                  <a:pt x="3571" y="3000"/>
                </a:lnTo>
                <a:lnTo>
                  <a:pt x="3546" y="3025"/>
                </a:lnTo>
                <a:lnTo>
                  <a:pt x="3546" y="3025"/>
                </a:lnTo>
                <a:lnTo>
                  <a:pt x="3546" y="3025"/>
                </a:lnTo>
                <a:lnTo>
                  <a:pt x="3546" y="3025"/>
                </a:lnTo>
                <a:lnTo>
                  <a:pt x="3546" y="3050"/>
                </a:lnTo>
                <a:lnTo>
                  <a:pt x="3571" y="3050"/>
                </a:lnTo>
                <a:lnTo>
                  <a:pt x="3571" y="3050"/>
                </a:lnTo>
                <a:lnTo>
                  <a:pt x="3571" y="3050"/>
                </a:lnTo>
                <a:lnTo>
                  <a:pt x="3571" y="3050"/>
                </a:lnTo>
                <a:lnTo>
                  <a:pt x="3571" y="3074"/>
                </a:lnTo>
                <a:lnTo>
                  <a:pt x="3571" y="3050"/>
                </a:lnTo>
                <a:lnTo>
                  <a:pt x="3546" y="3050"/>
                </a:lnTo>
                <a:lnTo>
                  <a:pt x="3546" y="3050"/>
                </a:lnTo>
                <a:lnTo>
                  <a:pt x="3546" y="3050"/>
                </a:lnTo>
                <a:lnTo>
                  <a:pt x="3546" y="3050"/>
                </a:lnTo>
                <a:lnTo>
                  <a:pt x="3546" y="3050"/>
                </a:lnTo>
                <a:lnTo>
                  <a:pt x="3546" y="3050"/>
                </a:lnTo>
                <a:lnTo>
                  <a:pt x="3546" y="3050"/>
                </a:lnTo>
                <a:lnTo>
                  <a:pt x="3546" y="3050"/>
                </a:lnTo>
                <a:lnTo>
                  <a:pt x="3546"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46" y="3025"/>
                </a:lnTo>
                <a:lnTo>
                  <a:pt x="3546" y="3025"/>
                </a:lnTo>
                <a:lnTo>
                  <a:pt x="3546" y="3025"/>
                </a:lnTo>
                <a:lnTo>
                  <a:pt x="3521" y="3050"/>
                </a:lnTo>
                <a:lnTo>
                  <a:pt x="3521" y="3050"/>
                </a:lnTo>
                <a:lnTo>
                  <a:pt x="3521" y="3050"/>
                </a:lnTo>
                <a:lnTo>
                  <a:pt x="3521" y="3050"/>
                </a:lnTo>
                <a:lnTo>
                  <a:pt x="3496" y="3050"/>
                </a:lnTo>
                <a:lnTo>
                  <a:pt x="3496" y="3050"/>
                </a:lnTo>
                <a:lnTo>
                  <a:pt x="3496" y="3074"/>
                </a:lnTo>
                <a:lnTo>
                  <a:pt x="3496" y="3074"/>
                </a:lnTo>
                <a:lnTo>
                  <a:pt x="3496" y="3074"/>
                </a:lnTo>
                <a:lnTo>
                  <a:pt x="3496" y="3074"/>
                </a:lnTo>
                <a:lnTo>
                  <a:pt x="3496" y="3074"/>
                </a:lnTo>
                <a:lnTo>
                  <a:pt x="3496" y="3074"/>
                </a:lnTo>
                <a:lnTo>
                  <a:pt x="3496" y="3074"/>
                </a:lnTo>
                <a:lnTo>
                  <a:pt x="3471" y="3074"/>
                </a:lnTo>
                <a:lnTo>
                  <a:pt x="3471" y="3074"/>
                </a:lnTo>
                <a:lnTo>
                  <a:pt x="3471" y="3074"/>
                </a:lnTo>
                <a:lnTo>
                  <a:pt x="3471" y="3074"/>
                </a:lnTo>
                <a:lnTo>
                  <a:pt x="3447" y="3074"/>
                </a:lnTo>
                <a:lnTo>
                  <a:pt x="3447" y="3074"/>
                </a:lnTo>
                <a:lnTo>
                  <a:pt x="3447" y="3074"/>
                </a:lnTo>
                <a:lnTo>
                  <a:pt x="3471" y="3074"/>
                </a:lnTo>
                <a:lnTo>
                  <a:pt x="3422" y="3099"/>
                </a:lnTo>
                <a:lnTo>
                  <a:pt x="3422" y="3099"/>
                </a:lnTo>
                <a:lnTo>
                  <a:pt x="3397" y="3099"/>
                </a:lnTo>
                <a:lnTo>
                  <a:pt x="3397" y="3124"/>
                </a:lnTo>
                <a:lnTo>
                  <a:pt x="3372" y="3124"/>
                </a:lnTo>
                <a:lnTo>
                  <a:pt x="3372" y="3124"/>
                </a:lnTo>
                <a:lnTo>
                  <a:pt x="3348" y="3149"/>
                </a:lnTo>
                <a:lnTo>
                  <a:pt x="3348" y="3149"/>
                </a:lnTo>
                <a:lnTo>
                  <a:pt x="3348" y="3149"/>
                </a:lnTo>
                <a:lnTo>
                  <a:pt x="3348" y="3173"/>
                </a:lnTo>
                <a:lnTo>
                  <a:pt x="3348" y="3173"/>
                </a:lnTo>
                <a:lnTo>
                  <a:pt x="3348" y="3173"/>
                </a:lnTo>
                <a:lnTo>
                  <a:pt x="3348" y="3173"/>
                </a:lnTo>
                <a:lnTo>
                  <a:pt x="3348" y="3173"/>
                </a:lnTo>
                <a:lnTo>
                  <a:pt x="3348" y="3173"/>
                </a:lnTo>
                <a:lnTo>
                  <a:pt x="3323" y="3198"/>
                </a:lnTo>
                <a:lnTo>
                  <a:pt x="3323" y="3198"/>
                </a:lnTo>
                <a:lnTo>
                  <a:pt x="3323" y="3198"/>
                </a:lnTo>
                <a:lnTo>
                  <a:pt x="3323" y="3198"/>
                </a:lnTo>
                <a:lnTo>
                  <a:pt x="3323" y="3198"/>
                </a:lnTo>
                <a:lnTo>
                  <a:pt x="3323" y="3198"/>
                </a:lnTo>
                <a:lnTo>
                  <a:pt x="3323" y="3198"/>
                </a:lnTo>
                <a:lnTo>
                  <a:pt x="3323" y="3198"/>
                </a:lnTo>
                <a:lnTo>
                  <a:pt x="3323" y="3223"/>
                </a:lnTo>
                <a:lnTo>
                  <a:pt x="3323" y="3223"/>
                </a:lnTo>
                <a:lnTo>
                  <a:pt x="3323" y="3223"/>
                </a:lnTo>
                <a:lnTo>
                  <a:pt x="3323" y="3223"/>
                </a:lnTo>
                <a:lnTo>
                  <a:pt x="3323" y="3223"/>
                </a:lnTo>
                <a:lnTo>
                  <a:pt x="3323" y="3223"/>
                </a:lnTo>
                <a:lnTo>
                  <a:pt x="3348" y="3223"/>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23" y="3248"/>
                </a:lnTo>
                <a:lnTo>
                  <a:pt x="3323" y="3248"/>
                </a:lnTo>
                <a:lnTo>
                  <a:pt x="3323" y="3248"/>
                </a:lnTo>
                <a:lnTo>
                  <a:pt x="3323" y="3248"/>
                </a:lnTo>
                <a:lnTo>
                  <a:pt x="3323" y="3248"/>
                </a:lnTo>
                <a:lnTo>
                  <a:pt x="3323" y="3248"/>
                </a:lnTo>
                <a:lnTo>
                  <a:pt x="3323" y="3223"/>
                </a:lnTo>
                <a:lnTo>
                  <a:pt x="3323"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48"/>
                </a:lnTo>
                <a:lnTo>
                  <a:pt x="3298" y="3248"/>
                </a:lnTo>
                <a:lnTo>
                  <a:pt x="3298" y="3248"/>
                </a:lnTo>
                <a:lnTo>
                  <a:pt x="3298" y="3248"/>
                </a:lnTo>
                <a:lnTo>
                  <a:pt x="3298" y="3248"/>
                </a:lnTo>
                <a:lnTo>
                  <a:pt x="3298" y="3248"/>
                </a:lnTo>
                <a:lnTo>
                  <a:pt x="3298" y="3248"/>
                </a:lnTo>
                <a:lnTo>
                  <a:pt x="3298" y="3248"/>
                </a:lnTo>
                <a:lnTo>
                  <a:pt x="3298" y="3248"/>
                </a:lnTo>
                <a:lnTo>
                  <a:pt x="3298" y="3248"/>
                </a:lnTo>
                <a:lnTo>
                  <a:pt x="3298" y="3272"/>
                </a:lnTo>
                <a:lnTo>
                  <a:pt x="3298" y="3272"/>
                </a:lnTo>
                <a:lnTo>
                  <a:pt x="3298" y="3272"/>
                </a:lnTo>
                <a:lnTo>
                  <a:pt x="3298" y="3272"/>
                </a:lnTo>
                <a:lnTo>
                  <a:pt x="3298" y="3248"/>
                </a:lnTo>
                <a:lnTo>
                  <a:pt x="3298" y="3248"/>
                </a:lnTo>
                <a:lnTo>
                  <a:pt x="3298" y="3248"/>
                </a:lnTo>
                <a:lnTo>
                  <a:pt x="3298" y="3248"/>
                </a:lnTo>
                <a:lnTo>
                  <a:pt x="3298" y="3248"/>
                </a:lnTo>
                <a:lnTo>
                  <a:pt x="3298" y="3248"/>
                </a:lnTo>
                <a:lnTo>
                  <a:pt x="3273" y="3248"/>
                </a:lnTo>
                <a:lnTo>
                  <a:pt x="3273" y="3248"/>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98" y="3223"/>
                </a:lnTo>
                <a:lnTo>
                  <a:pt x="3298" y="3223"/>
                </a:lnTo>
                <a:lnTo>
                  <a:pt x="3298" y="3198"/>
                </a:lnTo>
                <a:lnTo>
                  <a:pt x="3298" y="3198"/>
                </a:lnTo>
                <a:lnTo>
                  <a:pt x="3273" y="3198"/>
                </a:lnTo>
                <a:lnTo>
                  <a:pt x="3273" y="3198"/>
                </a:lnTo>
                <a:lnTo>
                  <a:pt x="3273" y="3198"/>
                </a:lnTo>
                <a:lnTo>
                  <a:pt x="3273" y="3198"/>
                </a:lnTo>
                <a:lnTo>
                  <a:pt x="3273" y="3198"/>
                </a:lnTo>
                <a:lnTo>
                  <a:pt x="3273" y="3198"/>
                </a:lnTo>
                <a:lnTo>
                  <a:pt x="3273" y="3198"/>
                </a:lnTo>
                <a:lnTo>
                  <a:pt x="3248" y="3198"/>
                </a:lnTo>
                <a:lnTo>
                  <a:pt x="3248" y="3198"/>
                </a:lnTo>
                <a:lnTo>
                  <a:pt x="3248" y="3198"/>
                </a:lnTo>
                <a:lnTo>
                  <a:pt x="3248" y="3198"/>
                </a:lnTo>
                <a:lnTo>
                  <a:pt x="3248" y="3198"/>
                </a:lnTo>
                <a:lnTo>
                  <a:pt x="3224" y="3198"/>
                </a:lnTo>
                <a:lnTo>
                  <a:pt x="3248" y="3198"/>
                </a:lnTo>
                <a:lnTo>
                  <a:pt x="3248" y="3198"/>
                </a:lnTo>
                <a:lnTo>
                  <a:pt x="3248" y="3198"/>
                </a:lnTo>
                <a:lnTo>
                  <a:pt x="3248" y="3198"/>
                </a:lnTo>
                <a:lnTo>
                  <a:pt x="3224" y="3198"/>
                </a:lnTo>
                <a:lnTo>
                  <a:pt x="3224" y="3198"/>
                </a:lnTo>
                <a:lnTo>
                  <a:pt x="3224" y="3198"/>
                </a:lnTo>
                <a:lnTo>
                  <a:pt x="3224" y="3198"/>
                </a:lnTo>
                <a:lnTo>
                  <a:pt x="3198" y="3198"/>
                </a:lnTo>
                <a:lnTo>
                  <a:pt x="3198" y="3198"/>
                </a:lnTo>
                <a:lnTo>
                  <a:pt x="3198" y="3198"/>
                </a:lnTo>
                <a:lnTo>
                  <a:pt x="3174" y="3198"/>
                </a:lnTo>
                <a:lnTo>
                  <a:pt x="3174" y="3198"/>
                </a:lnTo>
                <a:lnTo>
                  <a:pt x="3174" y="3223"/>
                </a:lnTo>
                <a:lnTo>
                  <a:pt x="3174" y="3223"/>
                </a:lnTo>
                <a:lnTo>
                  <a:pt x="3174" y="3223"/>
                </a:lnTo>
                <a:lnTo>
                  <a:pt x="3149" y="3223"/>
                </a:lnTo>
                <a:lnTo>
                  <a:pt x="3149" y="3223"/>
                </a:lnTo>
                <a:lnTo>
                  <a:pt x="3149" y="3223"/>
                </a:lnTo>
                <a:lnTo>
                  <a:pt x="3125" y="3248"/>
                </a:lnTo>
                <a:lnTo>
                  <a:pt x="3125" y="3248"/>
                </a:lnTo>
                <a:lnTo>
                  <a:pt x="3125" y="3248"/>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322"/>
                </a:lnTo>
                <a:lnTo>
                  <a:pt x="3075" y="3322"/>
                </a:lnTo>
                <a:lnTo>
                  <a:pt x="3075" y="3322"/>
                </a:lnTo>
                <a:lnTo>
                  <a:pt x="3075" y="3322"/>
                </a:lnTo>
                <a:lnTo>
                  <a:pt x="3075" y="3322"/>
                </a:lnTo>
                <a:lnTo>
                  <a:pt x="3075" y="3297"/>
                </a:lnTo>
                <a:lnTo>
                  <a:pt x="3075" y="3297"/>
                </a:lnTo>
                <a:lnTo>
                  <a:pt x="3075" y="3297"/>
                </a:lnTo>
                <a:lnTo>
                  <a:pt x="3050" y="3322"/>
                </a:lnTo>
                <a:lnTo>
                  <a:pt x="3050" y="3322"/>
                </a:lnTo>
                <a:lnTo>
                  <a:pt x="3050" y="3322"/>
                </a:lnTo>
                <a:lnTo>
                  <a:pt x="3050" y="3322"/>
                </a:lnTo>
                <a:lnTo>
                  <a:pt x="3026" y="3322"/>
                </a:lnTo>
                <a:lnTo>
                  <a:pt x="3026" y="3322"/>
                </a:lnTo>
                <a:lnTo>
                  <a:pt x="3026" y="3322"/>
                </a:lnTo>
                <a:lnTo>
                  <a:pt x="3050" y="3322"/>
                </a:lnTo>
                <a:lnTo>
                  <a:pt x="3026" y="3347"/>
                </a:lnTo>
                <a:lnTo>
                  <a:pt x="3026" y="3347"/>
                </a:lnTo>
                <a:lnTo>
                  <a:pt x="3026" y="3347"/>
                </a:lnTo>
                <a:lnTo>
                  <a:pt x="3026" y="3347"/>
                </a:lnTo>
                <a:lnTo>
                  <a:pt x="3026" y="3347"/>
                </a:lnTo>
                <a:lnTo>
                  <a:pt x="3026" y="3347"/>
                </a:lnTo>
                <a:lnTo>
                  <a:pt x="3026" y="3347"/>
                </a:lnTo>
                <a:lnTo>
                  <a:pt x="3026" y="3347"/>
                </a:lnTo>
                <a:lnTo>
                  <a:pt x="3026" y="3347"/>
                </a:lnTo>
                <a:lnTo>
                  <a:pt x="3000" y="3347"/>
                </a:lnTo>
                <a:lnTo>
                  <a:pt x="3000" y="3347"/>
                </a:lnTo>
                <a:lnTo>
                  <a:pt x="3000" y="3347"/>
                </a:lnTo>
                <a:lnTo>
                  <a:pt x="3000" y="3322"/>
                </a:lnTo>
                <a:lnTo>
                  <a:pt x="3026" y="3322"/>
                </a:lnTo>
                <a:lnTo>
                  <a:pt x="3026" y="3322"/>
                </a:lnTo>
                <a:lnTo>
                  <a:pt x="3026" y="3322"/>
                </a:lnTo>
                <a:lnTo>
                  <a:pt x="3026" y="3322"/>
                </a:lnTo>
                <a:lnTo>
                  <a:pt x="3000" y="3347"/>
                </a:lnTo>
                <a:lnTo>
                  <a:pt x="2976" y="3347"/>
                </a:lnTo>
                <a:lnTo>
                  <a:pt x="2976" y="3347"/>
                </a:lnTo>
                <a:lnTo>
                  <a:pt x="2976" y="3347"/>
                </a:lnTo>
                <a:lnTo>
                  <a:pt x="2976" y="3347"/>
                </a:lnTo>
                <a:lnTo>
                  <a:pt x="2976" y="3347"/>
                </a:lnTo>
                <a:lnTo>
                  <a:pt x="2976" y="3347"/>
                </a:lnTo>
                <a:lnTo>
                  <a:pt x="2976" y="3347"/>
                </a:lnTo>
                <a:lnTo>
                  <a:pt x="2976" y="3347"/>
                </a:lnTo>
                <a:lnTo>
                  <a:pt x="2976" y="3347"/>
                </a:lnTo>
                <a:lnTo>
                  <a:pt x="2976" y="3372"/>
                </a:lnTo>
                <a:lnTo>
                  <a:pt x="2976" y="3372"/>
                </a:lnTo>
                <a:lnTo>
                  <a:pt x="2976" y="3372"/>
                </a:lnTo>
                <a:lnTo>
                  <a:pt x="2976" y="3372"/>
                </a:lnTo>
                <a:lnTo>
                  <a:pt x="2976" y="3372"/>
                </a:lnTo>
                <a:lnTo>
                  <a:pt x="2976" y="3396"/>
                </a:lnTo>
                <a:lnTo>
                  <a:pt x="2976" y="3372"/>
                </a:lnTo>
                <a:lnTo>
                  <a:pt x="2976" y="3372"/>
                </a:lnTo>
                <a:lnTo>
                  <a:pt x="2976" y="3372"/>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51" y="3396"/>
                </a:lnTo>
                <a:lnTo>
                  <a:pt x="2951" y="3396"/>
                </a:lnTo>
                <a:lnTo>
                  <a:pt x="2976" y="3396"/>
                </a:lnTo>
                <a:lnTo>
                  <a:pt x="2976" y="3422"/>
                </a:lnTo>
                <a:lnTo>
                  <a:pt x="2976" y="3422"/>
                </a:lnTo>
                <a:lnTo>
                  <a:pt x="2976" y="3422"/>
                </a:lnTo>
                <a:lnTo>
                  <a:pt x="2976" y="3396"/>
                </a:lnTo>
                <a:lnTo>
                  <a:pt x="2976" y="3396"/>
                </a:lnTo>
                <a:lnTo>
                  <a:pt x="2976" y="3396"/>
                </a:lnTo>
                <a:lnTo>
                  <a:pt x="2976" y="3396"/>
                </a:lnTo>
                <a:lnTo>
                  <a:pt x="3000" y="3396"/>
                </a:lnTo>
                <a:lnTo>
                  <a:pt x="3000" y="3396"/>
                </a:lnTo>
                <a:lnTo>
                  <a:pt x="3000" y="3396"/>
                </a:lnTo>
                <a:lnTo>
                  <a:pt x="3000" y="3396"/>
                </a:lnTo>
                <a:lnTo>
                  <a:pt x="3000" y="3396"/>
                </a:lnTo>
                <a:lnTo>
                  <a:pt x="3000" y="3372"/>
                </a:lnTo>
                <a:lnTo>
                  <a:pt x="3000" y="3372"/>
                </a:lnTo>
                <a:lnTo>
                  <a:pt x="3000" y="3372"/>
                </a:lnTo>
                <a:lnTo>
                  <a:pt x="3000" y="3372"/>
                </a:lnTo>
                <a:lnTo>
                  <a:pt x="3000" y="3372"/>
                </a:lnTo>
                <a:lnTo>
                  <a:pt x="2976" y="3372"/>
                </a:lnTo>
                <a:lnTo>
                  <a:pt x="3000" y="3347"/>
                </a:lnTo>
                <a:lnTo>
                  <a:pt x="3000" y="3347"/>
                </a:lnTo>
                <a:lnTo>
                  <a:pt x="2976" y="3347"/>
                </a:lnTo>
                <a:lnTo>
                  <a:pt x="2976" y="3347"/>
                </a:lnTo>
                <a:lnTo>
                  <a:pt x="2976"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72"/>
                </a:lnTo>
                <a:lnTo>
                  <a:pt x="3026" y="3372"/>
                </a:lnTo>
                <a:lnTo>
                  <a:pt x="3026" y="3372"/>
                </a:lnTo>
                <a:lnTo>
                  <a:pt x="3026" y="3372"/>
                </a:lnTo>
                <a:lnTo>
                  <a:pt x="3026" y="3372"/>
                </a:lnTo>
                <a:lnTo>
                  <a:pt x="3026" y="3372"/>
                </a:lnTo>
                <a:lnTo>
                  <a:pt x="3026" y="3372"/>
                </a:lnTo>
                <a:lnTo>
                  <a:pt x="3026" y="3372"/>
                </a:lnTo>
                <a:lnTo>
                  <a:pt x="3026" y="3372"/>
                </a:lnTo>
                <a:lnTo>
                  <a:pt x="3026" y="3372"/>
                </a:lnTo>
                <a:lnTo>
                  <a:pt x="3026" y="3396"/>
                </a:lnTo>
                <a:lnTo>
                  <a:pt x="3026" y="3396"/>
                </a:lnTo>
                <a:lnTo>
                  <a:pt x="3026" y="3396"/>
                </a:lnTo>
                <a:lnTo>
                  <a:pt x="3026" y="3396"/>
                </a:lnTo>
                <a:lnTo>
                  <a:pt x="3026" y="3396"/>
                </a:lnTo>
                <a:lnTo>
                  <a:pt x="3026" y="3396"/>
                </a:lnTo>
                <a:lnTo>
                  <a:pt x="3050" y="3396"/>
                </a:lnTo>
                <a:lnTo>
                  <a:pt x="3050" y="3396"/>
                </a:lnTo>
                <a:lnTo>
                  <a:pt x="3050" y="3396"/>
                </a:lnTo>
                <a:lnTo>
                  <a:pt x="3050" y="3396"/>
                </a:lnTo>
                <a:lnTo>
                  <a:pt x="3050" y="3396"/>
                </a:lnTo>
                <a:lnTo>
                  <a:pt x="3050" y="3396"/>
                </a:lnTo>
                <a:lnTo>
                  <a:pt x="3050" y="3396"/>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96"/>
                </a:lnTo>
                <a:lnTo>
                  <a:pt x="3050" y="3396"/>
                </a:lnTo>
                <a:lnTo>
                  <a:pt x="3075" y="3396"/>
                </a:lnTo>
                <a:lnTo>
                  <a:pt x="3050" y="3372"/>
                </a:lnTo>
                <a:lnTo>
                  <a:pt x="3050" y="3372"/>
                </a:lnTo>
                <a:lnTo>
                  <a:pt x="3050" y="3372"/>
                </a:lnTo>
                <a:lnTo>
                  <a:pt x="3050" y="3372"/>
                </a:lnTo>
                <a:lnTo>
                  <a:pt x="3050" y="3372"/>
                </a:lnTo>
                <a:lnTo>
                  <a:pt x="3050" y="3372"/>
                </a:lnTo>
                <a:lnTo>
                  <a:pt x="3050" y="3347"/>
                </a:lnTo>
                <a:lnTo>
                  <a:pt x="3050" y="3347"/>
                </a:lnTo>
                <a:lnTo>
                  <a:pt x="3050" y="3347"/>
                </a:lnTo>
                <a:lnTo>
                  <a:pt x="3050" y="3347"/>
                </a:lnTo>
                <a:lnTo>
                  <a:pt x="3050" y="3347"/>
                </a:lnTo>
                <a:lnTo>
                  <a:pt x="3050" y="3347"/>
                </a:lnTo>
                <a:lnTo>
                  <a:pt x="3050" y="3347"/>
                </a:lnTo>
                <a:lnTo>
                  <a:pt x="3050" y="3347"/>
                </a:lnTo>
                <a:lnTo>
                  <a:pt x="3075" y="3347"/>
                </a:lnTo>
                <a:lnTo>
                  <a:pt x="3075" y="3347"/>
                </a:lnTo>
                <a:lnTo>
                  <a:pt x="3075" y="3347"/>
                </a:lnTo>
                <a:lnTo>
                  <a:pt x="3075" y="3347"/>
                </a:lnTo>
                <a:lnTo>
                  <a:pt x="3075" y="3347"/>
                </a:lnTo>
                <a:lnTo>
                  <a:pt x="3050" y="3347"/>
                </a:lnTo>
                <a:lnTo>
                  <a:pt x="3050" y="3347"/>
                </a:lnTo>
                <a:lnTo>
                  <a:pt x="3050" y="3347"/>
                </a:lnTo>
                <a:lnTo>
                  <a:pt x="3050" y="3347"/>
                </a:lnTo>
                <a:lnTo>
                  <a:pt x="3050" y="3322"/>
                </a:lnTo>
                <a:lnTo>
                  <a:pt x="3050" y="3322"/>
                </a:lnTo>
                <a:lnTo>
                  <a:pt x="3050" y="3322"/>
                </a:lnTo>
                <a:lnTo>
                  <a:pt x="3050" y="3322"/>
                </a:lnTo>
                <a:lnTo>
                  <a:pt x="3075" y="3322"/>
                </a:lnTo>
                <a:lnTo>
                  <a:pt x="3075" y="3322"/>
                </a:lnTo>
                <a:lnTo>
                  <a:pt x="3075" y="3322"/>
                </a:lnTo>
                <a:lnTo>
                  <a:pt x="3075" y="3322"/>
                </a:lnTo>
                <a:lnTo>
                  <a:pt x="3075" y="3322"/>
                </a:lnTo>
                <a:lnTo>
                  <a:pt x="3075" y="3322"/>
                </a:lnTo>
                <a:lnTo>
                  <a:pt x="3075" y="3322"/>
                </a:lnTo>
                <a:lnTo>
                  <a:pt x="3075" y="3322"/>
                </a:lnTo>
                <a:lnTo>
                  <a:pt x="3075" y="3347"/>
                </a:lnTo>
                <a:lnTo>
                  <a:pt x="3075" y="3347"/>
                </a:lnTo>
                <a:lnTo>
                  <a:pt x="3075" y="3347"/>
                </a:lnTo>
                <a:lnTo>
                  <a:pt x="3075" y="3372"/>
                </a:lnTo>
                <a:lnTo>
                  <a:pt x="3099" y="3372"/>
                </a:lnTo>
                <a:lnTo>
                  <a:pt x="3099" y="3372"/>
                </a:lnTo>
                <a:lnTo>
                  <a:pt x="3075" y="3372"/>
                </a:lnTo>
                <a:lnTo>
                  <a:pt x="3075" y="3372"/>
                </a:lnTo>
                <a:lnTo>
                  <a:pt x="3075" y="3372"/>
                </a:lnTo>
                <a:lnTo>
                  <a:pt x="3075" y="3372"/>
                </a:lnTo>
                <a:lnTo>
                  <a:pt x="3075" y="3372"/>
                </a:lnTo>
                <a:lnTo>
                  <a:pt x="3075" y="3372"/>
                </a:lnTo>
                <a:lnTo>
                  <a:pt x="3075" y="3372"/>
                </a:lnTo>
                <a:lnTo>
                  <a:pt x="3075" y="3372"/>
                </a:lnTo>
                <a:lnTo>
                  <a:pt x="3075" y="3372"/>
                </a:lnTo>
                <a:lnTo>
                  <a:pt x="3075" y="3372"/>
                </a:lnTo>
                <a:lnTo>
                  <a:pt x="3099" y="3372"/>
                </a:lnTo>
                <a:lnTo>
                  <a:pt x="3099" y="3372"/>
                </a:lnTo>
                <a:lnTo>
                  <a:pt x="3099" y="3372"/>
                </a:lnTo>
                <a:lnTo>
                  <a:pt x="3099" y="3372"/>
                </a:lnTo>
                <a:lnTo>
                  <a:pt x="3099" y="3372"/>
                </a:lnTo>
                <a:lnTo>
                  <a:pt x="3099" y="3372"/>
                </a:lnTo>
                <a:lnTo>
                  <a:pt x="3099" y="3372"/>
                </a:lnTo>
                <a:lnTo>
                  <a:pt x="3099" y="3372"/>
                </a:lnTo>
                <a:lnTo>
                  <a:pt x="3099" y="3396"/>
                </a:lnTo>
                <a:lnTo>
                  <a:pt x="3099" y="3396"/>
                </a:lnTo>
                <a:lnTo>
                  <a:pt x="3099" y="3372"/>
                </a:lnTo>
                <a:lnTo>
                  <a:pt x="3099" y="3372"/>
                </a:lnTo>
                <a:lnTo>
                  <a:pt x="3099" y="3372"/>
                </a:lnTo>
                <a:lnTo>
                  <a:pt x="3099" y="3372"/>
                </a:lnTo>
                <a:lnTo>
                  <a:pt x="3099" y="3372"/>
                </a:lnTo>
                <a:lnTo>
                  <a:pt x="3099" y="3372"/>
                </a:lnTo>
                <a:lnTo>
                  <a:pt x="3125" y="3372"/>
                </a:lnTo>
                <a:lnTo>
                  <a:pt x="3125" y="3347"/>
                </a:lnTo>
                <a:lnTo>
                  <a:pt x="3125" y="3347"/>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49" y="3372"/>
                </a:lnTo>
                <a:lnTo>
                  <a:pt x="3149" y="3372"/>
                </a:lnTo>
                <a:lnTo>
                  <a:pt x="3149" y="3372"/>
                </a:lnTo>
                <a:lnTo>
                  <a:pt x="3149" y="3372"/>
                </a:lnTo>
                <a:lnTo>
                  <a:pt x="3149" y="3372"/>
                </a:lnTo>
                <a:lnTo>
                  <a:pt x="3149" y="3372"/>
                </a:lnTo>
                <a:lnTo>
                  <a:pt x="3125" y="3347"/>
                </a:lnTo>
                <a:lnTo>
                  <a:pt x="3125" y="3347"/>
                </a:lnTo>
                <a:lnTo>
                  <a:pt x="3125" y="3347"/>
                </a:lnTo>
                <a:lnTo>
                  <a:pt x="3125" y="3347"/>
                </a:lnTo>
                <a:lnTo>
                  <a:pt x="3125" y="3347"/>
                </a:lnTo>
                <a:lnTo>
                  <a:pt x="3125"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22"/>
                </a:lnTo>
                <a:lnTo>
                  <a:pt x="3174" y="3322"/>
                </a:lnTo>
                <a:lnTo>
                  <a:pt x="3174" y="3322"/>
                </a:lnTo>
                <a:lnTo>
                  <a:pt x="3174" y="3322"/>
                </a:lnTo>
                <a:lnTo>
                  <a:pt x="3174" y="3322"/>
                </a:lnTo>
                <a:lnTo>
                  <a:pt x="3174" y="3297"/>
                </a:lnTo>
                <a:lnTo>
                  <a:pt x="3174" y="3297"/>
                </a:lnTo>
                <a:lnTo>
                  <a:pt x="3174" y="3297"/>
                </a:lnTo>
                <a:lnTo>
                  <a:pt x="3174" y="3297"/>
                </a:lnTo>
                <a:lnTo>
                  <a:pt x="3174" y="3297"/>
                </a:lnTo>
                <a:lnTo>
                  <a:pt x="3174" y="3297"/>
                </a:lnTo>
                <a:lnTo>
                  <a:pt x="3174" y="3297"/>
                </a:lnTo>
                <a:lnTo>
                  <a:pt x="3174" y="3297"/>
                </a:lnTo>
                <a:lnTo>
                  <a:pt x="3174" y="3297"/>
                </a:lnTo>
                <a:lnTo>
                  <a:pt x="3198" y="3272"/>
                </a:lnTo>
                <a:lnTo>
                  <a:pt x="3198" y="3272"/>
                </a:lnTo>
                <a:lnTo>
                  <a:pt x="3198" y="3272"/>
                </a:lnTo>
                <a:lnTo>
                  <a:pt x="3198" y="3272"/>
                </a:lnTo>
                <a:lnTo>
                  <a:pt x="3198" y="3272"/>
                </a:lnTo>
                <a:lnTo>
                  <a:pt x="3198" y="3272"/>
                </a:lnTo>
                <a:lnTo>
                  <a:pt x="3224" y="3272"/>
                </a:lnTo>
                <a:lnTo>
                  <a:pt x="3224" y="3272"/>
                </a:lnTo>
                <a:lnTo>
                  <a:pt x="3224" y="3272"/>
                </a:lnTo>
                <a:lnTo>
                  <a:pt x="3224" y="3272"/>
                </a:lnTo>
                <a:lnTo>
                  <a:pt x="3224" y="3272"/>
                </a:lnTo>
                <a:lnTo>
                  <a:pt x="3224" y="3272"/>
                </a:lnTo>
                <a:lnTo>
                  <a:pt x="3224" y="3272"/>
                </a:lnTo>
                <a:lnTo>
                  <a:pt x="3224" y="3297"/>
                </a:lnTo>
                <a:lnTo>
                  <a:pt x="3224" y="3297"/>
                </a:lnTo>
                <a:lnTo>
                  <a:pt x="3248" y="3297"/>
                </a:lnTo>
                <a:lnTo>
                  <a:pt x="3248" y="3297"/>
                </a:lnTo>
                <a:lnTo>
                  <a:pt x="3248" y="3297"/>
                </a:lnTo>
                <a:lnTo>
                  <a:pt x="3248" y="3297"/>
                </a:lnTo>
                <a:lnTo>
                  <a:pt x="3224" y="3297"/>
                </a:lnTo>
                <a:lnTo>
                  <a:pt x="3224" y="3297"/>
                </a:lnTo>
                <a:lnTo>
                  <a:pt x="3224" y="3272"/>
                </a:lnTo>
                <a:lnTo>
                  <a:pt x="3224" y="3272"/>
                </a:lnTo>
                <a:lnTo>
                  <a:pt x="3224" y="3272"/>
                </a:lnTo>
                <a:lnTo>
                  <a:pt x="3224" y="3297"/>
                </a:lnTo>
                <a:lnTo>
                  <a:pt x="3198" y="3297"/>
                </a:lnTo>
                <a:lnTo>
                  <a:pt x="3198" y="3297"/>
                </a:lnTo>
                <a:lnTo>
                  <a:pt x="3198" y="3297"/>
                </a:lnTo>
                <a:lnTo>
                  <a:pt x="3198" y="3297"/>
                </a:lnTo>
                <a:lnTo>
                  <a:pt x="3198" y="3297"/>
                </a:lnTo>
                <a:lnTo>
                  <a:pt x="3198" y="3322"/>
                </a:lnTo>
                <a:lnTo>
                  <a:pt x="3198" y="3322"/>
                </a:lnTo>
                <a:lnTo>
                  <a:pt x="3198" y="3322"/>
                </a:lnTo>
                <a:lnTo>
                  <a:pt x="3198" y="3322"/>
                </a:lnTo>
                <a:lnTo>
                  <a:pt x="3198" y="3322"/>
                </a:lnTo>
                <a:lnTo>
                  <a:pt x="3224" y="3322"/>
                </a:lnTo>
                <a:lnTo>
                  <a:pt x="3224" y="3322"/>
                </a:lnTo>
                <a:lnTo>
                  <a:pt x="3224" y="3322"/>
                </a:lnTo>
                <a:lnTo>
                  <a:pt x="3224" y="3322"/>
                </a:lnTo>
                <a:lnTo>
                  <a:pt x="3224" y="3322"/>
                </a:lnTo>
                <a:lnTo>
                  <a:pt x="3248" y="3322"/>
                </a:lnTo>
                <a:lnTo>
                  <a:pt x="3248" y="3322"/>
                </a:lnTo>
                <a:lnTo>
                  <a:pt x="3273" y="3322"/>
                </a:lnTo>
                <a:lnTo>
                  <a:pt x="3273" y="3297"/>
                </a:lnTo>
                <a:lnTo>
                  <a:pt x="3273" y="3297"/>
                </a:lnTo>
                <a:lnTo>
                  <a:pt x="3273" y="3297"/>
                </a:lnTo>
                <a:lnTo>
                  <a:pt x="3273" y="3297"/>
                </a:lnTo>
                <a:lnTo>
                  <a:pt x="3273" y="3297"/>
                </a:lnTo>
                <a:lnTo>
                  <a:pt x="3273" y="3297"/>
                </a:lnTo>
                <a:lnTo>
                  <a:pt x="3273" y="3297"/>
                </a:lnTo>
                <a:lnTo>
                  <a:pt x="3273" y="3322"/>
                </a:lnTo>
                <a:lnTo>
                  <a:pt x="3273" y="3322"/>
                </a:lnTo>
                <a:lnTo>
                  <a:pt x="3273" y="3322"/>
                </a:lnTo>
                <a:lnTo>
                  <a:pt x="3273" y="3322"/>
                </a:lnTo>
                <a:lnTo>
                  <a:pt x="3273" y="3322"/>
                </a:lnTo>
                <a:lnTo>
                  <a:pt x="3298" y="3322"/>
                </a:lnTo>
                <a:lnTo>
                  <a:pt x="3298" y="3322"/>
                </a:lnTo>
                <a:lnTo>
                  <a:pt x="3298" y="3322"/>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323" y="3272"/>
                </a:lnTo>
                <a:lnTo>
                  <a:pt x="3323" y="3272"/>
                </a:lnTo>
                <a:lnTo>
                  <a:pt x="3323" y="3297"/>
                </a:lnTo>
                <a:lnTo>
                  <a:pt x="3323" y="3297"/>
                </a:lnTo>
                <a:lnTo>
                  <a:pt x="3323" y="3297"/>
                </a:lnTo>
                <a:lnTo>
                  <a:pt x="3323" y="3322"/>
                </a:lnTo>
                <a:lnTo>
                  <a:pt x="3323" y="3322"/>
                </a:lnTo>
                <a:lnTo>
                  <a:pt x="3323" y="3322"/>
                </a:lnTo>
                <a:lnTo>
                  <a:pt x="3323" y="3297"/>
                </a:lnTo>
                <a:lnTo>
                  <a:pt x="3323" y="3297"/>
                </a:lnTo>
                <a:lnTo>
                  <a:pt x="3323" y="3297"/>
                </a:lnTo>
                <a:lnTo>
                  <a:pt x="3323" y="3297"/>
                </a:lnTo>
                <a:lnTo>
                  <a:pt x="3323" y="3297"/>
                </a:lnTo>
                <a:lnTo>
                  <a:pt x="3323" y="3297"/>
                </a:lnTo>
                <a:lnTo>
                  <a:pt x="3323" y="3297"/>
                </a:lnTo>
                <a:lnTo>
                  <a:pt x="3323" y="3297"/>
                </a:lnTo>
                <a:lnTo>
                  <a:pt x="3323" y="3297"/>
                </a:lnTo>
                <a:lnTo>
                  <a:pt x="3323" y="3297"/>
                </a:lnTo>
                <a:lnTo>
                  <a:pt x="3348" y="3297"/>
                </a:lnTo>
                <a:lnTo>
                  <a:pt x="3348" y="3297"/>
                </a:lnTo>
                <a:lnTo>
                  <a:pt x="3348" y="3297"/>
                </a:lnTo>
                <a:lnTo>
                  <a:pt x="3323" y="3272"/>
                </a:lnTo>
                <a:lnTo>
                  <a:pt x="3323" y="3272"/>
                </a:lnTo>
                <a:lnTo>
                  <a:pt x="3323" y="3272"/>
                </a:lnTo>
                <a:lnTo>
                  <a:pt x="3348" y="3272"/>
                </a:lnTo>
                <a:lnTo>
                  <a:pt x="3348" y="3272"/>
                </a:lnTo>
                <a:lnTo>
                  <a:pt x="3348" y="3272"/>
                </a:lnTo>
                <a:lnTo>
                  <a:pt x="3348" y="3272"/>
                </a:lnTo>
                <a:lnTo>
                  <a:pt x="3348"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48"/>
                </a:lnTo>
                <a:lnTo>
                  <a:pt x="3372" y="3248"/>
                </a:lnTo>
                <a:lnTo>
                  <a:pt x="3372" y="3248"/>
                </a:lnTo>
                <a:lnTo>
                  <a:pt x="3372" y="3248"/>
                </a:lnTo>
                <a:lnTo>
                  <a:pt x="3372" y="3248"/>
                </a:lnTo>
                <a:lnTo>
                  <a:pt x="3372"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422" y="3248"/>
                </a:lnTo>
                <a:lnTo>
                  <a:pt x="3422" y="3248"/>
                </a:lnTo>
                <a:lnTo>
                  <a:pt x="3422" y="3248"/>
                </a:lnTo>
                <a:lnTo>
                  <a:pt x="3422" y="3248"/>
                </a:lnTo>
                <a:lnTo>
                  <a:pt x="3422" y="3248"/>
                </a:lnTo>
                <a:lnTo>
                  <a:pt x="3422" y="3248"/>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47" y="3297"/>
                </a:lnTo>
                <a:lnTo>
                  <a:pt x="3447" y="3297"/>
                </a:lnTo>
                <a:lnTo>
                  <a:pt x="3447" y="3297"/>
                </a:lnTo>
                <a:lnTo>
                  <a:pt x="3447" y="3297"/>
                </a:lnTo>
                <a:lnTo>
                  <a:pt x="3447" y="3297"/>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71" y="3248"/>
                </a:lnTo>
                <a:lnTo>
                  <a:pt x="3471" y="3248"/>
                </a:lnTo>
                <a:lnTo>
                  <a:pt x="3471" y="3248"/>
                </a:lnTo>
                <a:lnTo>
                  <a:pt x="3471" y="3248"/>
                </a:lnTo>
                <a:lnTo>
                  <a:pt x="3471" y="3248"/>
                </a:lnTo>
                <a:lnTo>
                  <a:pt x="3471" y="3248"/>
                </a:lnTo>
                <a:lnTo>
                  <a:pt x="3471" y="3248"/>
                </a:lnTo>
                <a:lnTo>
                  <a:pt x="3496" y="3248"/>
                </a:lnTo>
                <a:lnTo>
                  <a:pt x="3496" y="3248"/>
                </a:lnTo>
                <a:lnTo>
                  <a:pt x="3496" y="3248"/>
                </a:lnTo>
                <a:lnTo>
                  <a:pt x="3496" y="3223"/>
                </a:lnTo>
                <a:lnTo>
                  <a:pt x="3496" y="3223"/>
                </a:lnTo>
                <a:lnTo>
                  <a:pt x="3496" y="3223"/>
                </a:lnTo>
                <a:lnTo>
                  <a:pt x="3496" y="3223"/>
                </a:lnTo>
                <a:lnTo>
                  <a:pt x="3496" y="3223"/>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23"/>
                </a:lnTo>
                <a:lnTo>
                  <a:pt x="3496" y="3223"/>
                </a:lnTo>
                <a:lnTo>
                  <a:pt x="3496" y="3223"/>
                </a:lnTo>
                <a:lnTo>
                  <a:pt x="3521" y="3223"/>
                </a:lnTo>
                <a:lnTo>
                  <a:pt x="3521" y="3223"/>
                </a:lnTo>
                <a:lnTo>
                  <a:pt x="3521" y="3223"/>
                </a:lnTo>
                <a:lnTo>
                  <a:pt x="3521" y="3248"/>
                </a:lnTo>
                <a:lnTo>
                  <a:pt x="3521" y="3248"/>
                </a:lnTo>
                <a:lnTo>
                  <a:pt x="3521" y="3223"/>
                </a:lnTo>
                <a:lnTo>
                  <a:pt x="3521" y="3223"/>
                </a:lnTo>
                <a:lnTo>
                  <a:pt x="3521" y="3223"/>
                </a:lnTo>
                <a:lnTo>
                  <a:pt x="3521" y="3223"/>
                </a:lnTo>
                <a:lnTo>
                  <a:pt x="3521" y="3223"/>
                </a:lnTo>
                <a:lnTo>
                  <a:pt x="3521" y="3223"/>
                </a:lnTo>
                <a:lnTo>
                  <a:pt x="3521" y="3223"/>
                </a:lnTo>
                <a:lnTo>
                  <a:pt x="3521" y="3223"/>
                </a:lnTo>
                <a:lnTo>
                  <a:pt x="3521"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71" y="3198"/>
                </a:lnTo>
                <a:lnTo>
                  <a:pt x="3546" y="3173"/>
                </a:lnTo>
                <a:lnTo>
                  <a:pt x="3546" y="3173"/>
                </a:lnTo>
                <a:lnTo>
                  <a:pt x="3546" y="3173"/>
                </a:lnTo>
                <a:lnTo>
                  <a:pt x="3571" y="3173"/>
                </a:lnTo>
                <a:lnTo>
                  <a:pt x="3571" y="3173"/>
                </a:lnTo>
                <a:lnTo>
                  <a:pt x="3571" y="3173"/>
                </a:lnTo>
                <a:lnTo>
                  <a:pt x="3571" y="317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46" y="3198"/>
                </a:lnTo>
                <a:lnTo>
                  <a:pt x="3546" y="3198"/>
                </a:lnTo>
                <a:lnTo>
                  <a:pt x="3546" y="3198"/>
                </a:lnTo>
                <a:lnTo>
                  <a:pt x="3546" y="3198"/>
                </a:lnTo>
                <a:lnTo>
                  <a:pt x="3546" y="3198"/>
                </a:lnTo>
                <a:lnTo>
                  <a:pt x="3546" y="3198"/>
                </a:lnTo>
                <a:lnTo>
                  <a:pt x="3546" y="3223"/>
                </a:lnTo>
                <a:lnTo>
                  <a:pt x="3546" y="3223"/>
                </a:lnTo>
                <a:lnTo>
                  <a:pt x="3546" y="3223"/>
                </a:lnTo>
                <a:lnTo>
                  <a:pt x="3571" y="3223"/>
                </a:lnTo>
                <a:lnTo>
                  <a:pt x="3571" y="3223"/>
                </a:lnTo>
                <a:lnTo>
                  <a:pt x="3571" y="3223"/>
                </a:lnTo>
                <a:lnTo>
                  <a:pt x="3546"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73"/>
                </a:lnTo>
                <a:lnTo>
                  <a:pt x="3595" y="3173"/>
                </a:lnTo>
                <a:lnTo>
                  <a:pt x="3595" y="3173"/>
                </a:lnTo>
                <a:lnTo>
                  <a:pt x="3621" y="3173"/>
                </a:lnTo>
                <a:lnTo>
                  <a:pt x="3621" y="3173"/>
                </a:lnTo>
                <a:lnTo>
                  <a:pt x="3621" y="3173"/>
                </a:lnTo>
                <a:lnTo>
                  <a:pt x="3621" y="3173"/>
                </a:lnTo>
                <a:lnTo>
                  <a:pt x="3621" y="3173"/>
                </a:lnTo>
                <a:lnTo>
                  <a:pt x="3595" y="3173"/>
                </a:lnTo>
                <a:lnTo>
                  <a:pt x="3595" y="3173"/>
                </a:lnTo>
                <a:lnTo>
                  <a:pt x="3595" y="3173"/>
                </a:lnTo>
                <a:lnTo>
                  <a:pt x="3595" y="3198"/>
                </a:lnTo>
                <a:lnTo>
                  <a:pt x="3595" y="3198"/>
                </a:lnTo>
                <a:lnTo>
                  <a:pt x="3595" y="3198"/>
                </a:lnTo>
                <a:lnTo>
                  <a:pt x="3595" y="3173"/>
                </a:lnTo>
                <a:lnTo>
                  <a:pt x="3595" y="3173"/>
                </a:lnTo>
                <a:lnTo>
                  <a:pt x="3595" y="3173"/>
                </a:lnTo>
                <a:lnTo>
                  <a:pt x="3571" y="3173"/>
                </a:lnTo>
                <a:lnTo>
                  <a:pt x="3571" y="3173"/>
                </a:lnTo>
                <a:lnTo>
                  <a:pt x="3571" y="3173"/>
                </a:lnTo>
                <a:lnTo>
                  <a:pt x="3571" y="3173"/>
                </a:lnTo>
                <a:lnTo>
                  <a:pt x="3571" y="3173"/>
                </a:lnTo>
                <a:lnTo>
                  <a:pt x="3571" y="3173"/>
                </a:lnTo>
                <a:lnTo>
                  <a:pt x="3571" y="3173"/>
                </a:lnTo>
                <a:lnTo>
                  <a:pt x="3571"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49"/>
                </a:lnTo>
                <a:lnTo>
                  <a:pt x="3595" y="3149"/>
                </a:lnTo>
                <a:lnTo>
                  <a:pt x="3595" y="3149"/>
                </a:lnTo>
                <a:lnTo>
                  <a:pt x="3595" y="3149"/>
                </a:lnTo>
                <a:lnTo>
                  <a:pt x="3595" y="3149"/>
                </a:lnTo>
                <a:lnTo>
                  <a:pt x="3571" y="3173"/>
                </a:lnTo>
                <a:lnTo>
                  <a:pt x="3571" y="3149"/>
                </a:lnTo>
                <a:lnTo>
                  <a:pt x="3571" y="3149"/>
                </a:lnTo>
                <a:lnTo>
                  <a:pt x="3571" y="3149"/>
                </a:lnTo>
                <a:lnTo>
                  <a:pt x="3571" y="3149"/>
                </a:lnTo>
                <a:lnTo>
                  <a:pt x="3571" y="3149"/>
                </a:lnTo>
                <a:lnTo>
                  <a:pt x="3571" y="3149"/>
                </a:lnTo>
                <a:lnTo>
                  <a:pt x="3571" y="3149"/>
                </a:lnTo>
                <a:lnTo>
                  <a:pt x="3571" y="3149"/>
                </a:lnTo>
                <a:lnTo>
                  <a:pt x="3571" y="3149"/>
                </a:lnTo>
                <a:lnTo>
                  <a:pt x="3571" y="3149"/>
                </a:lnTo>
                <a:lnTo>
                  <a:pt x="3571" y="3173"/>
                </a:lnTo>
                <a:lnTo>
                  <a:pt x="3571" y="3173"/>
                </a:lnTo>
                <a:lnTo>
                  <a:pt x="3571" y="3173"/>
                </a:lnTo>
                <a:lnTo>
                  <a:pt x="3571" y="3173"/>
                </a:lnTo>
                <a:lnTo>
                  <a:pt x="3571" y="3173"/>
                </a:lnTo>
                <a:lnTo>
                  <a:pt x="3546" y="3173"/>
                </a:lnTo>
                <a:lnTo>
                  <a:pt x="3546" y="3173"/>
                </a:lnTo>
                <a:lnTo>
                  <a:pt x="3546" y="3149"/>
                </a:lnTo>
                <a:lnTo>
                  <a:pt x="3546" y="3149"/>
                </a:lnTo>
                <a:lnTo>
                  <a:pt x="3571" y="3149"/>
                </a:lnTo>
                <a:lnTo>
                  <a:pt x="3571" y="3149"/>
                </a:lnTo>
                <a:lnTo>
                  <a:pt x="3571" y="3149"/>
                </a:lnTo>
                <a:lnTo>
                  <a:pt x="3571" y="3149"/>
                </a:lnTo>
                <a:lnTo>
                  <a:pt x="3571" y="3149"/>
                </a:lnTo>
                <a:lnTo>
                  <a:pt x="3571" y="3149"/>
                </a:lnTo>
                <a:lnTo>
                  <a:pt x="3571" y="3149"/>
                </a:lnTo>
                <a:lnTo>
                  <a:pt x="3571" y="3149"/>
                </a:lnTo>
                <a:lnTo>
                  <a:pt x="3571" y="3124"/>
                </a:lnTo>
                <a:lnTo>
                  <a:pt x="3571" y="3124"/>
                </a:lnTo>
                <a:lnTo>
                  <a:pt x="3571" y="3124"/>
                </a:lnTo>
                <a:lnTo>
                  <a:pt x="3595" y="3124"/>
                </a:lnTo>
                <a:lnTo>
                  <a:pt x="3595" y="3124"/>
                </a:lnTo>
                <a:lnTo>
                  <a:pt x="3595" y="3124"/>
                </a:lnTo>
                <a:lnTo>
                  <a:pt x="3595" y="3124"/>
                </a:lnTo>
                <a:lnTo>
                  <a:pt x="3595" y="3124"/>
                </a:lnTo>
                <a:lnTo>
                  <a:pt x="3595" y="3124"/>
                </a:lnTo>
                <a:lnTo>
                  <a:pt x="3595" y="3124"/>
                </a:lnTo>
                <a:lnTo>
                  <a:pt x="3595" y="3124"/>
                </a:lnTo>
                <a:lnTo>
                  <a:pt x="3621" y="3124"/>
                </a:lnTo>
                <a:lnTo>
                  <a:pt x="3621" y="3124"/>
                </a:lnTo>
                <a:lnTo>
                  <a:pt x="3621" y="3124"/>
                </a:lnTo>
                <a:lnTo>
                  <a:pt x="3621" y="3124"/>
                </a:lnTo>
                <a:lnTo>
                  <a:pt x="3621" y="3124"/>
                </a:lnTo>
                <a:lnTo>
                  <a:pt x="3621" y="3124"/>
                </a:lnTo>
                <a:lnTo>
                  <a:pt x="3621" y="3124"/>
                </a:lnTo>
                <a:lnTo>
                  <a:pt x="3621" y="3124"/>
                </a:lnTo>
                <a:lnTo>
                  <a:pt x="3621" y="3124"/>
                </a:lnTo>
                <a:lnTo>
                  <a:pt x="3621"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099"/>
                </a:lnTo>
                <a:lnTo>
                  <a:pt x="3645" y="3099"/>
                </a:lnTo>
                <a:lnTo>
                  <a:pt x="3645" y="3099"/>
                </a:lnTo>
                <a:lnTo>
                  <a:pt x="3645" y="3099"/>
                </a:lnTo>
                <a:lnTo>
                  <a:pt x="3621" y="3124"/>
                </a:lnTo>
                <a:lnTo>
                  <a:pt x="3621" y="3124"/>
                </a:lnTo>
                <a:lnTo>
                  <a:pt x="3621" y="3099"/>
                </a:lnTo>
                <a:lnTo>
                  <a:pt x="3621" y="3099"/>
                </a:lnTo>
                <a:lnTo>
                  <a:pt x="3621" y="3099"/>
                </a:lnTo>
                <a:lnTo>
                  <a:pt x="3621" y="3099"/>
                </a:lnTo>
                <a:lnTo>
                  <a:pt x="3621" y="3099"/>
                </a:lnTo>
                <a:lnTo>
                  <a:pt x="3621" y="3099"/>
                </a:lnTo>
                <a:lnTo>
                  <a:pt x="3621" y="3099"/>
                </a:lnTo>
                <a:lnTo>
                  <a:pt x="3621" y="3099"/>
                </a:lnTo>
                <a:lnTo>
                  <a:pt x="3621" y="3099"/>
                </a:lnTo>
                <a:lnTo>
                  <a:pt x="3621" y="3099"/>
                </a:lnTo>
                <a:lnTo>
                  <a:pt x="3645" y="3099"/>
                </a:lnTo>
                <a:lnTo>
                  <a:pt x="3645" y="3099"/>
                </a:lnTo>
                <a:lnTo>
                  <a:pt x="3645" y="3099"/>
                </a:lnTo>
                <a:lnTo>
                  <a:pt x="3645" y="3099"/>
                </a:lnTo>
                <a:lnTo>
                  <a:pt x="3645" y="3099"/>
                </a:lnTo>
                <a:lnTo>
                  <a:pt x="3645" y="3099"/>
                </a:lnTo>
                <a:lnTo>
                  <a:pt x="3645" y="3099"/>
                </a:lnTo>
                <a:lnTo>
                  <a:pt x="3645" y="3099"/>
                </a:lnTo>
                <a:lnTo>
                  <a:pt x="3645" y="3074"/>
                </a:lnTo>
                <a:lnTo>
                  <a:pt x="3670" y="3074"/>
                </a:lnTo>
                <a:lnTo>
                  <a:pt x="3670" y="3099"/>
                </a:lnTo>
                <a:lnTo>
                  <a:pt x="3670" y="3099"/>
                </a:lnTo>
                <a:lnTo>
                  <a:pt x="3670" y="3099"/>
                </a:lnTo>
                <a:lnTo>
                  <a:pt x="3670" y="3099"/>
                </a:lnTo>
                <a:lnTo>
                  <a:pt x="3670" y="3099"/>
                </a:lnTo>
                <a:lnTo>
                  <a:pt x="3670" y="3099"/>
                </a:lnTo>
                <a:lnTo>
                  <a:pt x="3670"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74"/>
                </a:lnTo>
                <a:lnTo>
                  <a:pt x="3694" y="3074"/>
                </a:lnTo>
                <a:lnTo>
                  <a:pt x="3670" y="3074"/>
                </a:lnTo>
                <a:lnTo>
                  <a:pt x="3670" y="3074"/>
                </a:lnTo>
                <a:lnTo>
                  <a:pt x="3670" y="3074"/>
                </a:lnTo>
                <a:lnTo>
                  <a:pt x="3670" y="3074"/>
                </a:lnTo>
                <a:lnTo>
                  <a:pt x="3670" y="3074"/>
                </a:lnTo>
                <a:lnTo>
                  <a:pt x="3670"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50"/>
                </a:lnTo>
                <a:lnTo>
                  <a:pt x="3694" y="3050"/>
                </a:lnTo>
                <a:lnTo>
                  <a:pt x="3694" y="3050"/>
                </a:lnTo>
                <a:lnTo>
                  <a:pt x="3694" y="3050"/>
                </a:lnTo>
                <a:lnTo>
                  <a:pt x="3694" y="3050"/>
                </a:lnTo>
                <a:lnTo>
                  <a:pt x="3694" y="3050"/>
                </a:lnTo>
                <a:lnTo>
                  <a:pt x="3694" y="3050"/>
                </a:lnTo>
                <a:lnTo>
                  <a:pt x="3694" y="3050"/>
                </a:lnTo>
                <a:lnTo>
                  <a:pt x="3694" y="3050"/>
                </a:lnTo>
                <a:lnTo>
                  <a:pt x="3694" y="3050"/>
                </a:lnTo>
                <a:lnTo>
                  <a:pt x="3720" y="3050"/>
                </a:lnTo>
                <a:lnTo>
                  <a:pt x="3720" y="3050"/>
                </a:lnTo>
                <a:lnTo>
                  <a:pt x="3720" y="3074"/>
                </a:lnTo>
                <a:lnTo>
                  <a:pt x="3720" y="3074"/>
                </a:lnTo>
                <a:lnTo>
                  <a:pt x="3720" y="3074"/>
                </a:lnTo>
                <a:lnTo>
                  <a:pt x="3720" y="3074"/>
                </a:lnTo>
                <a:lnTo>
                  <a:pt x="3720" y="3074"/>
                </a:lnTo>
                <a:lnTo>
                  <a:pt x="3744" y="3050"/>
                </a:lnTo>
                <a:lnTo>
                  <a:pt x="3720" y="3050"/>
                </a:lnTo>
                <a:lnTo>
                  <a:pt x="3720" y="3050"/>
                </a:lnTo>
                <a:lnTo>
                  <a:pt x="3720" y="3050"/>
                </a:lnTo>
                <a:lnTo>
                  <a:pt x="3720" y="3050"/>
                </a:lnTo>
                <a:lnTo>
                  <a:pt x="3744" y="3050"/>
                </a:lnTo>
                <a:lnTo>
                  <a:pt x="3744" y="3050"/>
                </a:lnTo>
                <a:lnTo>
                  <a:pt x="3744" y="3050"/>
                </a:lnTo>
                <a:lnTo>
                  <a:pt x="3744" y="3050"/>
                </a:lnTo>
                <a:lnTo>
                  <a:pt x="3744" y="3050"/>
                </a:lnTo>
                <a:lnTo>
                  <a:pt x="3744" y="3050"/>
                </a:lnTo>
                <a:lnTo>
                  <a:pt x="3744" y="3050"/>
                </a:lnTo>
                <a:lnTo>
                  <a:pt x="3744" y="3050"/>
                </a:lnTo>
                <a:lnTo>
                  <a:pt x="3769" y="3050"/>
                </a:lnTo>
                <a:lnTo>
                  <a:pt x="3769" y="3050"/>
                </a:lnTo>
                <a:lnTo>
                  <a:pt x="3744" y="3050"/>
                </a:lnTo>
                <a:lnTo>
                  <a:pt x="3744" y="3050"/>
                </a:lnTo>
                <a:lnTo>
                  <a:pt x="3769" y="3025"/>
                </a:lnTo>
                <a:lnTo>
                  <a:pt x="3769" y="3025"/>
                </a:lnTo>
                <a:lnTo>
                  <a:pt x="3744" y="3025"/>
                </a:lnTo>
                <a:lnTo>
                  <a:pt x="3744" y="3025"/>
                </a:lnTo>
                <a:lnTo>
                  <a:pt x="3769" y="3025"/>
                </a:lnTo>
                <a:lnTo>
                  <a:pt x="3769" y="3025"/>
                </a:lnTo>
                <a:lnTo>
                  <a:pt x="3769" y="3025"/>
                </a:lnTo>
                <a:lnTo>
                  <a:pt x="3769" y="3025"/>
                </a:lnTo>
                <a:lnTo>
                  <a:pt x="3769" y="3050"/>
                </a:lnTo>
                <a:lnTo>
                  <a:pt x="3769" y="3050"/>
                </a:lnTo>
                <a:lnTo>
                  <a:pt x="3769" y="3050"/>
                </a:lnTo>
                <a:lnTo>
                  <a:pt x="3769" y="3050"/>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00"/>
                </a:lnTo>
                <a:lnTo>
                  <a:pt x="3794" y="3000"/>
                </a:lnTo>
                <a:lnTo>
                  <a:pt x="3794" y="3025"/>
                </a:lnTo>
                <a:lnTo>
                  <a:pt x="3794" y="3025"/>
                </a:lnTo>
                <a:lnTo>
                  <a:pt x="3794" y="3025"/>
                </a:lnTo>
                <a:lnTo>
                  <a:pt x="3794" y="3025"/>
                </a:lnTo>
                <a:lnTo>
                  <a:pt x="3794" y="3025"/>
                </a:lnTo>
                <a:lnTo>
                  <a:pt x="3819" y="3025"/>
                </a:lnTo>
                <a:lnTo>
                  <a:pt x="3819" y="3025"/>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50"/>
                </a:lnTo>
                <a:lnTo>
                  <a:pt x="3819" y="2950"/>
                </a:lnTo>
                <a:lnTo>
                  <a:pt x="3819" y="2950"/>
                </a:lnTo>
                <a:lnTo>
                  <a:pt x="3819" y="2975"/>
                </a:lnTo>
                <a:lnTo>
                  <a:pt x="3794" y="2975"/>
                </a:lnTo>
                <a:lnTo>
                  <a:pt x="3794" y="2950"/>
                </a:lnTo>
                <a:lnTo>
                  <a:pt x="3794" y="2950"/>
                </a:lnTo>
                <a:lnTo>
                  <a:pt x="3819" y="2950"/>
                </a:lnTo>
                <a:lnTo>
                  <a:pt x="3819" y="2950"/>
                </a:lnTo>
                <a:lnTo>
                  <a:pt x="3819" y="2950"/>
                </a:lnTo>
                <a:lnTo>
                  <a:pt x="3819" y="2950"/>
                </a:lnTo>
                <a:lnTo>
                  <a:pt x="3844" y="2926"/>
                </a:lnTo>
                <a:lnTo>
                  <a:pt x="3844" y="2926"/>
                </a:lnTo>
                <a:lnTo>
                  <a:pt x="3844" y="2926"/>
                </a:lnTo>
                <a:lnTo>
                  <a:pt x="3844" y="2926"/>
                </a:lnTo>
                <a:lnTo>
                  <a:pt x="3844" y="2926"/>
                </a:lnTo>
                <a:lnTo>
                  <a:pt x="3844" y="2926"/>
                </a:lnTo>
                <a:lnTo>
                  <a:pt x="3844" y="2926"/>
                </a:lnTo>
                <a:lnTo>
                  <a:pt x="3844" y="2926"/>
                </a:lnTo>
                <a:lnTo>
                  <a:pt x="3844"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00"/>
                </a:lnTo>
                <a:lnTo>
                  <a:pt x="3868" y="2900"/>
                </a:lnTo>
                <a:lnTo>
                  <a:pt x="3868" y="2900"/>
                </a:lnTo>
                <a:lnTo>
                  <a:pt x="3868" y="2900"/>
                </a:lnTo>
                <a:lnTo>
                  <a:pt x="3868" y="2926"/>
                </a:lnTo>
                <a:lnTo>
                  <a:pt x="3868" y="2926"/>
                </a:lnTo>
                <a:lnTo>
                  <a:pt x="3868" y="2900"/>
                </a:lnTo>
                <a:lnTo>
                  <a:pt x="3868" y="2900"/>
                </a:lnTo>
                <a:lnTo>
                  <a:pt x="3893" y="2900"/>
                </a:lnTo>
                <a:lnTo>
                  <a:pt x="3893" y="2900"/>
                </a:lnTo>
                <a:lnTo>
                  <a:pt x="3893" y="2900"/>
                </a:lnTo>
                <a:lnTo>
                  <a:pt x="3893" y="2900"/>
                </a:lnTo>
                <a:lnTo>
                  <a:pt x="3893" y="2900"/>
                </a:lnTo>
                <a:lnTo>
                  <a:pt x="3893" y="2900"/>
                </a:lnTo>
                <a:lnTo>
                  <a:pt x="3893" y="2900"/>
                </a:lnTo>
                <a:lnTo>
                  <a:pt x="3893" y="2926"/>
                </a:lnTo>
                <a:lnTo>
                  <a:pt x="3893" y="2926"/>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918" y="2900"/>
                </a:lnTo>
                <a:lnTo>
                  <a:pt x="3918" y="2876"/>
                </a:lnTo>
                <a:lnTo>
                  <a:pt x="3918" y="2876"/>
                </a:lnTo>
                <a:lnTo>
                  <a:pt x="3918" y="2876"/>
                </a:lnTo>
                <a:lnTo>
                  <a:pt x="3918" y="2876"/>
                </a:lnTo>
                <a:lnTo>
                  <a:pt x="3918" y="2876"/>
                </a:lnTo>
                <a:lnTo>
                  <a:pt x="3918" y="2876"/>
                </a:lnTo>
                <a:lnTo>
                  <a:pt x="3918" y="2876"/>
                </a:lnTo>
                <a:lnTo>
                  <a:pt x="3918" y="2851"/>
                </a:lnTo>
                <a:lnTo>
                  <a:pt x="3918" y="2851"/>
                </a:lnTo>
                <a:lnTo>
                  <a:pt x="3918" y="2851"/>
                </a:lnTo>
                <a:lnTo>
                  <a:pt x="3918" y="2876"/>
                </a:lnTo>
                <a:lnTo>
                  <a:pt x="3918" y="2876"/>
                </a:lnTo>
                <a:lnTo>
                  <a:pt x="3918"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51"/>
                </a:lnTo>
                <a:lnTo>
                  <a:pt x="3943" y="2851"/>
                </a:lnTo>
                <a:lnTo>
                  <a:pt x="3943" y="2851"/>
                </a:lnTo>
                <a:lnTo>
                  <a:pt x="3943" y="2851"/>
                </a:lnTo>
                <a:lnTo>
                  <a:pt x="3943" y="2851"/>
                </a:lnTo>
                <a:lnTo>
                  <a:pt x="3943" y="2851"/>
                </a:lnTo>
                <a:lnTo>
                  <a:pt x="3943" y="2851"/>
                </a:lnTo>
                <a:lnTo>
                  <a:pt x="3943" y="2851"/>
                </a:lnTo>
                <a:lnTo>
                  <a:pt x="3943" y="2851"/>
                </a:lnTo>
                <a:lnTo>
                  <a:pt x="3943" y="2851"/>
                </a:lnTo>
                <a:lnTo>
                  <a:pt x="3967" y="2851"/>
                </a:lnTo>
                <a:lnTo>
                  <a:pt x="3967" y="2851"/>
                </a:lnTo>
                <a:lnTo>
                  <a:pt x="3967" y="2851"/>
                </a:lnTo>
                <a:lnTo>
                  <a:pt x="3967" y="2851"/>
                </a:lnTo>
                <a:lnTo>
                  <a:pt x="3943" y="2851"/>
                </a:lnTo>
                <a:lnTo>
                  <a:pt x="3967" y="2851"/>
                </a:lnTo>
                <a:lnTo>
                  <a:pt x="3967" y="2851"/>
                </a:lnTo>
                <a:lnTo>
                  <a:pt x="3967" y="2851"/>
                </a:lnTo>
                <a:lnTo>
                  <a:pt x="3967" y="2827"/>
                </a:lnTo>
                <a:lnTo>
                  <a:pt x="3967" y="2827"/>
                </a:lnTo>
                <a:lnTo>
                  <a:pt x="3967" y="2827"/>
                </a:lnTo>
                <a:lnTo>
                  <a:pt x="3967" y="2827"/>
                </a:lnTo>
                <a:lnTo>
                  <a:pt x="3967" y="2827"/>
                </a:lnTo>
                <a:lnTo>
                  <a:pt x="3967" y="2827"/>
                </a:lnTo>
                <a:lnTo>
                  <a:pt x="3967" y="2827"/>
                </a:lnTo>
                <a:lnTo>
                  <a:pt x="3992" y="2827"/>
                </a:lnTo>
                <a:lnTo>
                  <a:pt x="3992" y="2801"/>
                </a:lnTo>
                <a:lnTo>
                  <a:pt x="3992" y="2801"/>
                </a:lnTo>
                <a:lnTo>
                  <a:pt x="3992" y="2827"/>
                </a:lnTo>
                <a:lnTo>
                  <a:pt x="3992" y="2827"/>
                </a:lnTo>
                <a:lnTo>
                  <a:pt x="4017" y="2827"/>
                </a:lnTo>
                <a:lnTo>
                  <a:pt x="4017" y="2827"/>
                </a:lnTo>
                <a:lnTo>
                  <a:pt x="4017" y="2827"/>
                </a:lnTo>
                <a:lnTo>
                  <a:pt x="4017" y="2827"/>
                </a:lnTo>
                <a:lnTo>
                  <a:pt x="4017" y="2827"/>
                </a:lnTo>
                <a:lnTo>
                  <a:pt x="4017" y="2827"/>
                </a:lnTo>
                <a:lnTo>
                  <a:pt x="4017" y="2801"/>
                </a:lnTo>
                <a:lnTo>
                  <a:pt x="4017" y="2801"/>
                </a:lnTo>
                <a:lnTo>
                  <a:pt x="4017" y="2801"/>
                </a:lnTo>
                <a:lnTo>
                  <a:pt x="4017" y="2801"/>
                </a:lnTo>
                <a:lnTo>
                  <a:pt x="4017" y="2801"/>
                </a:lnTo>
                <a:lnTo>
                  <a:pt x="4017" y="2801"/>
                </a:lnTo>
                <a:lnTo>
                  <a:pt x="4017" y="2801"/>
                </a:lnTo>
                <a:lnTo>
                  <a:pt x="4017" y="2801"/>
                </a:lnTo>
                <a:lnTo>
                  <a:pt x="4017" y="2801"/>
                </a:lnTo>
                <a:lnTo>
                  <a:pt x="4017" y="2801"/>
                </a:lnTo>
                <a:lnTo>
                  <a:pt x="4017" y="2827"/>
                </a:lnTo>
                <a:lnTo>
                  <a:pt x="4042" y="2801"/>
                </a:lnTo>
                <a:lnTo>
                  <a:pt x="4042" y="2801"/>
                </a:lnTo>
                <a:lnTo>
                  <a:pt x="4042" y="2801"/>
                </a:lnTo>
                <a:lnTo>
                  <a:pt x="4042" y="2801"/>
                </a:lnTo>
                <a:lnTo>
                  <a:pt x="4042" y="2801"/>
                </a:lnTo>
                <a:lnTo>
                  <a:pt x="4017" y="2801"/>
                </a:lnTo>
                <a:lnTo>
                  <a:pt x="4017" y="2801"/>
                </a:lnTo>
                <a:lnTo>
                  <a:pt x="4042" y="2801"/>
                </a:lnTo>
                <a:lnTo>
                  <a:pt x="4042" y="2801"/>
                </a:lnTo>
                <a:lnTo>
                  <a:pt x="4042" y="2801"/>
                </a:lnTo>
                <a:lnTo>
                  <a:pt x="4042" y="2801"/>
                </a:lnTo>
                <a:lnTo>
                  <a:pt x="4042" y="2801"/>
                </a:lnTo>
                <a:lnTo>
                  <a:pt x="4042" y="2777"/>
                </a:lnTo>
                <a:lnTo>
                  <a:pt x="4042" y="2777"/>
                </a:lnTo>
                <a:lnTo>
                  <a:pt x="4042" y="2777"/>
                </a:lnTo>
                <a:lnTo>
                  <a:pt x="4042" y="2777"/>
                </a:lnTo>
                <a:lnTo>
                  <a:pt x="4042" y="2777"/>
                </a:lnTo>
                <a:lnTo>
                  <a:pt x="4042" y="2777"/>
                </a:lnTo>
                <a:lnTo>
                  <a:pt x="4042" y="2777"/>
                </a:lnTo>
                <a:lnTo>
                  <a:pt x="4042" y="2801"/>
                </a:lnTo>
                <a:lnTo>
                  <a:pt x="4042" y="2801"/>
                </a:lnTo>
                <a:lnTo>
                  <a:pt x="4042" y="2801"/>
                </a:lnTo>
                <a:lnTo>
                  <a:pt x="4042" y="2801"/>
                </a:lnTo>
                <a:lnTo>
                  <a:pt x="4042" y="2801"/>
                </a:lnTo>
                <a:lnTo>
                  <a:pt x="4067" y="2801"/>
                </a:lnTo>
                <a:lnTo>
                  <a:pt x="4067" y="2801"/>
                </a:lnTo>
                <a:lnTo>
                  <a:pt x="4067" y="2801"/>
                </a:lnTo>
                <a:lnTo>
                  <a:pt x="4067" y="2801"/>
                </a:lnTo>
                <a:lnTo>
                  <a:pt x="4067" y="2801"/>
                </a:lnTo>
                <a:lnTo>
                  <a:pt x="4067" y="2801"/>
                </a:lnTo>
                <a:lnTo>
                  <a:pt x="4067" y="2777"/>
                </a:lnTo>
                <a:lnTo>
                  <a:pt x="4067" y="2801"/>
                </a:lnTo>
                <a:lnTo>
                  <a:pt x="4067" y="2801"/>
                </a:lnTo>
                <a:lnTo>
                  <a:pt x="4067" y="2801"/>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52"/>
                </a:lnTo>
                <a:lnTo>
                  <a:pt x="4091"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77"/>
                </a:lnTo>
                <a:lnTo>
                  <a:pt x="4067" y="2777"/>
                </a:lnTo>
                <a:lnTo>
                  <a:pt x="4067" y="2777"/>
                </a:lnTo>
                <a:lnTo>
                  <a:pt x="4042" y="2777"/>
                </a:lnTo>
                <a:lnTo>
                  <a:pt x="4067" y="2777"/>
                </a:lnTo>
                <a:lnTo>
                  <a:pt x="4067" y="2752"/>
                </a:lnTo>
                <a:lnTo>
                  <a:pt x="4067" y="2752"/>
                </a:lnTo>
                <a:lnTo>
                  <a:pt x="4042"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91" y="2752"/>
                </a:lnTo>
                <a:lnTo>
                  <a:pt x="4091" y="2752"/>
                </a:lnTo>
                <a:lnTo>
                  <a:pt x="4091" y="2752"/>
                </a:lnTo>
                <a:lnTo>
                  <a:pt x="4091" y="2752"/>
                </a:lnTo>
                <a:lnTo>
                  <a:pt x="4091" y="2752"/>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117" y="2702"/>
                </a:lnTo>
                <a:lnTo>
                  <a:pt x="4117" y="2702"/>
                </a:lnTo>
                <a:lnTo>
                  <a:pt x="4117" y="2702"/>
                </a:lnTo>
                <a:lnTo>
                  <a:pt x="4091" y="2702"/>
                </a:lnTo>
                <a:lnTo>
                  <a:pt x="4091" y="2702"/>
                </a:lnTo>
                <a:lnTo>
                  <a:pt x="4117" y="2702"/>
                </a:lnTo>
                <a:lnTo>
                  <a:pt x="4117" y="2702"/>
                </a:lnTo>
                <a:lnTo>
                  <a:pt x="4117" y="2702"/>
                </a:lnTo>
                <a:lnTo>
                  <a:pt x="4117" y="2677"/>
                </a:lnTo>
                <a:lnTo>
                  <a:pt x="4141" y="2677"/>
                </a:lnTo>
                <a:lnTo>
                  <a:pt x="4141" y="2677"/>
                </a:lnTo>
                <a:lnTo>
                  <a:pt x="4141" y="2677"/>
                </a:lnTo>
                <a:lnTo>
                  <a:pt x="4141" y="2677"/>
                </a:lnTo>
                <a:lnTo>
                  <a:pt x="4141" y="2677"/>
                </a:lnTo>
                <a:lnTo>
                  <a:pt x="4141" y="2677"/>
                </a:lnTo>
                <a:lnTo>
                  <a:pt x="4141" y="2677"/>
                </a:lnTo>
                <a:lnTo>
                  <a:pt x="4166" y="2677"/>
                </a:lnTo>
                <a:lnTo>
                  <a:pt x="4166" y="2653"/>
                </a:lnTo>
                <a:lnTo>
                  <a:pt x="4166" y="2653"/>
                </a:lnTo>
                <a:lnTo>
                  <a:pt x="4166" y="2653"/>
                </a:lnTo>
                <a:lnTo>
                  <a:pt x="4166" y="2653"/>
                </a:lnTo>
                <a:lnTo>
                  <a:pt x="4166" y="2653"/>
                </a:lnTo>
                <a:lnTo>
                  <a:pt x="4166" y="2653"/>
                </a:lnTo>
                <a:lnTo>
                  <a:pt x="4166" y="2653"/>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03"/>
                </a:lnTo>
                <a:lnTo>
                  <a:pt x="4166"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17" y="2603"/>
                </a:lnTo>
                <a:lnTo>
                  <a:pt x="4117" y="2603"/>
                </a:lnTo>
                <a:lnTo>
                  <a:pt x="4117" y="2603"/>
                </a:lnTo>
                <a:lnTo>
                  <a:pt x="4117" y="2603"/>
                </a:lnTo>
                <a:lnTo>
                  <a:pt x="4117" y="2603"/>
                </a:lnTo>
                <a:lnTo>
                  <a:pt x="4117" y="2603"/>
                </a:lnTo>
                <a:lnTo>
                  <a:pt x="4091" y="2603"/>
                </a:lnTo>
                <a:lnTo>
                  <a:pt x="4091" y="2603"/>
                </a:lnTo>
                <a:lnTo>
                  <a:pt x="4091" y="2603"/>
                </a:lnTo>
                <a:lnTo>
                  <a:pt x="4091" y="2603"/>
                </a:lnTo>
                <a:lnTo>
                  <a:pt x="4067" y="2603"/>
                </a:lnTo>
                <a:lnTo>
                  <a:pt x="4067" y="2603"/>
                </a:lnTo>
                <a:lnTo>
                  <a:pt x="4067" y="2603"/>
                </a:lnTo>
                <a:lnTo>
                  <a:pt x="4067" y="2603"/>
                </a:lnTo>
                <a:lnTo>
                  <a:pt x="4067" y="2603"/>
                </a:lnTo>
                <a:lnTo>
                  <a:pt x="4067" y="2603"/>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91" y="2578"/>
                </a:lnTo>
                <a:lnTo>
                  <a:pt x="4091" y="2554"/>
                </a:lnTo>
                <a:lnTo>
                  <a:pt x="4067" y="2554"/>
                </a:lnTo>
                <a:lnTo>
                  <a:pt x="4067" y="2554"/>
                </a:lnTo>
                <a:lnTo>
                  <a:pt x="4067" y="2554"/>
                </a:lnTo>
                <a:lnTo>
                  <a:pt x="4067" y="2554"/>
                </a:lnTo>
                <a:lnTo>
                  <a:pt x="4091" y="2554"/>
                </a:lnTo>
                <a:lnTo>
                  <a:pt x="4091" y="2554"/>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67"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117" y="2529"/>
                </a:lnTo>
                <a:lnTo>
                  <a:pt x="4117" y="2529"/>
                </a:lnTo>
                <a:lnTo>
                  <a:pt x="4117" y="2529"/>
                </a:lnTo>
                <a:lnTo>
                  <a:pt x="4117" y="2529"/>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41" y="2504"/>
                </a:lnTo>
                <a:lnTo>
                  <a:pt x="4141" y="2479"/>
                </a:lnTo>
                <a:lnTo>
                  <a:pt x="4141" y="2479"/>
                </a:lnTo>
                <a:lnTo>
                  <a:pt x="4141" y="2479"/>
                </a:lnTo>
                <a:lnTo>
                  <a:pt x="4141" y="2479"/>
                </a:lnTo>
                <a:lnTo>
                  <a:pt x="4141" y="2479"/>
                </a:lnTo>
                <a:lnTo>
                  <a:pt x="4141" y="2479"/>
                </a:lnTo>
                <a:lnTo>
                  <a:pt x="4117" y="2479"/>
                </a:lnTo>
                <a:lnTo>
                  <a:pt x="4117" y="2479"/>
                </a:lnTo>
                <a:lnTo>
                  <a:pt x="4141" y="2479"/>
                </a:lnTo>
                <a:lnTo>
                  <a:pt x="4141" y="2479"/>
                </a:lnTo>
                <a:lnTo>
                  <a:pt x="4141" y="2479"/>
                </a:lnTo>
                <a:lnTo>
                  <a:pt x="4141" y="2454"/>
                </a:lnTo>
                <a:lnTo>
                  <a:pt x="4141" y="2454"/>
                </a:lnTo>
                <a:lnTo>
                  <a:pt x="4141" y="2454"/>
                </a:lnTo>
                <a:lnTo>
                  <a:pt x="4141" y="2454"/>
                </a:lnTo>
                <a:lnTo>
                  <a:pt x="4141" y="2454"/>
                </a:lnTo>
                <a:lnTo>
                  <a:pt x="4141" y="2454"/>
                </a:lnTo>
                <a:lnTo>
                  <a:pt x="4141" y="2454"/>
                </a:lnTo>
                <a:lnTo>
                  <a:pt x="4141" y="2479"/>
                </a:lnTo>
                <a:lnTo>
                  <a:pt x="4141" y="2479"/>
                </a:lnTo>
                <a:lnTo>
                  <a:pt x="4141" y="2479"/>
                </a:lnTo>
                <a:lnTo>
                  <a:pt x="4141" y="2479"/>
                </a:lnTo>
                <a:lnTo>
                  <a:pt x="4141" y="2479"/>
                </a:lnTo>
                <a:lnTo>
                  <a:pt x="4141" y="2479"/>
                </a:lnTo>
                <a:lnTo>
                  <a:pt x="4141" y="2479"/>
                </a:lnTo>
                <a:lnTo>
                  <a:pt x="4141" y="2479"/>
                </a:lnTo>
                <a:lnTo>
                  <a:pt x="4141" y="2454"/>
                </a:lnTo>
                <a:lnTo>
                  <a:pt x="4141" y="2454"/>
                </a:lnTo>
                <a:lnTo>
                  <a:pt x="4141" y="2454"/>
                </a:lnTo>
                <a:lnTo>
                  <a:pt x="4141" y="2454"/>
                </a:lnTo>
                <a:lnTo>
                  <a:pt x="4141" y="2454"/>
                </a:lnTo>
                <a:lnTo>
                  <a:pt x="4141" y="2454"/>
                </a:lnTo>
                <a:lnTo>
                  <a:pt x="4166" y="2454"/>
                </a:lnTo>
                <a:lnTo>
                  <a:pt x="4166" y="2454"/>
                </a:lnTo>
                <a:lnTo>
                  <a:pt x="4166" y="2454"/>
                </a:lnTo>
                <a:lnTo>
                  <a:pt x="4166" y="2454"/>
                </a:lnTo>
                <a:lnTo>
                  <a:pt x="4166" y="2454"/>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54"/>
                </a:lnTo>
                <a:lnTo>
                  <a:pt x="4166" y="2454"/>
                </a:lnTo>
                <a:lnTo>
                  <a:pt x="4166" y="2479"/>
                </a:lnTo>
                <a:lnTo>
                  <a:pt x="4166" y="2479"/>
                </a:lnTo>
                <a:lnTo>
                  <a:pt x="4166" y="2479"/>
                </a:lnTo>
                <a:lnTo>
                  <a:pt x="4166" y="2479"/>
                </a:lnTo>
                <a:lnTo>
                  <a:pt x="4190" y="2479"/>
                </a:lnTo>
                <a:lnTo>
                  <a:pt x="4190" y="2479"/>
                </a:lnTo>
                <a:lnTo>
                  <a:pt x="4190" y="2479"/>
                </a:lnTo>
                <a:lnTo>
                  <a:pt x="4190" y="2454"/>
                </a:lnTo>
                <a:lnTo>
                  <a:pt x="4190" y="2454"/>
                </a:lnTo>
                <a:lnTo>
                  <a:pt x="4190" y="2454"/>
                </a:lnTo>
                <a:lnTo>
                  <a:pt x="4190" y="2454"/>
                </a:lnTo>
                <a:lnTo>
                  <a:pt x="4190" y="2454"/>
                </a:lnTo>
                <a:lnTo>
                  <a:pt x="4190" y="2454"/>
                </a:lnTo>
                <a:lnTo>
                  <a:pt x="4190" y="2454"/>
                </a:lnTo>
                <a:lnTo>
                  <a:pt x="4190" y="2430"/>
                </a:lnTo>
                <a:lnTo>
                  <a:pt x="4190" y="2430"/>
                </a:lnTo>
                <a:lnTo>
                  <a:pt x="4190" y="2430"/>
                </a:lnTo>
                <a:lnTo>
                  <a:pt x="4190" y="2430"/>
                </a:lnTo>
                <a:lnTo>
                  <a:pt x="4190" y="2430"/>
                </a:lnTo>
                <a:lnTo>
                  <a:pt x="4190" y="2430"/>
                </a:lnTo>
                <a:lnTo>
                  <a:pt x="4190" y="2430"/>
                </a:lnTo>
                <a:lnTo>
                  <a:pt x="4190" y="2430"/>
                </a:lnTo>
                <a:lnTo>
                  <a:pt x="4190" y="2430"/>
                </a:lnTo>
                <a:lnTo>
                  <a:pt x="4166" y="2430"/>
                </a:lnTo>
                <a:lnTo>
                  <a:pt x="4166" y="2430"/>
                </a:lnTo>
                <a:lnTo>
                  <a:pt x="4166" y="2430"/>
                </a:lnTo>
                <a:lnTo>
                  <a:pt x="4166" y="2430"/>
                </a:lnTo>
                <a:lnTo>
                  <a:pt x="4166" y="2430"/>
                </a:lnTo>
                <a:lnTo>
                  <a:pt x="4166" y="2430"/>
                </a:lnTo>
                <a:lnTo>
                  <a:pt x="4166" y="2430"/>
                </a:lnTo>
                <a:lnTo>
                  <a:pt x="4190" y="2430"/>
                </a:lnTo>
                <a:lnTo>
                  <a:pt x="4190" y="2430"/>
                </a:lnTo>
                <a:lnTo>
                  <a:pt x="4190" y="2430"/>
                </a:lnTo>
                <a:lnTo>
                  <a:pt x="4216" y="2430"/>
                </a:lnTo>
                <a:lnTo>
                  <a:pt x="4216" y="2430"/>
                </a:lnTo>
                <a:lnTo>
                  <a:pt x="4216" y="2430"/>
                </a:lnTo>
                <a:lnTo>
                  <a:pt x="4216" y="2430"/>
                </a:lnTo>
                <a:lnTo>
                  <a:pt x="4216" y="2430"/>
                </a:lnTo>
                <a:lnTo>
                  <a:pt x="4216" y="2430"/>
                </a:lnTo>
                <a:lnTo>
                  <a:pt x="4216" y="2430"/>
                </a:lnTo>
                <a:lnTo>
                  <a:pt x="4216" y="2430"/>
                </a:lnTo>
                <a:lnTo>
                  <a:pt x="4240" y="2404"/>
                </a:lnTo>
                <a:lnTo>
                  <a:pt x="4240" y="2404"/>
                </a:lnTo>
                <a:lnTo>
                  <a:pt x="4240" y="2404"/>
                </a:lnTo>
                <a:lnTo>
                  <a:pt x="4240" y="2404"/>
                </a:lnTo>
                <a:lnTo>
                  <a:pt x="4240" y="2404"/>
                </a:lnTo>
                <a:lnTo>
                  <a:pt x="4240" y="2404"/>
                </a:lnTo>
                <a:lnTo>
                  <a:pt x="4240" y="2404"/>
                </a:lnTo>
                <a:lnTo>
                  <a:pt x="4240" y="2404"/>
                </a:lnTo>
                <a:lnTo>
                  <a:pt x="4240" y="2380"/>
                </a:lnTo>
                <a:lnTo>
                  <a:pt x="4240" y="2380"/>
                </a:lnTo>
                <a:lnTo>
                  <a:pt x="4240" y="2380"/>
                </a:lnTo>
                <a:lnTo>
                  <a:pt x="4240" y="2380"/>
                </a:lnTo>
                <a:lnTo>
                  <a:pt x="4240" y="2380"/>
                </a:lnTo>
                <a:lnTo>
                  <a:pt x="4240" y="2380"/>
                </a:lnTo>
                <a:lnTo>
                  <a:pt x="4240" y="2380"/>
                </a:lnTo>
                <a:lnTo>
                  <a:pt x="4240" y="2380"/>
                </a:lnTo>
                <a:lnTo>
                  <a:pt x="4240" y="2380"/>
                </a:lnTo>
                <a:lnTo>
                  <a:pt x="4240" y="2380"/>
                </a:lnTo>
                <a:lnTo>
                  <a:pt x="4240" y="2355"/>
                </a:lnTo>
                <a:lnTo>
                  <a:pt x="4240" y="2355"/>
                </a:lnTo>
                <a:lnTo>
                  <a:pt x="4240" y="2355"/>
                </a:lnTo>
                <a:lnTo>
                  <a:pt x="4240" y="2355"/>
                </a:lnTo>
                <a:lnTo>
                  <a:pt x="4240" y="2355"/>
                </a:lnTo>
                <a:lnTo>
                  <a:pt x="4240" y="2355"/>
                </a:lnTo>
                <a:lnTo>
                  <a:pt x="4216" y="2355"/>
                </a:lnTo>
                <a:lnTo>
                  <a:pt x="4216" y="2355"/>
                </a:lnTo>
                <a:lnTo>
                  <a:pt x="4216" y="2355"/>
                </a:lnTo>
                <a:lnTo>
                  <a:pt x="4216" y="2355"/>
                </a:lnTo>
                <a:lnTo>
                  <a:pt x="4216" y="2355"/>
                </a:lnTo>
                <a:lnTo>
                  <a:pt x="4216" y="2355"/>
                </a:lnTo>
                <a:lnTo>
                  <a:pt x="4216" y="2355"/>
                </a:lnTo>
                <a:lnTo>
                  <a:pt x="4216" y="2355"/>
                </a:lnTo>
                <a:lnTo>
                  <a:pt x="4216" y="2355"/>
                </a:lnTo>
                <a:lnTo>
                  <a:pt x="4216" y="2331"/>
                </a:lnTo>
                <a:lnTo>
                  <a:pt x="4216" y="2331"/>
                </a:lnTo>
                <a:lnTo>
                  <a:pt x="4190" y="2331"/>
                </a:lnTo>
                <a:lnTo>
                  <a:pt x="4190" y="2331"/>
                </a:lnTo>
                <a:lnTo>
                  <a:pt x="4190" y="2331"/>
                </a:lnTo>
                <a:lnTo>
                  <a:pt x="4190" y="2331"/>
                </a:lnTo>
                <a:lnTo>
                  <a:pt x="4190" y="2331"/>
                </a:lnTo>
                <a:lnTo>
                  <a:pt x="4190" y="2331"/>
                </a:lnTo>
                <a:lnTo>
                  <a:pt x="4190" y="2331"/>
                </a:lnTo>
                <a:lnTo>
                  <a:pt x="4190" y="2331"/>
                </a:lnTo>
                <a:lnTo>
                  <a:pt x="4190" y="2331"/>
                </a:lnTo>
                <a:lnTo>
                  <a:pt x="4190" y="2331"/>
                </a:lnTo>
                <a:lnTo>
                  <a:pt x="4216" y="2331"/>
                </a:lnTo>
                <a:lnTo>
                  <a:pt x="4216" y="2331"/>
                </a:lnTo>
                <a:lnTo>
                  <a:pt x="4216" y="2331"/>
                </a:lnTo>
                <a:lnTo>
                  <a:pt x="4216" y="2331"/>
                </a:lnTo>
                <a:lnTo>
                  <a:pt x="4216" y="2355"/>
                </a:lnTo>
                <a:lnTo>
                  <a:pt x="4216" y="2331"/>
                </a:lnTo>
                <a:lnTo>
                  <a:pt x="4216" y="2331"/>
                </a:lnTo>
                <a:lnTo>
                  <a:pt x="4216" y="2355"/>
                </a:lnTo>
                <a:lnTo>
                  <a:pt x="4216" y="2355"/>
                </a:lnTo>
                <a:lnTo>
                  <a:pt x="4216" y="2355"/>
                </a:lnTo>
                <a:lnTo>
                  <a:pt x="4216" y="2355"/>
                </a:lnTo>
                <a:lnTo>
                  <a:pt x="4216" y="2355"/>
                </a:lnTo>
                <a:lnTo>
                  <a:pt x="4216" y="2355"/>
                </a:lnTo>
                <a:lnTo>
                  <a:pt x="4216" y="2355"/>
                </a:lnTo>
                <a:lnTo>
                  <a:pt x="4240" y="2355"/>
                </a:lnTo>
                <a:lnTo>
                  <a:pt x="4240" y="2355"/>
                </a:lnTo>
                <a:lnTo>
                  <a:pt x="4240" y="2355"/>
                </a:lnTo>
                <a:lnTo>
                  <a:pt x="4240" y="2355"/>
                </a:lnTo>
                <a:lnTo>
                  <a:pt x="4240" y="2355"/>
                </a:lnTo>
                <a:lnTo>
                  <a:pt x="4240" y="2331"/>
                </a:lnTo>
                <a:lnTo>
                  <a:pt x="4240" y="2331"/>
                </a:lnTo>
                <a:lnTo>
                  <a:pt x="4265" y="2331"/>
                </a:lnTo>
                <a:lnTo>
                  <a:pt x="4265" y="2331"/>
                </a:lnTo>
                <a:lnTo>
                  <a:pt x="4265" y="2331"/>
                </a:lnTo>
                <a:lnTo>
                  <a:pt x="4265" y="2331"/>
                </a:lnTo>
                <a:lnTo>
                  <a:pt x="4265" y="2331"/>
                </a:lnTo>
                <a:lnTo>
                  <a:pt x="4265" y="2331"/>
                </a:lnTo>
                <a:lnTo>
                  <a:pt x="4265" y="2331"/>
                </a:lnTo>
                <a:lnTo>
                  <a:pt x="4265" y="2305"/>
                </a:lnTo>
                <a:lnTo>
                  <a:pt x="4265" y="2305"/>
                </a:lnTo>
                <a:lnTo>
                  <a:pt x="4265" y="2305"/>
                </a:lnTo>
                <a:lnTo>
                  <a:pt x="4265" y="2305"/>
                </a:lnTo>
                <a:lnTo>
                  <a:pt x="4265" y="2305"/>
                </a:lnTo>
                <a:lnTo>
                  <a:pt x="4265" y="2305"/>
                </a:lnTo>
                <a:lnTo>
                  <a:pt x="4265" y="2305"/>
                </a:lnTo>
                <a:lnTo>
                  <a:pt x="4265" y="2305"/>
                </a:lnTo>
                <a:lnTo>
                  <a:pt x="4265" y="2281"/>
                </a:lnTo>
                <a:lnTo>
                  <a:pt x="4265" y="2281"/>
                </a:lnTo>
                <a:lnTo>
                  <a:pt x="4290" y="2281"/>
                </a:lnTo>
                <a:lnTo>
                  <a:pt x="4290" y="2281"/>
                </a:lnTo>
                <a:lnTo>
                  <a:pt x="4290" y="2281"/>
                </a:lnTo>
                <a:lnTo>
                  <a:pt x="4290" y="2281"/>
                </a:lnTo>
                <a:lnTo>
                  <a:pt x="4290" y="2256"/>
                </a:lnTo>
                <a:lnTo>
                  <a:pt x="4290" y="2256"/>
                </a:lnTo>
                <a:lnTo>
                  <a:pt x="4290" y="2256"/>
                </a:lnTo>
                <a:lnTo>
                  <a:pt x="4290" y="2256"/>
                </a:lnTo>
                <a:lnTo>
                  <a:pt x="4290" y="2256"/>
                </a:lnTo>
                <a:lnTo>
                  <a:pt x="4290" y="2256"/>
                </a:lnTo>
                <a:lnTo>
                  <a:pt x="4290" y="2256"/>
                </a:lnTo>
                <a:lnTo>
                  <a:pt x="4315" y="2256"/>
                </a:lnTo>
                <a:lnTo>
                  <a:pt x="4315" y="2231"/>
                </a:lnTo>
                <a:lnTo>
                  <a:pt x="4315" y="2231"/>
                </a:lnTo>
                <a:lnTo>
                  <a:pt x="4315" y="2231"/>
                </a:lnTo>
                <a:lnTo>
                  <a:pt x="4315" y="2231"/>
                </a:lnTo>
                <a:lnTo>
                  <a:pt x="4315" y="2231"/>
                </a:lnTo>
                <a:lnTo>
                  <a:pt x="4315" y="2231"/>
                </a:lnTo>
                <a:lnTo>
                  <a:pt x="4315" y="2231"/>
                </a:lnTo>
                <a:lnTo>
                  <a:pt x="4315" y="2231"/>
                </a:lnTo>
                <a:lnTo>
                  <a:pt x="4315" y="2256"/>
                </a:lnTo>
                <a:lnTo>
                  <a:pt x="4339" y="2231"/>
                </a:lnTo>
                <a:lnTo>
                  <a:pt x="4339" y="2231"/>
                </a:lnTo>
                <a:lnTo>
                  <a:pt x="4315" y="2231"/>
                </a:lnTo>
                <a:lnTo>
                  <a:pt x="4315" y="2231"/>
                </a:lnTo>
                <a:lnTo>
                  <a:pt x="4315" y="2206"/>
                </a:lnTo>
                <a:lnTo>
                  <a:pt x="4315" y="2206"/>
                </a:lnTo>
                <a:lnTo>
                  <a:pt x="4315" y="2206"/>
                </a:lnTo>
                <a:lnTo>
                  <a:pt x="4315" y="2206"/>
                </a:lnTo>
                <a:lnTo>
                  <a:pt x="4315" y="2206"/>
                </a:lnTo>
                <a:lnTo>
                  <a:pt x="4339" y="2206"/>
                </a:lnTo>
                <a:lnTo>
                  <a:pt x="4339" y="2206"/>
                </a:lnTo>
                <a:lnTo>
                  <a:pt x="4339" y="2181"/>
                </a:lnTo>
                <a:lnTo>
                  <a:pt x="4339" y="2181"/>
                </a:lnTo>
                <a:lnTo>
                  <a:pt x="4339" y="2181"/>
                </a:lnTo>
                <a:lnTo>
                  <a:pt x="4339" y="2181"/>
                </a:lnTo>
                <a:lnTo>
                  <a:pt x="4364" y="2181"/>
                </a:lnTo>
                <a:lnTo>
                  <a:pt x="4364" y="2181"/>
                </a:lnTo>
                <a:lnTo>
                  <a:pt x="4364" y="2181"/>
                </a:lnTo>
                <a:lnTo>
                  <a:pt x="4364" y="2181"/>
                </a:lnTo>
                <a:lnTo>
                  <a:pt x="4364" y="2181"/>
                </a:lnTo>
                <a:lnTo>
                  <a:pt x="4364" y="2181"/>
                </a:lnTo>
                <a:lnTo>
                  <a:pt x="4389" y="2181"/>
                </a:lnTo>
                <a:lnTo>
                  <a:pt x="4389" y="2157"/>
                </a:lnTo>
                <a:lnTo>
                  <a:pt x="4389" y="2157"/>
                </a:lnTo>
                <a:lnTo>
                  <a:pt x="4389" y="2157"/>
                </a:lnTo>
                <a:lnTo>
                  <a:pt x="4389" y="2157"/>
                </a:lnTo>
                <a:lnTo>
                  <a:pt x="4389" y="2157"/>
                </a:lnTo>
                <a:lnTo>
                  <a:pt x="4389" y="2132"/>
                </a:lnTo>
                <a:lnTo>
                  <a:pt x="4389" y="2132"/>
                </a:lnTo>
                <a:lnTo>
                  <a:pt x="4389" y="2132"/>
                </a:lnTo>
                <a:lnTo>
                  <a:pt x="4389" y="2132"/>
                </a:lnTo>
                <a:lnTo>
                  <a:pt x="4389" y="2132"/>
                </a:lnTo>
                <a:lnTo>
                  <a:pt x="4413" y="2132"/>
                </a:lnTo>
                <a:lnTo>
                  <a:pt x="4413" y="2132"/>
                </a:lnTo>
                <a:lnTo>
                  <a:pt x="4413" y="2132"/>
                </a:lnTo>
                <a:lnTo>
                  <a:pt x="4439" y="2132"/>
                </a:lnTo>
                <a:lnTo>
                  <a:pt x="4439" y="2107"/>
                </a:lnTo>
                <a:lnTo>
                  <a:pt x="4439" y="2107"/>
                </a:lnTo>
                <a:lnTo>
                  <a:pt x="4439" y="2107"/>
                </a:lnTo>
                <a:lnTo>
                  <a:pt x="4439" y="2107"/>
                </a:lnTo>
                <a:lnTo>
                  <a:pt x="4439" y="2107"/>
                </a:lnTo>
                <a:lnTo>
                  <a:pt x="4439" y="2107"/>
                </a:lnTo>
                <a:lnTo>
                  <a:pt x="4439" y="2107"/>
                </a:lnTo>
                <a:lnTo>
                  <a:pt x="4439" y="2107"/>
                </a:lnTo>
                <a:lnTo>
                  <a:pt x="4439" y="2107"/>
                </a:lnTo>
                <a:lnTo>
                  <a:pt x="4439" y="2107"/>
                </a:lnTo>
                <a:lnTo>
                  <a:pt x="4439" y="2132"/>
                </a:lnTo>
                <a:lnTo>
                  <a:pt x="4463" y="2132"/>
                </a:lnTo>
                <a:lnTo>
                  <a:pt x="4463" y="2132"/>
                </a:lnTo>
                <a:lnTo>
                  <a:pt x="4463" y="2132"/>
                </a:lnTo>
                <a:lnTo>
                  <a:pt x="4463" y="2132"/>
                </a:lnTo>
                <a:lnTo>
                  <a:pt x="4463" y="2132"/>
                </a:lnTo>
                <a:lnTo>
                  <a:pt x="4463" y="2132"/>
                </a:lnTo>
                <a:lnTo>
                  <a:pt x="4463" y="2132"/>
                </a:lnTo>
                <a:lnTo>
                  <a:pt x="4463" y="2107"/>
                </a:lnTo>
                <a:lnTo>
                  <a:pt x="4463" y="2107"/>
                </a:lnTo>
                <a:lnTo>
                  <a:pt x="4463" y="2132"/>
                </a:lnTo>
                <a:lnTo>
                  <a:pt x="4463" y="2132"/>
                </a:lnTo>
                <a:lnTo>
                  <a:pt x="4463" y="2132"/>
                </a:lnTo>
                <a:lnTo>
                  <a:pt x="4488" y="2132"/>
                </a:lnTo>
                <a:lnTo>
                  <a:pt x="4513" y="2132"/>
                </a:lnTo>
                <a:lnTo>
                  <a:pt x="4513" y="2107"/>
                </a:lnTo>
                <a:lnTo>
                  <a:pt x="4513" y="2107"/>
                </a:lnTo>
                <a:lnTo>
                  <a:pt x="4513" y="2107"/>
                </a:lnTo>
                <a:lnTo>
                  <a:pt x="4513" y="2107"/>
                </a:lnTo>
                <a:lnTo>
                  <a:pt x="4513" y="2107"/>
                </a:lnTo>
                <a:lnTo>
                  <a:pt x="4513" y="2082"/>
                </a:lnTo>
                <a:lnTo>
                  <a:pt x="4513" y="2082"/>
                </a:lnTo>
                <a:lnTo>
                  <a:pt x="4513" y="2082"/>
                </a:lnTo>
                <a:lnTo>
                  <a:pt x="4513" y="2082"/>
                </a:lnTo>
                <a:lnTo>
                  <a:pt x="4513" y="2082"/>
                </a:lnTo>
                <a:lnTo>
                  <a:pt x="4538" y="2082"/>
                </a:lnTo>
                <a:lnTo>
                  <a:pt x="4562" y="2058"/>
                </a:lnTo>
                <a:lnTo>
                  <a:pt x="4562" y="2058"/>
                </a:lnTo>
                <a:lnTo>
                  <a:pt x="4562" y="2058"/>
                </a:lnTo>
                <a:lnTo>
                  <a:pt x="4562" y="2058"/>
                </a:lnTo>
                <a:lnTo>
                  <a:pt x="4562" y="2058"/>
                </a:lnTo>
                <a:lnTo>
                  <a:pt x="4562" y="2058"/>
                </a:lnTo>
                <a:lnTo>
                  <a:pt x="4562" y="2082"/>
                </a:lnTo>
                <a:lnTo>
                  <a:pt x="4562" y="2082"/>
                </a:lnTo>
                <a:lnTo>
                  <a:pt x="4538" y="2082"/>
                </a:lnTo>
                <a:lnTo>
                  <a:pt x="4538" y="2082"/>
                </a:lnTo>
                <a:lnTo>
                  <a:pt x="4513" y="2082"/>
                </a:lnTo>
                <a:lnTo>
                  <a:pt x="4513" y="2107"/>
                </a:lnTo>
                <a:lnTo>
                  <a:pt x="4513" y="2107"/>
                </a:lnTo>
                <a:lnTo>
                  <a:pt x="4513" y="2107"/>
                </a:lnTo>
                <a:lnTo>
                  <a:pt x="4513" y="2107"/>
                </a:lnTo>
                <a:lnTo>
                  <a:pt x="4513" y="2107"/>
                </a:lnTo>
                <a:lnTo>
                  <a:pt x="4513" y="2107"/>
                </a:lnTo>
                <a:lnTo>
                  <a:pt x="4513" y="2107"/>
                </a:lnTo>
                <a:lnTo>
                  <a:pt x="4513" y="2107"/>
                </a:lnTo>
                <a:lnTo>
                  <a:pt x="4513" y="2132"/>
                </a:lnTo>
                <a:lnTo>
                  <a:pt x="4513" y="2132"/>
                </a:lnTo>
                <a:lnTo>
                  <a:pt x="4513" y="2132"/>
                </a:lnTo>
                <a:lnTo>
                  <a:pt x="4513" y="2132"/>
                </a:lnTo>
                <a:lnTo>
                  <a:pt x="4488" y="2132"/>
                </a:lnTo>
                <a:lnTo>
                  <a:pt x="4488" y="2132"/>
                </a:lnTo>
                <a:lnTo>
                  <a:pt x="4488" y="2132"/>
                </a:lnTo>
                <a:lnTo>
                  <a:pt x="4488" y="2132"/>
                </a:lnTo>
                <a:lnTo>
                  <a:pt x="4488" y="2132"/>
                </a:lnTo>
                <a:lnTo>
                  <a:pt x="4488" y="2132"/>
                </a:lnTo>
                <a:lnTo>
                  <a:pt x="4513" y="2157"/>
                </a:lnTo>
                <a:lnTo>
                  <a:pt x="4513" y="2157"/>
                </a:lnTo>
                <a:lnTo>
                  <a:pt x="4513" y="2157"/>
                </a:lnTo>
                <a:lnTo>
                  <a:pt x="4538" y="2181"/>
                </a:lnTo>
                <a:lnTo>
                  <a:pt x="4538" y="2181"/>
                </a:lnTo>
                <a:lnTo>
                  <a:pt x="4562" y="2181"/>
                </a:lnTo>
                <a:lnTo>
                  <a:pt x="4562" y="2181"/>
                </a:lnTo>
                <a:lnTo>
                  <a:pt x="4562" y="2181"/>
                </a:lnTo>
                <a:lnTo>
                  <a:pt x="4562" y="2181"/>
                </a:lnTo>
                <a:lnTo>
                  <a:pt x="4587" y="2181"/>
                </a:lnTo>
                <a:lnTo>
                  <a:pt x="4587" y="2181"/>
                </a:lnTo>
                <a:lnTo>
                  <a:pt x="4587" y="2181"/>
                </a:lnTo>
                <a:lnTo>
                  <a:pt x="4587" y="2181"/>
                </a:lnTo>
                <a:lnTo>
                  <a:pt x="4612" y="2206"/>
                </a:lnTo>
                <a:lnTo>
                  <a:pt x="4587" y="2206"/>
                </a:lnTo>
                <a:lnTo>
                  <a:pt x="4587" y="2206"/>
                </a:lnTo>
                <a:lnTo>
                  <a:pt x="4587" y="2206"/>
                </a:lnTo>
                <a:lnTo>
                  <a:pt x="4587" y="2206"/>
                </a:lnTo>
                <a:lnTo>
                  <a:pt x="4587" y="2206"/>
                </a:lnTo>
                <a:lnTo>
                  <a:pt x="4587" y="2206"/>
                </a:lnTo>
                <a:lnTo>
                  <a:pt x="4562" y="2181"/>
                </a:lnTo>
                <a:lnTo>
                  <a:pt x="4562" y="2181"/>
                </a:lnTo>
                <a:lnTo>
                  <a:pt x="4538" y="2181"/>
                </a:lnTo>
                <a:lnTo>
                  <a:pt x="4538" y="2181"/>
                </a:lnTo>
                <a:lnTo>
                  <a:pt x="4538" y="2181"/>
                </a:lnTo>
                <a:lnTo>
                  <a:pt x="4538" y="2181"/>
                </a:lnTo>
                <a:lnTo>
                  <a:pt x="4538" y="2181"/>
                </a:lnTo>
                <a:lnTo>
                  <a:pt x="4513" y="2181"/>
                </a:lnTo>
                <a:lnTo>
                  <a:pt x="4513" y="2181"/>
                </a:lnTo>
                <a:lnTo>
                  <a:pt x="4513" y="2181"/>
                </a:lnTo>
                <a:lnTo>
                  <a:pt x="4513" y="2181"/>
                </a:lnTo>
                <a:lnTo>
                  <a:pt x="4513" y="2181"/>
                </a:lnTo>
                <a:lnTo>
                  <a:pt x="4488" y="2206"/>
                </a:lnTo>
                <a:lnTo>
                  <a:pt x="4488" y="2181"/>
                </a:lnTo>
                <a:lnTo>
                  <a:pt x="4488" y="2181"/>
                </a:lnTo>
                <a:lnTo>
                  <a:pt x="4463" y="2181"/>
                </a:lnTo>
                <a:lnTo>
                  <a:pt x="4463" y="2181"/>
                </a:lnTo>
                <a:lnTo>
                  <a:pt x="4463" y="2181"/>
                </a:lnTo>
                <a:lnTo>
                  <a:pt x="4463" y="2181"/>
                </a:lnTo>
                <a:lnTo>
                  <a:pt x="4463" y="2181"/>
                </a:lnTo>
                <a:lnTo>
                  <a:pt x="4463" y="2157"/>
                </a:lnTo>
                <a:lnTo>
                  <a:pt x="4463" y="2181"/>
                </a:lnTo>
                <a:lnTo>
                  <a:pt x="4439" y="2181"/>
                </a:lnTo>
                <a:lnTo>
                  <a:pt x="4413" y="2206"/>
                </a:lnTo>
                <a:lnTo>
                  <a:pt x="4389" y="2231"/>
                </a:lnTo>
                <a:lnTo>
                  <a:pt x="4389" y="2231"/>
                </a:lnTo>
                <a:lnTo>
                  <a:pt x="4389" y="2231"/>
                </a:lnTo>
                <a:lnTo>
                  <a:pt x="4364" y="2231"/>
                </a:lnTo>
                <a:lnTo>
                  <a:pt x="4364" y="2231"/>
                </a:lnTo>
                <a:lnTo>
                  <a:pt x="4364" y="2231"/>
                </a:lnTo>
                <a:lnTo>
                  <a:pt x="4364" y="2231"/>
                </a:lnTo>
                <a:lnTo>
                  <a:pt x="4364" y="2231"/>
                </a:lnTo>
                <a:lnTo>
                  <a:pt x="4364" y="2231"/>
                </a:lnTo>
                <a:lnTo>
                  <a:pt x="4364" y="2256"/>
                </a:lnTo>
                <a:lnTo>
                  <a:pt x="4364" y="2256"/>
                </a:lnTo>
                <a:lnTo>
                  <a:pt x="4364" y="2256"/>
                </a:lnTo>
                <a:lnTo>
                  <a:pt x="4364" y="2256"/>
                </a:lnTo>
                <a:lnTo>
                  <a:pt x="4364" y="2281"/>
                </a:lnTo>
                <a:lnTo>
                  <a:pt x="4364" y="2281"/>
                </a:lnTo>
                <a:lnTo>
                  <a:pt x="4364" y="2281"/>
                </a:lnTo>
                <a:lnTo>
                  <a:pt x="4364" y="2281"/>
                </a:lnTo>
                <a:lnTo>
                  <a:pt x="4364" y="2281"/>
                </a:lnTo>
                <a:lnTo>
                  <a:pt x="4364" y="2281"/>
                </a:lnTo>
                <a:lnTo>
                  <a:pt x="4364" y="2305"/>
                </a:lnTo>
                <a:lnTo>
                  <a:pt x="4364" y="2305"/>
                </a:lnTo>
                <a:lnTo>
                  <a:pt x="4364" y="2305"/>
                </a:lnTo>
                <a:lnTo>
                  <a:pt x="4364" y="2305"/>
                </a:lnTo>
                <a:lnTo>
                  <a:pt x="4364" y="2305"/>
                </a:lnTo>
                <a:lnTo>
                  <a:pt x="4364" y="2305"/>
                </a:lnTo>
                <a:lnTo>
                  <a:pt x="4364" y="2305"/>
                </a:lnTo>
                <a:lnTo>
                  <a:pt x="4364" y="2331"/>
                </a:lnTo>
                <a:lnTo>
                  <a:pt x="4364" y="2331"/>
                </a:lnTo>
                <a:lnTo>
                  <a:pt x="4364" y="2331"/>
                </a:lnTo>
                <a:lnTo>
                  <a:pt x="4364" y="2331"/>
                </a:lnTo>
                <a:lnTo>
                  <a:pt x="4364" y="2355"/>
                </a:lnTo>
                <a:lnTo>
                  <a:pt x="4364" y="2355"/>
                </a:lnTo>
                <a:lnTo>
                  <a:pt x="4339" y="2380"/>
                </a:lnTo>
                <a:lnTo>
                  <a:pt x="4339" y="2380"/>
                </a:lnTo>
                <a:lnTo>
                  <a:pt x="4339" y="2404"/>
                </a:lnTo>
                <a:lnTo>
                  <a:pt x="4339" y="2404"/>
                </a:lnTo>
                <a:lnTo>
                  <a:pt x="4315" y="2430"/>
                </a:lnTo>
                <a:lnTo>
                  <a:pt x="4315" y="2430"/>
                </a:lnTo>
                <a:lnTo>
                  <a:pt x="4315" y="2430"/>
                </a:lnTo>
                <a:lnTo>
                  <a:pt x="4315" y="2430"/>
                </a:lnTo>
                <a:lnTo>
                  <a:pt x="4315" y="2430"/>
                </a:lnTo>
                <a:lnTo>
                  <a:pt x="4315" y="2454"/>
                </a:lnTo>
                <a:lnTo>
                  <a:pt x="4315" y="2454"/>
                </a:lnTo>
                <a:lnTo>
                  <a:pt x="4339" y="2454"/>
                </a:lnTo>
                <a:lnTo>
                  <a:pt x="4339" y="2454"/>
                </a:lnTo>
                <a:lnTo>
                  <a:pt x="4364" y="2479"/>
                </a:lnTo>
                <a:lnTo>
                  <a:pt x="4364" y="2479"/>
                </a:lnTo>
                <a:lnTo>
                  <a:pt x="4364" y="2479"/>
                </a:lnTo>
                <a:lnTo>
                  <a:pt x="4364" y="2479"/>
                </a:lnTo>
                <a:lnTo>
                  <a:pt x="4364" y="2479"/>
                </a:lnTo>
                <a:lnTo>
                  <a:pt x="4364" y="2454"/>
                </a:lnTo>
                <a:lnTo>
                  <a:pt x="4364" y="2454"/>
                </a:lnTo>
                <a:lnTo>
                  <a:pt x="4364" y="2454"/>
                </a:lnTo>
                <a:lnTo>
                  <a:pt x="4364" y="2454"/>
                </a:lnTo>
                <a:lnTo>
                  <a:pt x="4389" y="2454"/>
                </a:lnTo>
                <a:lnTo>
                  <a:pt x="4389" y="2454"/>
                </a:lnTo>
                <a:lnTo>
                  <a:pt x="4389" y="2430"/>
                </a:lnTo>
                <a:lnTo>
                  <a:pt x="4413" y="2430"/>
                </a:lnTo>
                <a:lnTo>
                  <a:pt x="4413" y="2430"/>
                </a:lnTo>
                <a:lnTo>
                  <a:pt x="4413" y="2430"/>
                </a:lnTo>
                <a:lnTo>
                  <a:pt x="4413" y="2454"/>
                </a:lnTo>
                <a:lnTo>
                  <a:pt x="4389" y="2454"/>
                </a:lnTo>
                <a:lnTo>
                  <a:pt x="4389" y="2454"/>
                </a:lnTo>
                <a:lnTo>
                  <a:pt x="4389" y="2454"/>
                </a:lnTo>
                <a:lnTo>
                  <a:pt x="4389" y="2454"/>
                </a:lnTo>
                <a:lnTo>
                  <a:pt x="4389" y="2454"/>
                </a:lnTo>
                <a:lnTo>
                  <a:pt x="4389" y="2454"/>
                </a:lnTo>
                <a:lnTo>
                  <a:pt x="4389" y="2454"/>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64" y="2479"/>
                </a:lnTo>
                <a:lnTo>
                  <a:pt x="4364" y="2479"/>
                </a:lnTo>
                <a:lnTo>
                  <a:pt x="4364" y="2479"/>
                </a:lnTo>
                <a:lnTo>
                  <a:pt x="4364" y="2504"/>
                </a:lnTo>
                <a:lnTo>
                  <a:pt x="4364" y="2504"/>
                </a:lnTo>
                <a:lnTo>
                  <a:pt x="4364" y="2504"/>
                </a:lnTo>
                <a:lnTo>
                  <a:pt x="4364" y="2504"/>
                </a:lnTo>
                <a:lnTo>
                  <a:pt x="4364" y="2504"/>
                </a:lnTo>
                <a:lnTo>
                  <a:pt x="4364" y="2504"/>
                </a:lnTo>
                <a:lnTo>
                  <a:pt x="4364" y="2504"/>
                </a:lnTo>
                <a:lnTo>
                  <a:pt x="4364" y="2504"/>
                </a:lnTo>
                <a:lnTo>
                  <a:pt x="4364" y="2504"/>
                </a:lnTo>
                <a:lnTo>
                  <a:pt x="4364" y="2504"/>
                </a:lnTo>
                <a:lnTo>
                  <a:pt x="4339" y="2504"/>
                </a:lnTo>
                <a:lnTo>
                  <a:pt x="4339" y="2504"/>
                </a:lnTo>
                <a:lnTo>
                  <a:pt x="4339" y="2504"/>
                </a:lnTo>
                <a:lnTo>
                  <a:pt x="4339" y="2504"/>
                </a:lnTo>
                <a:lnTo>
                  <a:pt x="4339" y="2504"/>
                </a:lnTo>
                <a:lnTo>
                  <a:pt x="4339" y="2504"/>
                </a:lnTo>
                <a:lnTo>
                  <a:pt x="4315" y="2529"/>
                </a:lnTo>
                <a:lnTo>
                  <a:pt x="4315" y="2529"/>
                </a:lnTo>
                <a:lnTo>
                  <a:pt x="4315" y="2529"/>
                </a:lnTo>
                <a:lnTo>
                  <a:pt x="4315" y="2529"/>
                </a:lnTo>
                <a:lnTo>
                  <a:pt x="4315" y="2529"/>
                </a:lnTo>
                <a:lnTo>
                  <a:pt x="4339" y="2529"/>
                </a:lnTo>
                <a:lnTo>
                  <a:pt x="4315" y="2529"/>
                </a:lnTo>
                <a:lnTo>
                  <a:pt x="4315" y="2529"/>
                </a:lnTo>
                <a:lnTo>
                  <a:pt x="4315" y="2529"/>
                </a:lnTo>
                <a:lnTo>
                  <a:pt x="4315" y="2529"/>
                </a:lnTo>
                <a:lnTo>
                  <a:pt x="4315" y="2529"/>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39" y="2554"/>
                </a:lnTo>
                <a:lnTo>
                  <a:pt x="4339" y="2554"/>
                </a:lnTo>
                <a:lnTo>
                  <a:pt x="4339" y="2554"/>
                </a:lnTo>
                <a:lnTo>
                  <a:pt x="4339" y="2554"/>
                </a:lnTo>
                <a:lnTo>
                  <a:pt x="4339" y="2578"/>
                </a:lnTo>
                <a:lnTo>
                  <a:pt x="4339" y="2578"/>
                </a:lnTo>
                <a:lnTo>
                  <a:pt x="4364" y="2578"/>
                </a:lnTo>
                <a:lnTo>
                  <a:pt x="4364" y="2554"/>
                </a:lnTo>
                <a:lnTo>
                  <a:pt x="4339" y="2578"/>
                </a:lnTo>
                <a:lnTo>
                  <a:pt x="4339" y="2554"/>
                </a:lnTo>
                <a:lnTo>
                  <a:pt x="4339" y="2554"/>
                </a:lnTo>
                <a:lnTo>
                  <a:pt x="4339"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89" y="2554"/>
                </a:lnTo>
                <a:lnTo>
                  <a:pt x="4389" y="2554"/>
                </a:lnTo>
                <a:lnTo>
                  <a:pt x="4389" y="2554"/>
                </a:lnTo>
                <a:lnTo>
                  <a:pt x="4389" y="2554"/>
                </a:lnTo>
                <a:lnTo>
                  <a:pt x="4389" y="2554"/>
                </a:lnTo>
                <a:lnTo>
                  <a:pt x="4389" y="2554"/>
                </a:lnTo>
                <a:lnTo>
                  <a:pt x="4389" y="2554"/>
                </a:lnTo>
                <a:lnTo>
                  <a:pt x="4389" y="2554"/>
                </a:lnTo>
                <a:lnTo>
                  <a:pt x="4413" y="2554"/>
                </a:lnTo>
                <a:lnTo>
                  <a:pt x="4413" y="2554"/>
                </a:lnTo>
                <a:lnTo>
                  <a:pt x="4413" y="2554"/>
                </a:lnTo>
                <a:lnTo>
                  <a:pt x="4413" y="2554"/>
                </a:lnTo>
                <a:lnTo>
                  <a:pt x="4413" y="2554"/>
                </a:lnTo>
                <a:lnTo>
                  <a:pt x="4413" y="2554"/>
                </a:lnTo>
                <a:lnTo>
                  <a:pt x="4389" y="2554"/>
                </a:lnTo>
                <a:lnTo>
                  <a:pt x="4389" y="2554"/>
                </a:lnTo>
                <a:lnTo>
                  <a:pt x="4389" y="2554"/>
                </a:lnTo>
                <a:lnTo>
                  <a:pt x="4389" y="2554"/>
                </a:lnTo>
                <a:lnTo>
                  <a:pt x="4389" y="2554"/>
                </a:lnTo>
                <a:lnTo>
                  <a:pt x="4389" y="2554"/>
                </a:lnTo>
                <a:lnTo>
                  <a:pt x="4389" y="2529"/>
                </a:lnTo>
                <a:lnTo>
                  <a:pt x="4389" y="2529"/>
                </a:lnTo>
                <a:lnTo>
                  <a:pt x="4389" y="2529"/>
                </a:lnTo>
                <a:lnTo>
                  <a:pt x="4389" y="2529"/>
                </a:lnTo>
                <a:lnTo>
                  <a:pt x="4389" y="2529"/>
                </a:lnTo>
                <a:lnTo>
                  <a:pt x="4413" y="2554"/>
                </a:lnTo>
                <a:lnTo>
                  <a:pt x="4413" y="2554"/>
                </a:lnTo>
                <a:lnTo>
                  <a:pt x="4413" y="2554"/>
                </a:lnTo>
                <a:lnTo>
                  <a:pt x="4413" y="2529"/>
                </a:lnTo>
                <a:lnTo>
                  <a:pt x="4413" y="2529"/>
                </a:lnTo>
                <a:lnTo>
                  <a:pt x="4413" y="2529"/>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39" y="2554"/>
                </a:lnTo>
                <a:lnTo>
                  <a:pt x="4439" y="2554"/>
                </a:lnTo>
                <a:lnTo>
                  <a:pt x="4413" y="2529"/>
                </a:lnTo>
                <a:lnTo>
                  <a:pt x="4413" y="2529"/>
                </a:lnTo>
                <a:lnTo>
                  <a:pt x="4413" y="2529"/>
                </a:lnTo>
                <a:lnTo>
                  <a:pt x="4439" y="2529"/>
                </a:lnTo>
                <a:lnTo>
                  <a:pt x="4439" y="2529"/>
                </a:lnTo>
                <a:lnTo>
                  <a:pt x="4439" y="2529"/>
                </a:lnTo>
                <a:lnTo>
                  <a:pt x="4439" y="2529"/>
                </a:lnTo>
                <a:lnTo>
                  <a:pt x="4439" y="2529"/>
                </a:lnTo>
                <a:lnTo>
                  <a:pt x="4439" y="2529"/>
                </a:lnTo>
                <a:lnTo>
                  <a:pt x="4439" y="2529"/>
                </a:lnTo>
                <a:lnTo>
                  <a:pt x="4439" y="2504"/>
                </a:lnTo>
                <a:lnTo>
                  <a:pt x="4439" y="2504"/>
                </a:lnTo>
                <a:lnTo>
                  <a:pt x="4439"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479"/>
                </a:lnTo>
                <a:lnTo>
                  <a:pt x="4439" y="2479"/>
                </a:lnTo>
                <a:lnTo>
                  <a:pt x="4439" y="2479"/>
                </a:lnTo>
                <a:lnTo>
                  <a:pt x="4439" y="2479"/>
                </a:lnTo>
                <a:lnTo>
                  <a:pt x="4463" y="2479"/>
                </a:lnTo>
                <a:lnTo>
                  <a:pt x="4463" y="2479"/>
                </a:lnTo>
                <a:lnTo>
                  <a:pt x="4463" y="2479"/>
                </a:lnTo>
                <a:lnTo>
                  <a:pt x="4463" y="2479"/>
                </a:lnTo>
                <a:lnTo>
                  <a:pt x="4463" y="2479"/>
                </a:lnTo>
                <a:lnTo>
                  <a:pt x="4463" y="2479"/>
                </a:lnTo>
                <a:lnTo>
                  <a:pt x="4463" y="2504"/>
                </a:lnTo>
                <a:lnTo>
                  <a:pt x="4463" y="2504"/>
                </a:lnTo>
                <a:lnTo>
                  <a:pt x="4463" y="2504"/>
                </a:lnTo>
                <a:lnTo>
                  <a:pt x="4463" y="2504"/>
                </a:lnTo>
                <a:lnTo>
                  <a:pt x="4463" y="2504"/>
                </a:lnTo>
                <a:lnTo>
                  <a:pt x="4463" y="2504"/>
                </a:lnTo>
                <a:lnTo>
                  <a:pt x="4463" y="2504"/>
                </a:lnTo>
                <a:lnTo>
                  <a:pt x="4463" y="2479"/>
                </a:lnTo>
                <a:lnTo>
                  <a:pt x="4488" y="2479"/>
                </a:lnTo>
                <a:lnTo>
                  <a:pt x="4488" y="2479"/>
                </a:lnTo>
                <a:lnTo>
                  <a:pt x="4488" y="2479"/>
                </a:lnTo>
                <a:lnTo>
                  <a:pt x="4488" y="2454"/>
                </a:lnTo>
                <a:lnTo>
                  <a:pt x="4488" y="2454"/>
                </a:lnTo>
                <a:lnTo>
                  <a:pt x="4488" y="2454"/>
                </a:lnTo>
                <a:lnTo>
                  <a:pt x="4488" y="2454"/>
                </a:lnTo>
                <a:lnTo>
                  <a:pt x="4488" y="2454"/>
                </a:lnTo>
                <a:lnTo>
                  <a:pt x="4488" y="2454"/>
                </a:lnTo>
                <a:lnTo>
                  <a:pt x="4488" y="2454"/>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479"/>
                </a:lnTo>
                <a:lnTo>
                  <a:pt x="4488" y="2479"/>
                </a:lnTo>
                <a:lnTo>
                  <a:pt x="4488" y="2479"/>
                </a:lnTo>
                <a:lnTo>
                  <a:pt x="4488" y="2479"/>
                </a:lnTo>
                <a:lnTo>
                  <a:pt x="4488" y="2479"/>
                </a:lnTo>
                <a:lnTo>
                  <a:pt x="4488" y="2479"/>
                </a:lnTo>
                <a:lnTo>
                  <a:pt x="4488" y="2479"/>
                </a:lnTo>
                <a:lnTo>
                  <a:pt x="4488" y="2479"/>
                </a:lnTo>
                <a:lnTo>
                  <a:pt x="4513" y="2479"/>
                </a:lnTo>
                <a:lnTo>
                  <a:pt x="4513" y="2479"/>
                </a:lnTo>
                <a:lnTo>
                  <a:pt x="4513" y="2479"/>
                </a:lnTo>
                <a:lnTo>
                  <a:pt x="4513" y="2479"/>
                </a:lnTo>
                <a:lnTo>
                  <a:pt x="4513" y="2479"/>
                </a:lnTo>
                <a:lnTo>
                  <a:pt x="4513" y="2479"/>
                </a:lnTo>
                <a:lnTo>
                  <a:pt x="4513" y="2479"/>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30"/>
                </a:lnTo>
                <a:lnTo>
                  <a:pt x="4513" y="2430"/>
                </a:lnTo>
                <a:lnTo>
                  <a:pt x="4513" y="2430"/>
                </a:lnTo>
                <a:lnTo>
                  <a:pt x="4513" y="2430"/>
                </a:lnTo>
                <a:lnTo>
                  <a:pt x="4513" y="2430"/>
                </a:lnTo>
                <a:lnTo>
                  <a:pt x="4513" y="2430"/>
                </a:lnTo>
                <a:lnTo>
                  <a:pt x="4513" y="2430"/>
                </a:lnTo>
                <a:lnTo>
                  <a:pt x="4513" y="2430"/>
                </a:lnTo>
                <a:lnTo>
                  <a:pt x="4513" y="2430"/>
                </a:lnTo>
                <a:lnTo>
                  <a:pt x="4538" y="2430"/>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30"/>
                </a:lnTo>
                <a:lnTo>
                  <a:pt x="4538" y="2430"/>
                </a:lnTo>
                <a:lnTo>
                  <a:pt x="4538" y="2430"/>
                </a:lnTo>
                <a:lnTo>
                  <a:pt x="4538" y="2430"/>
                </a:lnTo>
                <a:lnTo>
                  <a:pt x="4538" y="2430"/>
                </a:lnTo>
                <a:lnTo>
                  <a:pt x="4538" y="2404"/>
                </a:lnTo>
                <a:lnTo>
                  <a:pt x="4538" y="2404"/>
                </a:lnTo>
                <a:lnTo>
                  <a:pt x="4538" y="2430"/>
                </a:lnTo>
                <a:lnTo>
                  <a:pt x="4538" y="2430"/>
                </a:lnTo>
                <a:lnTo>
                  <a:pt x="4538" y="2430"/>
                </a:lnTo>
                <a:lnTo>
                  <a:pt x="4538" y="2404"/>
                </a:lnTo>
                <a:lnTo>
                  <a:pt x="4538" y="2404"/>
                </a:lnTo>
                <a:lnTo>
                  <a:pt x="4538" y="2404"/>
                </a:lnTo>
                <a:lnTo>
                  <a:pt x="4538" y="2404"/>
                </a:lnTo>
                <a:lnTo>
                  <a:pt x="4538" y="2404"/>
                </a:lnTo>
                <a:lnTo>
                  <a:pt x="4538" y="2404"/>
                </a:lnTo>
                <a:lnTo>
                  <a:pt x="4562" y="2404"/>
                </a:lnTo>
                <a:lnTo>
                  <a:pt x="4562" y="2404"/>
                </a:lnTo>
                <a:lnTo>
                  <a:pt x="4562" y="2404"/>
                </a:lnTo>
                <a:lnTo>
                  <a:pt x="4562" y="2430"/>
                </a:lnTo>
                <a:lnTo>
                  <a:pt x="4538" y="2430"/>
                </a:lnTo>
                <a:lnTo>
                  <a:pt x="4538"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54"/>
                </a:lnTo>
                <a:lnTo>
                  <a:pt x="4562" y="2454"/>
                </a:lnTo>
                <a:lnTo>
                  <a:pt x="4562" y="2454"/>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380"/>
                </a:lnTo>
                <a:lnTo>
                  <a:pt x="4562" y="2380"/>
                </a:lnTo>
                <a:lnTo>
                  <a:pt x="4562" y="2380"/>
                </a:lnTo>
                <a:lnTo>
                  <a:pt x="4562" y="2380"/>
                </a:lnTo>
                <a:lnTo>
                  <a:pt x="4587" y="2380"/>
                </a:lnTo>
                <a:lnTo>
                  <a:pt x="4562" y="2380"/>
                </a:lnTo>
                <a:lnTo>
                  <a:pt x="4562" y="2380"/>
                </a:lnTo>
                <a:lnTo>
                  <a:pt x="4562" y="2380"/>
                </a:lnTo>
                <a:lnTo>
                  <a:pt x="4562" y="2380"/>
                </a:lnTo>
                <a:lnTo>
                  <a:pt x="4562" y="2355"/>
                </a:lnTo>
                <a:lnTo>
                  <a:pt x="4562" y="2355"/>
                </a:lnTo>
                <a:lnTo>
                  <a:pt x="4562" y="2355"/>
                </a:lnTo>
                <a:lnTo>
                  <a:pt x="4562" y="2355"/>
                </a:lnTo>
                <a:lnTo>
                  <a:pt x="4587" y="2355"/>
                </a:lnTo>
                <a:lnTo>
                  <a:pt x="4587" y="2355"/>
                </a:lnTo>
                <a:lnTo>
                  <a:pt x="4587" y="2355"/>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404"/>
                </a:lnTo>
                <a:lnTo>
                  <a:pt x="4587" y="2404"/>
                </a:lnTo>
                <a:lnTo>
                  <a:pt x="4587" y="2404"/>
                </a:lnTo>
                <a:lnTo>
                  <a:pt x="4587" y="2404"/>
                </a:lnTo>
                <a:lnTo>
                  <a:pt x="4587" y="2404"/>
                </a:lnTo>
                <a:lnTo>
                  <a:pt x="4587" y="2404"/>
                </a:lnTo>
                <a:lnTo>
                  <a:pt x="4587" y="2404"/>
                </a:lnTo>
                <a:lnTo>
                  <a:pt x="4587" y="2404"/>
                </a:lnTo>
                <a:lnTo>
                  <a:pt x="4587" y="2404"/>
                </a:lnTo>
                <a:lnTo>
                  <a:pt x="4587" y="2404"/>
                </a:lnTo>
                <a:lnTo>
                  <a:pt x="4587" y="2380"/>
                </a:lnTo>
                <a:lnTo>
                  <a:pt x="4587" y="2380"/>
                </a:lnTo>
                <a:lnTo>
                  <a:pt x="4587" y="2380"/>
                </a:lnTo>
                <a:lnTo>
                  <a:pt x="4587" y="2380"/>
                </a:lnTo>
                <a:lnTo>
                  <a:pt x="4587" y="2380"/>
                </a:lnTo>
                <a:lnTo>
                  <a:pt x="4587" y="2380"/>
                </a:lnTo>
                <a:lnTo>
                  <a:pt x="4587"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37" y="2380"/>
                </a:lnTo>
                <a:lnTo>
                  <a:pt x="4637" y="2380"/>
                </a:lnTo>
                <a:lnTo>
                  <a:pt x="4637" y="2380"/>
                </a:lnTo>
                <a:lnTo>
                  <a:pt x="4637" y="2380"/>
                </a:lnTo>
                <a:lnTo>
                  <a:pt x="4637" y="2380"/>
                </a:lnTo>
                <a:lnTo>
                  <a:pt x="4637" y="2380"/>
                </a:lnTo>
                <a:lnTo>
                  <a:pt x="4637" y="2380"/>
                </a:lnTo>
                <a:lnTo>
                  <a:pt x="4637" y="2380"/>
                </a:lnTo>
                <a:lnTo>
                  <a:pt x="4637" y="2380"/>
                </a:lnTo>
                <a:lnTo>
                  <a:pt x="4662" y="2380"/>
                </a:lnTo>
                <a:lnTo>
                  <a:pt x="4662" y="2380"/>
                </a:lnTo>
                <a:lnTo>
                  <a:pt x="4662" y="2380"/>
                </a:lnTo>
                <a:lnTo>
                  <a:pt x="4662" y="2380"/>
                </a:lnTo>
                <a:lnTo>
                  <a:pt x="4662" y="2380"/>
                </a:lnTo>
                <a:lnTo>
                  <a:pt x="4662" y="2380"/>
                </a:lnTo>
                <a:lnTo>
                  <a:pt x="4662" y="2380"/>
                </a:lnTo>
                <a:lnTo>
                  <a:pt x="4662" y="2404"/>
                </a:lnTo>
                <a:lnTo>
                  <a:pt x="4662" y="2404"/>
                </a:lnTo>
                <a:lnTo>
                  <a:pt x="4662" y="2380"/>
                </a:lnTo>
                <a:lnTo>
                  <a:pt x="4662" y="2380"/>
                </a:lnTo>
                <a:lnTo>
                  <a:pt x="4662" y="2380"/>
                </a:lnTo>
                <a:lnTo>
                  <a:pt x="4662" y="2380"/>
                </a:lnTo>
                <a:lnTo>
                  <a:pt x="4662" y="2380"/>
                </a:lnTo>
                <a:lnTo>
                  <a:pt x="4662" y="2380"/>
                </a:lnTo>
                <a:lnTo>
                  <a:pt x="4662" y="2380"/>
                </a:lnTo>
                <a:lnTo>
                  <a:pt x="4662" y="2380"/>
                </a:lnTo>
                <a:lnTo>
                  <a:pt x="4662" y="2380"/>
                </a:lnTo>
                <a:lnTo>
                  <a:pt x="4662"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55"/>
                </a:lnTo>
                <a:lnTo>
                  <a:pt x="4686" y="2355"/>
                </a:lnTo>
                <a:lnTo>
                  <a:pt x="4686" y="2355"/>
                </a:lnTo>
                <a:lnTo>
                  <a:pt x="4686" y="2355"/>
                </a:lnTo>
                <a:lnTo>
                  <a:pt x="4686" y="2331"/>
                </a:lnTo>
                <a:lnTo>
                  <a:pt x="4686" y="2331"/>
                </a:lnTo>
                <a:lnTo>
                  <a:pt x="4686" y="2331"/>
                </a:lnTo>
                <a:lnTo>
                  <a:pt x="4686" y="2331"/>
                </a:lnTo>
                <a:lnTo>
                  <a:pt x="4686" y="2355"/>
                </a:lnTo>
                <a:lnTo>
                  <a:pt x="4686" y="2355"/>
                </a:lnTo>
                <a:lnTo>
                  <a:pt x="4686" y="2355"/>
                </a:lnTo>
                <a:lnTo>
                  <a:pt x="4712" y="2355"/>
                </a:lnTo>
                <a:lnTo>
                  <a:pt x="4712" y="2331"/>
                </a:lnTo>
                <a:lnTo>
                  <a:pt x="4712" y="2331"/>
                </a:lnTo>
                <a:lnTo>
                  <a:pt x="4712" y="2331"/>
                </a:lnTo>
                <a:lnTo>
                  <a:pt x="4712" y="2331"/>
                </a:lnTo>
                <a:lnTo>
                  <a:pt x="4712" y="2331"/>
                </a:lnTo>
                <a:lnTo>
                  <a:pt x="4712" y="2331"/>
                </a:lnTo>
                <a:lnTo>
                  <a:pt x="4712" y="2331"/>
                </a:lnTo>
                <a:lnTo>
                  <a:pt x="4712" y="2331"/>
                </a:lnTo>
                <a:lnTo>
                  <a:pt x="4712"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62" y="2331"/>
                </a:lnTo>
                <a:lnTo>
                  <a:pt x="4662" y="2331"/>
                </a:lnTo>
                <a:lnTo>
                  <a:pt x="4686" y="2331"/>
                </a:lnTo>
                <a:lnTo>
                  <a:pt x="4686" y="2331"/>
                </a:lnTo>
                <a:lnTo>
                  <a:pt x="4686" y="2331"/>
                </a:lnTo>
                <a:lnTo>
                  <a:pt x="4686" y="2331"/>
                </a:lnTo>
                <a:lnTo>
                  <a:pt x="4686" y="2331"/>
                </a:lnTo>
                <a:lnTo>
                  <a:pt x="4686" y="2331"/>
                </a:lnTo>
                <a:lnTo>
                  <a:pt x="4686" y="2331"/>
                </a:lnTo>
                <a:lnTo>
                  <a:pt x="4686" y="2331"/>
                </a:lnTo>
                <a:lnTo>
                  <a:pt x="4686" y="2305"/>
                </a:lnTo>
                <a:lnTo>
                  <a:pt x="4686" y="2305"/>
                </a:lnTo>
                <a:lnTo>
                  <a:pt x="4686" y="2305"/>
                </a:lnTo>
                <a:lnTo>
                  <a:pt x="4686" y="2305"/>
                </a:lnTo>
                <a:lnTo>
                  <a:pt x="4686" y="2331"/>
                </a:lnTo>
                <a:lnTo>
                  <a:pt x="4686" y="2331"/>
                </a:lnTo>
                <a:lnTo>
                  <a:pt x="4686" y="2331"/>
                </a:lnTo>
                <a:lnTo>
                  <a:pt x="4686" y="2305"/>
                </a:lnTo>
                <a:lnTo>
                  <a:pt x="4686" y="2305"/>
                </a:lnTo>
                <a:lnTo>
                  <a:pt x="4686" y="2305"/>
                </a:lnTo>
                <a:lnTo>
                  <a:pt x="4686" y="2305"/>
                </a:lnTo>
                <a:lnTo>
                  <a:pt x="4686" y="2305"/>
                </a:lnTo>
                <a:lnTo>
                  <a:pt x="4686" y="2305"/>
                </a:lnTo>
                <a:lnTo>
                  <a:pt x="4686" y="2305"/>
                </a:lnTo>
                <a:lnTo>
                  <a:pt x="4686" y="2305"/>
                </a:lnTo>
                <a:lnTo>
                  <a:pt x="4686" y="2305"/>
                </a:lnTo>
                <a:lnTo>
                  <a:pt x="4686" y="2305"/>
                </a:lnTo>
                <a:lnTo>
                  <a:pt x="4686" y="2281"/>
                </a:lnTo>
                <a:lnTo>
                  <a:pt x="4686" y="2305"/>
                </a:lnTo>
                <a:lnTo>
                  <a:pt x="4686" y="2305"/>
                </a:lnTo>
                <a:lnTo>
                  <a:pt x="4686" y="2305"/>
                </a:lnTo>
                <a:lnTo>
                  <a:pt x="4686" y="2305"/>
                </a:lnTo>
                <a:lnTo>
                  <a:pt x="4712" y="2305"/>
                </a:lnTo>
                <a:lnTo>
                  <a:pt x="4712" y="2305"/>
                </a:lnTo>
                <a:lnTo>
                  <a:pt x="4712" y="2281"/>
                </a:lnTo>
                <a:lnTo>
                  <a:pt x="4686" y="2281"/>
                </a:lnTo>
                <a:lnTo>
                  <a:pt x="4686" y="2281"/>
                </a:lnTo>
                <a:lnTo>
                  <a:pt x="4686"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56"/>
                </a:lnTo>
                <a:lnTo>
                  <a:pt x="4686" y="2256"/>
                </a:lnTo>
                <a:lnTo>
                  <a:pt x="4662" y="2281"/>
                </a:lnTo>
                <a:lnTo>
                  <a:pt x="4662" y="2256"/>
                </a:lnTo>
                <a:lnTo>
                  <a:pt x="4662" y="2256"/>
                </a:lnTo>
                <a:lnTo>
                  <a:pt x="4662" y="2256"/>
                </a:lnTo>
                <a:lnTo>
                  <a:pt x="4662" y="2256"/>
                </a:lnTo>
                <a:lnTo>
                  <a:pt x="4662" y="2256"/>
                </a:lnTo>
                <a:lnTo>
                  <a:pt x="4662" y="2256"/>
                </a:lnTo>
                <a:lnTo>
                  <a:pt x="4662" y="2256"/>
                </a:lnTo>
                <a:lnTo>
                  <a:pt x="4662" y="2281"/>
                </a:lnTo>
                <a:lnTo>
                  <a:pt x="4637" y="2281"/>
                </a:lnTo>
                <a:lnTo>
                  <a:pt x="4637" y="2281"/>
                </a:lnTo>
                <a:lnTo>
                  <a:pt x="4637" y="2281"/>
                </a:lnTo>
                <a:lnTo>
                  <a:pt x="4637" y="2281"/>
                </a:lnTo>
                <a:lnTo>
                  <a:pt x="4637" y="2281"/>
                </a:lnTo>
                <a:lnTo>
                  <a:pt x="4637" y="2281"/>
                </a:lnTo>
                <a:lnTo>
                  <a:pt x="4637" y="2281"/>
                </a:lnTo>
                <a:lnTo>
                  <a:pt x="4662" y="2256"/>
                </a:lnTo>
                <a:lnTo>
                  <a:pt x="4662" y="2256"/>
                </a:lnTo>
                <a:lnTo>
                  <a:pt x="4662" y="2256"/>
                </a:lnTo>
                <a:lnTo>
                  <a:pt x="4662" y="2256"/>
                </a:lnTo>
                <a:lnTo>
                  <a:pt x="4662" y="2256"/>
                </a:lnTo>
                <a:lnTo>
                  <a:pt x="4662" y="2256"/>
                </a:lnTo>
                <a:lnTo>
                  <a:pt x="4662" y="2256"/>
                </a:lnTo>
                <a:lnTo>
                  <a:pt x="4662" y="2256"/>
                </a:lnTo>
                <a:lnTo>
                  <a:pt x="4662" y="2256"/>
                </a:lnTo>
                <a:lnTo>
                  <a:pt x="4662" y="2256"/>
                </a:lnTo>
                <a:lnTo>
                  <a:pt x="4686" y="2256"/>
                </a:lnTo>
                <a:lnTo>
                  <a:pt x="4686" y="2256"/>
                </a:lnTo>
                <a:lnTo>
                  <a:pt x="4686" y="2256"/>
                </a:lnTo>
                <a:lnTo>
                  <a:pt x="4686" y="2256"/>
                </a:lnTo>
                <a:lnTo>
                  <a:pt x="4686" y="2256"/>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31"/>
                </a:lnTo>
                <a:lnTo>
                  <a:pt x="4662"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06"/>
                </a:lnTo>
                <a:lnTo>
                  <a:pt x="4637" y="2206"/>
                </a:lnTo>
                <a:lnTo>
                  <a:pt x="4662" y="2206"/>
                </a:lnTo>
                <a:lnTo>
                  <a:pt x="4662" y="2206"/>
                </a:lnTo>
                <a:lnTo>
                  <a:pt x="4662" y="2206"/>
                </a:lnTo>
                <a:lnTo>
                  <a:pt x="4662" y="2206"/>
                </a:lnTo>
                <a:lnTo>
                  <a:pt x="4662" y="2206"/>
                </a:lnTo>
                <a:lnTo>
                  <a:pt x="4662" y="2206"/>
                </a:lnTo>
                <a:lnTo>
                  <a:pt x="4662" y="2206"/>
                </a:lnTo>
                <a:lnTo>
                  <a:pt x="4637" y="2206"/>
                </a:lnTo>
                <a:lnTo>
                  <a:pt x="4637" y="2206"/>
                </a:lnTo>
                <a:lnTo>
                  <a:pt x="4637" y="2206"/>
                </a:lnTo>
                <a:lnTo>
                  <a:pt x="4637" y="2206"/>
                </a:lnTo>
                <a:lnTo>
                  <a:pt x="4637" y="2206"/>
                </a:lnTo>
                <a:lnTo>
                  <a:pt x="4637" y="2206"/>
                </a:lnTo>
                <a:lnTo>
                  <a:pt x="4637"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181"/>
                </a:lnTo>
                <a:lnTo>
                  <a:pt x="4662" y="2181"/>
                </a:lnTo>
                <a:lnTo>
                  <a:pt x="4662" y="2181"/>
                </a:lnTo>
                <a:lnTo>
                  <a:pt x="4662" y="2181"/>
                </a:lnTo>
                <a:lnTo>
                  <a:pt x="4686" y="2181"/>
                </a:lnTo>
                <a:lnTo>
                  <a:pt x="4686" y="2181"/>
                </a:lnTo>
                <a:lnTo>
                  <a:pt x="4686" y="2181"/>
                </a:lnTo>
                <a:lnTo>
                  <a:pt x="4662" y="2181"/>
                </a:lnTo>
                <a:lnTo>
                  <a:pt x="4662" y="2181"/>
                </a:lnTo>
                <a:lnTo>
                  <a:pt x="4662" y="2181"/>
                </a:lnTo>
                <a:lnTo>
                  <a:pt x="4686" y="2181"/>
                </a:lnTo>
                <a:lnTo>
                  <a:pt x="4686" y="2181"/>
                </a:lnTo>
                <a:lnTo>
                  <a:pt x="4686" y="2181"/>
                </a:lnTo>
                <a:lnTo>
                  <a:pt x="4686" y="2157"/>
                </a:lnTo>
                <a:lnTo>
                  <a:pt x="4686" y="2157"/>
                </a:lnTo>
                <a:lnTo>
                  <a:pt x="4686" y="2157"/>
                </a:lnTo>
                <a:lnTo>
                  <a:pt x="4686" y="2157"/>
                </a:lnTo>
                <a:lnTo>
                  <a:pt x="4686" y="2157"/>
                </a:lnTo>
                <a:lnTo>
                  <a:pt x="4686" y="2157"/>
                </a:lnTo>
                <a:lnTo>
                  <a:pt x="4686" y="2157"/>
                </a:lnTo>
                <a:lnTo>
                  <a:pt x="4686" y="2157"/>
                </a:lnTo>
                <a:lnTo>
                  <a:pt x="4686"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86" y="2132"/>
                </a:lnTo>
                <a:lnTo>
                  <a:pt x="4686" y="2132"/>
                </a:lnTo>
                <a:lnTo>
                  <a:pt x="4686" y="2132"/>
                </a:lnTo>
                <a:lnTo>
                  <a:pt x="4686" y="2132"/>
                </a:lnTo>
                <a:lnTo>
                  <a:pt x="4686" y="2132"/>
                </a:lnTo>
                <a:lnTo>
                  <a:pt x="4686" y="2132"/>
                </a:lnTo>
                <a:lnTo>
                  <a:pt x="4686" y="2132"/>
                </a:lnTo>
                <a:lnTo>
                  <a:pt x="4686" y="2157"/>
                </a:lnTo>
                <a:lnTo>
                  <a:pt x="4686" y="2157"/>
                </a:lnTo>
                <a:lnTo>
                  <a:pt x="4686" y="2157"/>
                </a:lnTo>
                <a:lnTo>
                  <a:pt x="4686" y="2157"/>
                </a:lnTo>
                <a:lnTo>
                  <a:pt x="4686" y="2157"/>
                </a:lnTo>
                <a:lnTo>
                  <a:pt x="4686" y="2157"/>
                </a:lnTo>
                <a:lnTo>
                  <a:pt x="4686" y="2157"/>
                </a:lnTo>
                <a:lnTo>
                  <a:pt x="4712" y="2157"/>
                </a:lnTo>
                <a:lnTo>
                  <a:pt x="4712" y="2157"/>
                </a:lnTo>
                <a:lnTo>
                  <a:pt x="4712" y="2132"/>
                </a:lnTo>
                <a:lnTo>
                  <a:pt x="4712" y="2132"/>
                </a:lnTo>
                <a:lnTo>
                  <a:pt x="4712" y="2132"/>
                </a:lnTo>
                <a:lnTo>
                  <a:pt x="4712" y="2132"/>
                </a:lnTo>
                <a:lnTo>
                  <a:pt x="4712" y="2107"/>
                </a:lnTo>
                <a:lnTo>
                  <a:pt x="4712" y="2107"/>
                </a:lnTo>
                <a:lnTo>
                  <a:pt x="4712" y="2107"/>
                </a:lnTo>
                <a:lnTo>
                  <a:pt x="4712" y="2107"/>
                </a:lnTo>
                <a:lnTo>
                  <a:pt x="4736" y="2107"/>
                </a:lnTo>
                <a:lnTo>
                  <a:pt x="4736" y="2107"/>
                </a:lnTo>
                <a:lnTo>
                  <a:pt x="4736" y="2107"/>
                </a:lnTo>
                <a:lnTo>
                  <a:pt x="4712" y="2107"/>
                </a:lnTo>
                <a:lnTo>
                  <a:pt x="4712" y="2107"/>
                </a:lnTo>
                <a:lnTo>
                  <a:pt x="4736" y="2107"/>
                </a:lnTo>
                <a:lnTo>
                  <a:pt x="4736" y="2107"/>
                </a:lnTo>
                <a:lnTo>
                  <a:pt x="4736" y="2107"/>
                </a:lnTo>
                <a:lnTo>
                  <a:pt x="4736" y="2107"/>
                </a:lnTo>
                <a:lnTo>
                  <a:pt x="4712" y="2107"/>
                </a:lnTo>
                <a:lnTo>
                  <a:pt x="4712" y="2132"/>
                </a:lnTo>
                <a:lnTo>
                  <a:pt x="4712" y="2132"/>
                </a:lnTo>
                <a:lnTo>
                  <a:pt x="4712" y="2132"/>
                </a:lnTo>
                <a:lnTo>
                  <a:pt x="4712" y="2132"/>
                </a:lnTo>
                <a:lnTo>
                  <a:pt x="4712" y="2132"/>
                </a:lnTo>
                <a:lnTo>
                  <a:pt x="4712" y="2132"/>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81"/>
                </a:lnTo>
                <a:lnTo>
                  <a:pt x="4686" y="2181"/>
                </a:lnTo>
                <a:lnTo>
                  <a:pt x="4712" y="2181"/>
                </a:lnTo>
                <a:lnTo>
                  <a:pt x="4712" y="2181"/>
                </a:lnTo>
                <a:lnTo>
                  <a:pt x="4712" y="2181"/>
                </a:lnTo>
                <a:lnTo>
                  <a:pt x="4712" y="2181"/>
                </a:lnTo>
                <a:lnTo>
                  <a:pt x="4712" y="2181"/>
                </a:lnTo>
                <a:lnTo>
                  <a:pt x="4712" y="2181"/>
                </a:lnTo>
                <a:lnTo>
                  <a:pt x="4712" y="2181"/>
                </a:lnTo>
                <a:lnTo>
                  <a:pt x="4712" y="2181"/>
                </a:lnTo>
                <a:lnTo>
                  <a:pt x="4712" y="2181"/>
                </a:lnTo>
                <a:lnTo>
                  <a:pt x="4712" y="2206"/>
                </a:lnTo>
                <a:lnTo>
                  <a:pt x="4736" y="2206"/>
                </a:lnTo>
                <a:lnTo>
                  <a:pt x="4736" y="2206"/>
                </a:lnTo>
                <a:lnTo>
                  <a:pt x="4736" y="2181"/>
                </a:lnTo>
                <a:lnTo>
                  <a:pt x="4736" y="2181"/>
                </a:lnTo>
                <a:lnTo>
                  <a:pt x="4736" y="2181"/>
                </a:lnTo>
                <a:lnTo>
                  <a:pt x="4736" y="2181"/>
                </a:lnTo>
                <a:lnTo>
                  <a:pt x="4736" y="2181"/>
                </a:lnTo>
                <a:lnTo>
                  <a:pt x="4736" y="2181"/>
                </a:lnTo>
                <a:lnTo>
                  <a:pt x="4736" y="2181"/>
                </a:lnTo>
                <a:lnTo>
                  <a:pt x="4712"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32"/>
                </a:lnTo>
                <a:lnTo>
                  <a:pt x="4736" y="2132"/>
                </a:lnTo>
                <a:lnTo>
                  <a:pt x="4736" y="2132"/>
                </a:lnTo>
                <a:lnTo>
                  <a:pt x="4736" y="2132"/>
                </a:lnTo>
                <a:lnTo>
                  <a:pt x="4736" y="2132"/>
                </a:lnTo>
                <a:lnTo>
                  <a:pt x="4736" y="2132"/>
                </a:lnTo>
                <a:lnTo>
                  <a:pt x="4736" y="2132"/>
                </a:lnTo>
                <a:lnTo>
                  <a:pt x="4736" y="2132"/>
                </a:lnTo>
                <a:lnTo>
                  <a:pt x="4736" y="2132"/>
                </a:lnTo>
                <a:lnTo>
                  <a:pt x="4761" y="2132"/>
                </a:lnTo>
                <a:lnTo>
                  <a:pt x="4736" y="2132"/>
                </a:lnTo>
                <a:lnTo>
                  <a:pt x="4736" y="2132"/>
                </a:lnTo>
                <a:lnTo>
                  <a:pt x="4736" y="2132"/>
                </a:lnTo>
                <a:lnTo>
                  <a:pt x="4761" y="2132"/>
                </a:lnTo>
                <a:lnTo>
                  <a:pt x="4761" y="2132"/>
                </a:lnTo>
                <a:lnTo>
                  <a:pt x="4761" y="2132"/>
                </a:lnTo>
                <a:lnTo>
                  <a:pt x="4761" y="2132"/>
                </a:lnTo>
                <a:lnTo>
                  <a:pt x="4761" y="2132"/>
                </a:lnTo>
                <a:lnTo>
                  <a:pt x="4761" y="2132"/>
                </a:lnTo>
                <a:lnTo>
                  <a:pt x="4761" y="2132"/>
                </a:lnTo>
                <a:lnTo>
                  <a:pt x="4736" y="2157"/>
                </a:lnTo>
                <a:lnTo>
                  <a:pt x="4761" y="2157"/>
                </a:lnTo>
                <a:lnTo>
                  <a:pt x="4761" y="2157"/>
                </a:lnTo>
                <a:lnTo>
                  <a:pt x="4761" y="2157"/>
                </a:lnTo>
                <a:lnTo>
                  <a:pt x="4761" y="2157"/>
                </a:lnTo>
                <a:lnTo>
                  <a:pt x="4761" y="2181"/>
                </a:lnTo>
                <a:lnTo>
                  <a:pt x="4761" y="2181"/>
                </a:lnTo>
                <a:lnTo>
                  <a:pt x="4761" y="2181"/>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81"/>
                </a:lnTo>
                <a:lnTo>
                  <a:pt x="4761" y="2181"/>
                </a:lnTo>
                <a:lnTo>
                  <a:pt x="4761" y="2181"/>
                </a:lnTo>
                <a:lnTo>
                  <a:pt x="4761" y="2181"/>
                </a:lnTo>
                <a:lnTo>
                  <a:pt x="4761" y="2181"/>
                </a:lnTo>
                <a:lnTo>
                  <a:pt x="4761" y="2181"/>
                </a:lnTo>
                <a:lnTo>
                  <a:pt x="4761" y="2181"/>
                </a:lnTo>
                <a:lnTo>
                  <a:pt x="4761" y="2181"/>
                </a:lnTo>
                <a:lnTo>
                  <a:pt x="4785" y="2181"/>
                </a:lnTo>
                <a:lnTo>
                  <a:pt x="4761" y="2181"/>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810" y="2157"/>
                </a:lnTo>
                <a:lnTo>
                  <a:pt x="4810" y="2157"/>
                </a:lnTo>
                <a:lnTo>
                  <a:pt x="4810" y="2157"/>
                </a:lnTo>
                <a:lnTo>
                  <a:pt x="4785"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32"/>
                </a:lnTo>
                <a:lnTo>
                  <a:pt x="4835" y="2132"/>
                </a:lnTo>
                <a:lnTo>
                  <a:pt x="4835" y="2132"/>
                </a:lnTo>
                <a:lnTo>
                  <a:pt x="4835" y="2132"/>
                </a:lnTo>
                <a:lnTo>
                  <a:pt x="4835" y="2132"/>
                </a:lnTo>
                <a:lnTo>
                  <a:pt x="4835" y="2107"/>
                </a:lnTo>
                <a:lnTo>
                  <a:pt x="4860" y="2107"/>
                </a:lnTo>
                <a:lnTo>
                  <a:pt x="4860" y="2107"/>
                </a:lnTo>
                <a:lnTo>
                  <a:pt x="4860" y="2107"/>
                </a:lnTo>
                <a:lnTo>
                  <a:pt x="4860" y="2107"/>
                </a:lnTo>
                <a:lnTo>
                  <a:pt x="4860" y="2107"/>
                </a:lnTo>
                <a:lnTo>
                  <a:pt x="4885" y="2107"/>
                </a:lnTo>
                <a:lnTo>
                  <a:pt x="4885" y="2132"/>
                </a:lnTo>
                <a:lnTo>
                  <a:pt x="488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85" y="2181"/>
                </a:lnTo>
                <a:lnTo>
                  <a:pt x="4885" y="2181"/>
                </a:lnTo>
                <a:lnTo>
                  <a:pt x="4885" y="2157"/>
                </a:lnTo>
                <a:lnTo>
                  <a:pt x="4885" y="2157"/>
                </a:lnTo>
                <a:lnTo>
                  <a:pt x="4910" y="2181"/>
                </a:lnTo>
                <a:lnTo>
                  <a:pt x="4885" y="2181"/>
                </a:lnTo>
                <a:lnTo>
                  <a:pt x="4885" y="2181"/>
                </a:lnTo>
                <a:lnTo>
                  <a:pt x="4885" y="2181"/>
                </a:lnTo>
                <a:lnTo>
                  <a:pt x="4885" y="2181"/>
                </a:lnTo>
                <a:lnTo>
                  <a:pt x="4885" y="2181"/>
                </a:lnTo>
                <a:lnTo>
                  <a:pt x="4885" y="2181"/>
                </a:lnTo>
                <a:lnTo>
                  <a:pt x="4885" y="2181"/>
                </a:lnTo>
                <a:lnTo>
                  <a:pt x="4885" y="2181"/>
                </a:lnTo>
                <a:lnTo>
                  <a:pt x="4860" y="2181"/>
                </a:lnTo>
                <a:lnTo>
                  <a:pt x="4860" y="2181"/>
                </a:lnTo>
                <a:lnTo>
                  <a:pt x="4860" y="2181"/>
                </a:lnTo>
                <a:lnTo>
                  <a:pt x="4860" y="2181"/>
                </a:lnTo>
                <a:lnTo>
                  <a:pt x="4860" y="2181"/>
                </a:lnTo>
                <a:lnTo>
                  <a:pt x="4860" y="2206"/>
                </a:lnTo>
                <a:lnTo>
                  <a:pt x="4860" y="2181"/>
                </a:lnTo>
                <a:lnTo>
                  <a:pt x="4860" y="2206"/>
                </a:lnTo>
                <a:lnTo>
                  <a:pt x="4860" y="2206"/>
                </a:lnTo>
                <a:lnTo>
                  <a:pt x="4860" y="2206"/>
                </a:lnTo>
                <a:lnTo>
                  <a:pt x="4860" y="2206"/>
                </a:lnTo>
                <a:lnTo>
                  <a:pt x="4860" y="2206"/>
                </a:lnTo>
                <a:lnTo>
                  <a:pt x="4860" y="2206"/>
                </a:lnTo>
                <a:lnTo>
                  <a:pt x="4860" y="2206"/>
                </a:lnTo>
                <a:lnTo>
                  <a:pt x="4860" y="2206"/>
                </a:lnTo>
                <a:lnTo>
                  <a:pt x="4860"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60" y="2206"/>
                </a:lnTo>
                <a:lnTo>
                  <a:pt x="4860" y="2206"/>
                </a:lnTo>
                <a:lnTo>
                  <a:pt x="4860" y="2206"/>
                </a:lnTo>
                <a:lnTo>
                  <a:pt x="4860" y="2206"/>
                </a:lnTo>
                <a:lnTo>
                  <a:pt x="4860" y="2206"/>
                </a:lnTo>
                <a:lnTo>
                  <a:pt x="4860" y="2206"/>
                </a:lnTo>
                <a:lnTo>
                  <a:pt x="4860" y="2206"/>
                </a:lnTo>
                <a:lnTo>
                  <a:pt x="4860" y="2206"/>
                </a:lnTo>
                <a:lnTo>
                  <a:pt x="4885" y="2206"/>
                </a:lnTo>
                <a:lnTo>
                  <a:pt x="4885" y="2181"/>
                </a:lnTo>
                <a:lnTo>
                  <a:pt x="4885" y="2181"/>
                </a:lnTo>
                <a:lnTo>
                  <a:pt x="4885" y="2181"/>
                </a:lnTo>
                <a:lnTo>
                  <a:pt x="4885" y="2181"/>
                </a:lnTo>
                <a:lnTo>
                  <a:pt x="4885" y="2206"/>
                </a:lnTo>
                <a:lnTo>
                  <a:pt x="4885" y="2206"/>
                </a:lnTo>
                <a:lnTo>
                  <a:pt x="4885" y="2206"/>
                </a:lnTo>
                <a:lnTo>
                  <a:pt x="4885" y="2206"/>
                </a:lnTo>
                <a:lnTo>
                  <a:pt x="4885" y="2206"/>
                </a:lnTo>
                <a:lnTo>
                  <a:pt x="4885" y="2206"/>
                </a:lnTo>
                <a:lnTo>
                  <a:pt x="4885" y="2206"/>
                </a:lnTo>
                <a:lnTo>
                  <a:pt x="4885" y="2206"/>
                </a:lnTo>
                <a:lnTo>
                  <a:pt x="4885" y="2181"/>
                </a:lnTo>
                <a:lnTo>
                  <a:pt x="4885" y="2181"/>
                </a:lnTo>
                <a:lnTo>
                  <a:pt x="4885" y="2181"/>
                </a:lnTo>
                <a:lnTo>
                  <a:pt x="4885" y="2181"/>
                </a:lnTo>
                <a:lnTo>
                  <a:pt x="4885" y="2206"/>
                </a:lnTo>
                <a:lnTo>
                  <a:pt x="4885" y="2206"/>
                </a:lnTo>
                <a:lnTo>
                  <a:pt x="4885" y="2206"/>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206"/>
                </a:lnTo>
                <a:lnTo>
                  <a:pt x="4910" y="2206"/>
                </a:lnTo>
                <a:lnTo>
                  <a:pt x="4910" y="2206"/>
                </a:lnTo>
                <a:lnTo>
                  <a:pt x="4910" y="2206"/>
                </a:lnTo>
                <a:lnTo>
                  <a:pt x="4885" y="2206"/>
                </a:lnTo>
                <a:lnTo>
                  <a:pt x="4885" y="2206"/>
                </a:lnTo>
                <a:lnTo>
                  <a:pt x="4885" y="2206"/>
                </a:lnTo>
                <a:lnTo>
                  <a:pt x="4885" y="2206"/>
                </a:lnTo>
                <a:lnTo>
                  <a:pt x="4885" y="2206"/>
                </a:lnTo>
                <a:lnTo>
                  <a:pt x="4885" y="2206"/>
                </a:lnTo>
                <a:lnTo>
                  <a:pt x="4885" y="2206"/>
                </a:lnTo>
                <a:lnTo>
                  <a:pt x="4885" y="2206"/>
                </a:lnTo>
                <a:lnTo>
                  <a:pt x="4885" y="2206"/>
                </a:lnTo>
                <a:lnTo>
                  <a:pt x="4885" y="2231"/>
                </a:lnTo>
                <a:lnTo>
                  <a:pt x="4885"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59" y="2206"/>
                </a:lnTo>
                <a:lnTo>
                  <a:pt x="4959" y="2206"/>
                </a:lnTo>
                <a:lnTo>
                  <a:pt x="4959" y="2206"/>
                </a:lnTo>
                <a:lnTo>
                  <a:pt x="4959" y="2206"/>
                </a:lnTo>
                <a:lnTo>
                  <a:pt x="4959" y="2206"/>
                </a:lnTo>
                <a:lnTo>
                  <a:pt x="4959" y="2206"/>
                </a:lnTo>
                <a:lnTo>
                  <a:pt x="4959" y="2206"/>
                </a:lnTo>
                <a:lnTo>
                  <a:pt x="4935" y="2206"/>
                </a:lnTo>
                <a:lnTo>
                  <a:pt x="4935" y="2231"/>
                </a:lnTo>
                <a:lnTo>
                  <a:pt x="4935" y="2231"/>
                </a:lnTo>
                <a:lnTo>
                  <a:pt x="4935" y="2256"/>
                </a:lnTo>
                <a:lnTo>
                  <a:pt x="4935" y="2256"/>
                </a:lnTo>
                <a:lnTo>
                  <a:pt x="4935" y="2256"/>
                </a:lnTo>
                <a:lnTo>
                  <a:pt x="4935" y="2256"/>
                </a:lnTo>
                <a:lnTo>
                  <a:pt x="4935" y="2256"/>
                </a:lnTo>
                <a:lnTo>
                  <a:pt x="4935" y="2256"/>
                </a:lnTo>
                <a:lnTo>
                  <a:pt x="4959" y="2256"/>
                </a:lnTo>
                <a:lnTo>
                  <a:pt x="4959" y="2256"/>
                </a:lnTo>
                <a:lnTo>
                  <a:pt x="4959" y="2256"/>
                </a:lnTo>
                <a:lnTo>
                  <a:pt x="4959" y="2256"/>
                </a:lnTo>
                <a:lnTo>
                  <a:pt x="4959" y="2256"/>
                </a:lnTo>
                <a:lnTo>
                  <a:pt x="4959" y="2256"/>
                </a:lnTo>
                <a:lnTo>
                  <a:pt x="4959" y="2256"/>
                </a:lnTo>
                <a:lnTo>
                  <a:pt x="4984" y="2256"/>
                </a:lnTo>
                <a:lnTo>
                  <a:pt x="4984" y="2256"/>
                </a:lnTo>
                <a:lnTo>
                  <a:pt x="4984" y="2256"/>
                </a:lnTo>
                <a:lnTo>
                  <a:pt x="4984" y="2256"/>
                </a:lnTo>
                <a:lnTo>
                  <a:pt x="4984" y="2256"/>
                </a:lnTo>
                <a:lnTo>
                  <a:pt x="4984" y="2256"/>
                </a:lnTo>
                <a:lnTo>
                  <a:pt x="4984" y="2256"/>
                </a:lnTo>
                <a:lnTo>
                  <a:pt x="4984" y="2256"/>
                </a:lnTo>
                <a:lnTo>
                  <a:pt x="4984" y="2256"/>
                </a:lnTo>
                <a:lnTo>
                  <a:pt x="5009" y="2256"/>
                </a:lnTo>
                <a:lnTo>
                  <a:pt x="5009" y="2256"/>
                </a:lnTo>
                <a:lnTo>
                  <a:pt x="5009" y="2256"/>
                </a:lnTo>
                <a:lnTo>
                  <a:pt x="5009" y="2256"/>
                </a:lnTo>
                <a:lnTo>
                  <a:pt x="5009" y="2231"/>
                </a:lnTo>
                <a:lnTo>
                  <a:pt x="5009" y="2231"/>
                </a:lnTo>
                <a:lnTo>
                  <a:pt x="5009" y="2231"/>
                </a:lnTo>
                <a:lnTo>
                  <a:pt x="5009" y="2231"/>
                </a:lnTo>
                <a:lnTo>
                  <a:pt x="5009" y="2231"/>
                </a:lnTo>
                <a:lnTo>
                  <a:pt x="5034" y="2206"/>
                </a:lnTo>
                <a:lnTo>
                  <a:pt x="5034" y="2206"/>
                </a:lnTo>
                <a:lnTo>
                  <a:pt x="5034" y="2206"/>
                </a:lnTo>
                <a:lnTo>
                  <a:pt x="5034" y="2206"/>
                </a:lnTo>
                <a:lnTo>
                  <a:pt x="5034" y="2206"/>
                </a:lnTo>
                <a:lnTo>
                  <a:pt x="5034" y="2206"/>
                </a:lnTo>
                <a:lnTo>
                  <a:pt x="5034" y="2206"/>
                </a:lnTo>
                <a:lnTo>
                  <a:pt x="5034" y="2181"/>
                </a:lnTo>
                <a:lnTo>
                  <a:pt x="5034" y="2181"/>
                </a:lnTo>
                <a:lnTo>
                  <a:pt x="5034" y="2181"/>
                </a:lnTo>
                <a:lnTo>
                  <a:pt x="5034" y="2181"/>
                </a:lnTo>
                <a:lnTo>
                  <a:pt x="5058" y="2181"/>
                </a:lnTo>
                <a:lnTo>
                  <a:pt x="5058" y="2181"/>
                </a:lnTo>
                <a:lnTo>
                  <a:pt x="5058" y="2181"/>
                </a:lnTo>
                <a:lnTo>
                  <a:pt x="5058" y="2181"/>
                </a:lnTo>
                <a:lnTo>
                  <a:pt x="5058" y="2181"/>
                </a:lnTo>
                <a:lnTo>
                  <a:pt x="5058" y="2181"/>
                </a:lnTo>
                <a:lnTo>
                  <a:pt x="5058" y="2181"/>
                </a:lnTo>
                <a:lnTo>
                  <a:pt x="5058" y="2181"/>
                </a:lnTo>
                <a:lnTo>
                  <a:pt x="5058" y="2181"/>
                </a:lnTo>
                <a:lnTo>
                  <a:pt x="5034" y="2181"/>
                </a:lnTo>
                <a:lnTo>
                  <a:pt x="5034" y="2181"/>
                </a:lnTo>
                <a:lnTo>
                  <a:pt x="5034" y="2181"/>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305"/>
                </a:lnTo>
                <a:lnTo>
                  <a:pt x="5108" y="2305"/>
                </a:lnTo>
                <a:lnTo>
                  <a:pt x="5108" y="2305"/>
                </a:lnTo>
                <a:lnTo>
                  <a:pt x="5133" y="2305"/>
                </a:lnTo>
                <a:lnTo>
                  <a:pt x="5133" y="2305"/>
                </a:lnTo>
                <a:lnTo>
                  <a:pt x="5133" y="2305"/>
                </a:lnTo>
                <a:lnTo>
                  <a:pt x="5133" y="2305"/>
                </a:lnTo>
                <a:lnTo>
                  <a:pt x="5133" y="2305"/>
                </a:lnTo>
                <a:lnTo>
                  <a:pt x="5108" y="2331"/>
                </a:lnTo>
                <a:lnTo>
                  <a:pt x="5133" y="2305"/>
                </a:lnTo>
                <a:lnTo>
                  <a:pt x="5133" y="2305"/>
                </a:lnTo>
                <a:lnTo>
                  <a:pt x="5158" y="2331"/>
                </a:lnTo>
                <a:lnTo>
                  <a:pt x="5158" y="2331"/>
                </a:lnTo>
                <a:lnTo>
                  <a:pt x="5158" y="2305"/>
                </a:lnTo>
                <a:lnTo>
                  <a:pt x="5182" y="2305"/>
                </a:lnTo>
                <a:lnTo>
                  <a:pt x="5182" y="2305"/>
                </a:lnTo>
                <a:lnTo>
                  <a:pt x="5207" y="2305"/>
                </a:lnTo>
                <a:lnTo>
                  <a:pt x="5232" y="2281"/>
                </a:lnTo>
                <a:lnTo>
                  <a:pt x="5257" y="2281"/>
                </a:lnTo>
                <a:lnTo>
                  <a:pt x="5281" y="2281"/>
                </a:lnTo>
                <a:lnTo>
                  <a:pt x="5281" y="2281"/>
                </a:lnTo>
                <a:lnTo>
                  <a:pt x="5307" y="2281"/>
                </a:lnTo>
                <a:lnTo>
                  <a:pt x="5331" y="2281"/>
                </a:lnTo>
                <a:lnTo>
                  <a:pt x="5331" y="2281"/>
                </a:lnTo>
                <a:lnTo>
                  <a:pt x="5356" y="2281"/>
                </a:lnTo>
                <a:lnTo>
                  <a:pt x="5356" y="2281"/>
                </a:lnTo>
                <a:lnTo>
                  <a:pt x="5381" y="2281"/>
                </a:lnTo>
                <a:lnTo>
                  <a:pt x="5381" y="2281"/>
                </a:lnTo>
                <a:lnTo>
                  <a:pt x="5381" y="2281"/>
                </a:lnTo>
                <a:lnTo>
                  <a:pt x="5406" y="2281"/>
                </a:lnTo>
                <a:lnTo>
                  <a:pt x="5406" y="2281"/>
                </a:lnTo>
                <a:lnTo>
                  <a:pt x="5406" y="2281"/>
                </a:lnTo>
                <a:lnTo>
                  <a:pt x="5406" y="2256"/>
                </a:lnTo>
                <a:lnTo>
                  <a:pt x="5406" y="2256"/>
                </a:lnTo>
                <a:lnTo>
                  <a:pt x="5406" y="2256"/>
                </a:lnTo>
                <a:lnTo>
                  <a:pt x="5406" y="2256"/>
                </a:lnTo>
                <a:lnTo>
                  <a:pt x="5406" y="2256"/>
                </a:lnTo>
                <a:lnTo>
                  <a:pt x="5406" y="2256"/>
                </a:lnTo>
                <a:lnTo>
                  <a:pt x="5381" y="2256"/>
                </a:lnTo>
                <a:lnTo>
                  <a:pt x="5381"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31" y="2281"/>
                </a:lnTo>
                <a:lnTo>
                  <a:pt x="5431" y="2281"/>
                </a:lnTo>
                <a:lnTo>
                  <a:pt x="5431" y="2281"/>
                </a:lnTo>
                <a:lnTo>
                  <a:pt x="5431" y="2281"/>
                </a:lnTo>
                <a:lnTo>
                  <a:pt x="5431" y="2281"/>
                </a:lnTo>
                <a:lnTo>
                  <a:pt x="5431" y="2281"/>
                </a:lnTo>
                <a:lnTo>
                  <a:pt x="5406" y="2281"/>
                </a:lnTo>
                <a:lnTo>
                  <a:pt x="5406" y="2281"/>
                </a:lnTo>
                <a:lnTo>
                  <a:pt x="5406" y="2281"/>
                </a:lnTo>
                <a:lnTo>
                  <a:pt x="5406" y="2281"/>
                </a:lnTo>
                <a:lnTo>
                  <a:pt x="5406" y="2305"/>
                </a:lnTo>
                <a:lnTo>
                  <a:pt x="5406" y="2305"/>
                </a:lnTo>
                <a:lnTo>
                  <a:pt x="5406" y="2305"/>
                </a:lnTo>
                <a:lnTo>
                  <a:pt x="5406" y="2305"/>
                </a:lnTo>
                <a:lnTo>
                  <a:pt x="5406" y="2281"/>
                </a:lnTo>
                <a:lnTo>
                  <a:pt x="5406" y="2281"/>
                </a:lnTo>
                <a:lnTo>
                  <a:pt x="5406" y="2281"/>
                </a:lnTo>
                <a:lnTo>
                  <a:pt x="5406" y="2305"/>
                </a:lnTo>
                <a:lnTo>
                  <a:pt x="5406" y="2305"/>
                </a:lnTo>
                <a:lnTo>
                  <a:pt x="5406" y="2305"/>
                </a:lnTo>
                <a:lnTo>
                  <a:pt x="5406" y="2305"/>
                </a:lnTo>
                <a:lnTo>
                  <a:pt x="5406" y="2305"/>
                </a:lnTo>
                <a:lnTo>
                  <a:pt x="5431" y="2305"/>
                </a:lnTo>
                <a:lnTo>
                  <a:pt x="5431" y="2305"/>
                </a:lnTo>
                <a:lnTo>
                  <a:pt x="5455" y="2305"/>
                </a:lnTo>
                <a:lnTo>
                  <a:pt x="5480" y="2305"/>
                </a:lnTo>
                <a:lnTo>
                  <a:pt x="5480" y="2331"/>
                </a:lnTo>
                <a:lnTo>
                  <a:pt x="5480" y="2331"/>
                </a:lnTo>
                <a:lnTo>
                  <a:pt x="5505" y="2331"/>
                </a:lnTo>
                <a:lnTo>
                  <a:pt x="5505" y="2305"/>
                </a:lnTo>
                <a:lnTo>
                  <a:pt x="5530" y="2305"/>
                </a:lnTo>
                <a:lnTo>
                  <a:pt x="5530" y="2305"/>
                </a:lnTo>
                <a:lnTo>
                  <a:pt x="5554" y="2305"/>
                </a:lnTo>
                <a:lnTo>
                  <a:pt x="5554" y="2305"/>
                </a:lnTo>
                <a:lnTo>
                  <a:pt x="5554" y="2281"/>
                </a:lnTo>
                <a:lnTo>
                  <a:pt x="5579" y="2281"/>
                </a:lnTo>
                <a:lnTo>
                  <a:pt x="5579" y="2281"/>
                </a:lnTo>
                <a:lnTo>
                  <a:pt x="5579" y="2256"/>
                </a:lnTo>
                <a:lnTo>
                  <a:pt x="5579" y="2256"/>
                </a:lnTo>
                <a:lnTo>
                  <a:pt x="5579" y="2256"/>
                </a:lnTo>
                <a:lnTo>
                  <a:pt x="5579" y="2256"/>
                </a:lnTo>
                <a:lnTo>
                  <a:pt x="5603" y="2256"/>
                </a:lnTo>
                <a:lnTo>
                  <a:pt x="5603" y="2256"/>
                </a:lnTo>
                <a:lnTo>
                  <a:pt x="5603" y="2256"/>
                </a:lnTo>
                <a:lnTo>
                  <a:pt x="5579"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29" y="2231"/>
                </a:lnTo>
                <a:lnTo>
                  <a:pt x="5629" y="2231"/>
                </a:lnTo>
                <a:lnTo>
                  <a:pt x="5629" y="2256"/>
                </a:lnTo>
                <a:lnTo>
                  <a:pt x="5629" y="2256"/>
                </a:lnTo>
                <a:lnTo>
                  <a:pt x="5653" y="2256"/>
                </a:lnTo>
                <a:lnTo>
                  <a:pt x="5653" y="2256"/>
                </a:lnTo>
                <a:lnTo>
                  <a:pt x="5653" y="2256"/>
                </a:lnTo>
                <a:lnTo>
                  <a:pt x="5678" y="2256"/>
                </a:lnTo>
                <a:lnTo>
                  <a:pt x="5678" y="2256"/>
                </a:lnTo>
                <a:lnTo>
                  <a:pt x="5678" y="2256"/>
                </a:lnTo>
                <a:lnTo>
                  <a:pt x="5678" y="2256"/>
                </a:lnTo>
                <a:lnTo>
                  <a:pt x="5678" y="2256"/>
                </a:lnTo>
                <a:lnTo>
                  <a:pt x="5653" y="2256"/>
                </a:lnTo>
                <a:lnTo>
                  <a:pt x="5653" y="2256"/>
                </a:lnTo>
                <a:lnTo>
                  <a:pt x="5653" y="2256"/>
                </a:lnTo>
                <a:lnTo>
                  <a:pt x="5629" y="2256"/>
                </a:lnTo>
                <a:lnTo>
                  <a:pt x="5629" y="2256"/>
                </a:lnTo>
                <a:lnTo>
                  <a:pt x="5629" y="2256"/>
                </a:lnTo>
                <a:lnTo>
                  <a:pt x="5629" y="2256"/>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305"/>
                </a:lnTo>
                <a:lnTo>
                  <a:pt x="5629" y="2305"/>
                </a:lnTo>
                <a:lnTo>
                  <a:pt x="5653" y="2305"/>
                </a:lnTo>
                <a:lnTo>
                  <a:pt x="5653" y="2305"/>
                </a:lnTo>
                <a:lnTo>
                  <a:pt x="5653" y="2305"/>
                </a:lnTo>
                <a:lnTo>
                  <a:pt x="5653" y="2305"/>
                </a:lnTo>
                <a:lnTo>
                  <a:pt x="5653" y="2305"/>
                </a:lnTo>
                <a:lnTo>
                  <a:pt x="5629" y="2305"/>
                </a:lnTo>
                <a:lnTo>
                  <a:pt x="5629" y="2305"/>
                </a:lnTo>
                <a:lnTo>
                  <a:pt x="5629" y="2305"/>
                </a:lnTo>
                <a:lnTo>
                  <a:pt x="5629" y="2305"/>
                </a:lnTo>
                <a:lnTo>
                  <a:pt x="5653" y="2305"/>
                </a:lnTo>
                <a:lnTo>
                  <a:pt x="5629" y="2305"/>
                </a:lnTo>
                <a:lnTo>
                  <a:pt x="5629" y="2305"/>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56"/>
                </a:lnTo>
                <a:lnTo>
                  <a:pt x="5629" y="2256"/>
                </a:lnTo>
                <a:lnTo>
                  <a:pt x="5629" y="2256"/>
                </a:lnTo>
                <a:lnTo>
                  <a:pt x="5603" y="2231"/>
                </a:lnTo>
                <a:lnTo>
                  <a:pt x="5603" y="2231"/>
                </a:lnTo>
                <a:lnTo>
                  <a:pt x="5603" y="2231"/>
                </a:lnTo>
                <a:lnTo>
                  <a:pt x="5603" y="2231"/>
                </a:lnTo>
                <a:lnTo>
                  <a:pt x="5603" y="2256"/>
                </a:lnTo>
                <a:lnTo>
                  <a:pt x="5603" y="2256"/>
                </a:lnTo>
                <a:lnTo>
                  <a:pt x="5603" y="2256"/>
                </a:lnTo>
                <a:lnTo>
                  <a:pt x="5603" y="2256"/>
                </a:lnTo>
                <a:lnTo>
                  <a:pt x="5603" y="2256"/>
                </a:lnTo>
                <a:lnTo>
                  <a:pt x="5603" y="2256"/>
                </a:lnTo>
                <a:lnTo>
                  <a:pt x="5603" y="2256"/>
                </a:lnTo>
                <a:lnTo>
                  <a:pt x="5603" y="2256"/>
                </a:lnTo>
                <a:lnTo>
                  <a:pt x="5603" y="2256"/>
                </a:lnTo>
                <a:lnTo>
                  <a:pt x="5603" y="2281"/>
                </a:lnTo>
                <a:lnTo>
                  <a:pt x="5603" y="2281"/>
                </a:lnTo>
                <a:lnTo>
                  <a:pt x="5603" y="2281"/>
                </a:lnTo>
                <a:lnTo>
                  <a:pt x="5603" y="2281"/>
                </a:lnTo>
                <a:lnTo>
                  <a:pt x="5603" y="2281"/>
                </a:lnTo>
                <a:lnTo>
                  <a:pt x="5603" y="2281"/>
                </a:lnTo>
                <a:lnTo>
                  <a:pt x="5603" y="2305"/>
                </a:lnTo>
                <a:lnTo>
                  <a:pt x="5603" y="2305"/>
                </a:lnTo>
                <a:lnTo>
                  <a:pt x="5603" y="2305"/>
                </a:lnTo>
                <a:lnTo>
                  <a:pt x="5603" y="2305"/>
                </a:lnTo>
                <a:lnTo>
                  <a:pt x="5603" y="2305"/>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579" y="2331"/>
                </a:lnTo>
                <a:lnTo>
                  <a:pt x="5579" y="2331"/>
                </a:lnTo>
                <a:lnTo>
                  <a:pt x="5603" y="2355"/>
                </a:lnTo>
                <a:lnTo>
                  <a:pt x="5629" y="2355"/>
                </a:lnTo>
                <a:lnTo>
                  <a:pt x="5629"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78" y="2355"/>
                </a:lnTo>
                <a:lnTo>
                  <a:pt x="5678" y="2355"/>
                </a:lnTo>
                <a:lnTo>
                  <a:pt x="5678" y="2380"/>
                </a:lnTo>
                <a:lnTo>
                  <a:pt x="5653" y="2355"/>
                </a:lnTo>
                <a:lnTo>
                  <a:pt x="5653" y="2355"/>
                </a:lnTo>
                <a:lnTo>
                  <a:pt x="5678" y="2380"/>
                </a:lnTo>
                <a:lnTo>
                  <a:pt x="5703" y="2380"/>
                </a:lnTo>
                <a:lnTo>
                  <a:pt x="5703" y="2380"/>
                </a:lnTo>
                <a:lnTo>
                  <a:pt x="5703"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53" y="2380"/>
                </a:lnTo>
                <a:lnTo>
                  <a:pt x="5753" y="2380"/>
                </a:lnTo>
                <a:lnTo>
                  <a:pt x="5753" y="2380"/>
                </a:lnTo>
                <a:lnTo>
                  <a:pt x="5753" y="2380"/>
                </a:lnTo>
                <a:lnTo>
                  <a:pt x="5753" y="2380"/>
                </a:lnTo>
                <a:lnTo>
                  <a:pt x="5753" y="2380"/>
                </a:lnTo>
                <a:lnTo>
                  <a:pt x="5753" y="2380"/>
                </a:lnTo>
                <a:lnTo>
                  <a:pt x="5753" y="2380"/>
                </a:lnTo>
                <a:lnTo>
                  <a:pt x="5753" y="2380"/>
                </a:lnTo>
                <a:lnTo>
                  <a:pt x="5753" y="2380"/>
                </a:lnTo>
                <a:lnTo>
                  <a:pt x="5728" y="2404"/>
                </a:lnTo>
                <a:lnTo>
                  <a:pt x="5728" y="2404"/>
                </a:lnTo>
                <a:lnTo>
                  <a:pt x="5753" y="2380"/>
                </a:lnTo>
                <a:lnTo>
                  <a:pt x="5753" y="2380"/>
                </a:lnTo>
                <a:lnTo>
                  <a:pt x="5753" y="2404"/>
                </a:lnTo>
                <a:lnTo>
                  <a:pt x="5753" y="2404"/>
                </a:lnTo>
                <a:lnTo>
                  <a:pt x="5753" y="2404"/>
                </a:lnTo>
                <a:lnTo>
                  <a:pt x="5753" y="2404"/>
                </a:lnTo>
                <a:lnTo>
                  <a:pt x="5753" y="2404"/>
                </a:lnTo>
                <a:lnTo>
                  <a:pt x="5777" y="2404"/>
                </a:lnTo>
                <a:lnTo>
                  <a:pt x="5777" y="2404"/>
                </a:lnTo>
                <a:lnTo>
                  <a:pt x="5777" y="2404"/>
                </a:lnTo>
                <a:lnTo>
                  <a:pt x="5777" y="2404"/>
                </a:lnTo>
                <a:lnTo>
                  <a:pt x="5803" y="2430"/>
                </a:lnTo>
                <a:lnTo>
                  <a:pt x="5827" y="2430"/>
                </a:lnTo>
                <a:lnTo>
                  <a:pt x="5827" y="2430"/>
                </a:lnTo>
                <a:lnTo>
                  <a:pt x="5827" y="2430"/>
                </a:lnTo>
                <a:lnTo>
                  <a:pt x="5827" y="2430"/>
                </a:lnTo>
                <a:lnTo>
                  <a:pt x="5827" y="2430"/>
                </a:lnTo>
                <a:lnTo>
                  <a:pt x="5827" y="2454"/>
                </a:lnTo>
                <a:lnTo>
                  <a:pt x="5827" y="2454"/>
                </a:lnTo>
                <a:lnTo>
                  <a:pt x="5827" y="2454"/>
                </a:lnTo>
                <a:lnTo>
                  <a:pt x="5827" y="2454"/>
                </a:lnTo>
                <a:lnTo>
                  <a:pt x="5827" y="2454"/>
                </a:lnTo>
                <a:lnTo>
                  <a:pt x="5852" y="2454"/>
                </a:lnTo>
                <a:lnTo>
                  <a:pt x="5852" y="2454"/>
                </a:lnTo>
                <a:lnTo>
                  <a:pt x="5852" y="2479"/>
                </a:lnTo>
                <a:lnTo>
                  <a:pt x="5852" y="2479"/>
                </a:lnTo>
                <a:lnTo>
                  <a:pt x="5852" y="2479"/>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79"/>
                </a:lnTo>
                <a:lnTo>
                  <a:pt x="5876" y="2479"/>
                </a:lnTo>
                <a:lnTo>
                  <a:pt x="5852" y="2479"/>
                </a:lnTo>
                <a:lnTo>
                  <a:pt x="5852" y="2479"/>
                </a:lnTo>
                <a:lnTo>
                  <a:pt x="5852" y="2479"/>
                </a:lnTo>
                <a:lnTo>
                  <a:pt x="5852" y="2479"/>
                </a:lnTo>
                <a:lnTo>
                  <a:pt x="5876" y="2479"/>
                </a:lnTo>
                <a:lnTo>
                  <a:pt x="5876" y="2479"/>
                </a:lnTo>
                <a:lnTo>
                  <a:pt x="5876" y="2479"/>
                </a:lnTo>
                <a:lnTo>
                  <a:pt x="5876" y="2479"/>
                </a:lnTo>
                <a:lnTo>
                  <a:pt x="5902" y="2479"/>
                </a:lnTo>
                <a:lnTo>
                  <a:pt x="5902" y="2479"/>
                </a:lnTo>
                <a:lnTo>
                  <a:pt x="5902" y="2479"/>
                </a:lnTo>
                <a:lnTo>
                  <a:pt x="5902" y="2479"/>
                </a:lnTo>
                <a:lnTo>
                  <a:pt x="5902" y="2504"/>
                </a:lnTo>
                <a:lnTo>
                  <a:pt x="5902" y="2504"/>
                </a:lnTo>
                <a:lnTo>
                  <a:pt x="5926" y="2504"/>
                </a:lnTo>
                <a:lnTo>
                  <a:pt x="5926" y="2504"/>
                </a:lnTo>
                <a:lnTo>
                  <a:pt x="5926" y="2504"/>
                </a:lnTo>
                <a:lnTo>
                  <a:pt x="5926" y="2504"/>
                </a:lnTo>
                <a:lnTo>
                  <a:pt x="5926" y="2504"/>
                </a:lnTo>
                <a:lnTo>
                  <a:pt x="5926"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29"/>
                </a:lnTo>
                <a:lnTo>
                  <a:pt x="5976" y="2529"/>
                </a:lnTo>
                <a:lnTo>
                  <a:pt x="5976" y="2529"/>
                </a:lnTo>
                <a:lnTo>
                  <a:pt x="5976" y="2529"/>
                </a:lnTo>
                <a:lnTo>
                  <a:pt x="5976" y="2529"/>
                </a:lnTo>
                <a:lnTo>
                  <a:pt x="5976" y="2529"/>
                </a:lnTo>
                <a:lnTo>
                  <a:pt x="5976" y="2529"/>
                </a:lnTo>
                <a:lnTo>
                  <a:pt x="5976" y="2529"/>
                </a:lnTo>
                <a:lnTo>
                  <a:pt x="6000" y="2529"/>
                </a:lnTo>
                <a:lnTo>
                  <a:pt x="6000" y="2529"/>
                </a:lnTo>
                <a:lnTo>
                  <a:pt x="6000" y="2529"/>
                </a:lnTo>
                <a:lnTo>
                  <a:pt x="6000" y="2504"/>
                </a:lnTo>
                <a:lnTo>
                  <a:pt x="6000" y="2504"/>
                </a:lnTo>
                <a:lnTo>
                  <a:pt x="6000" y="2504"/>
                </a:lnTo>
                <a:lnTo>
                  <a:pt x="6000" y="2504"/>
                </a:lnTo>
                <a:lnTo>
                  <a:pt x="5976" y="2504"/>
                </a:lnTo>
                <a:lnTo>
                  <a:pt x="5976" y="2504"/>
                </a:lnTo>
                <a:lnTo>
                  <a:pt x="5976" y="2504"/>
                </a:lnTo>
                <a:lnTo>
                  <a:pt x="5976" y="2504"/>
                </a:lnTo>
                <a:lnTo>
                  <a:pt x="5976"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5976"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26" y="2479"/>
                </a:lnTo>
                <a:lnTo>
                  <a:pt x="6026" y="2479"/>
                </a:lnTo>
                <a:lnTo>
                  <a:pt x="6026" y="2479"/>
                </a:lnTo>
                <a:lnTo>
                  <a:pt x="6026" y="2504"/>
                </a:lnTo>
                <a:lnTo>
                  <a:pt x="6026" y="2504"/>
                </a:lnTo>
                <a:lnTo>
                  <a:pt x="6026" y="2504"/>
                </a:lnTo>
                <a:lnTo>
                  <a:pt x="6026" y="2504"/>
                </a:lnTo>
                <a:lnTo>
                  <a:pt x="6026" y="2479"/>
                </a:lnTo>
                <a:lnTo>
                  <a:pt x="6050" y="2479"/>
                </a:lnTo>
                <a:lnTo>
                  <a:pt x="6050" y="2479"/>
                </a:lnTo>
                <a:lnTo>
                  <a:pt x="6050" y="2479"/>
                </a:lnTo>
                <a:lnTo>
                  <a:pt x="6050" y="2479"/>
                </a:lnTo>
                <a:lnTo>
                  <a:pt x="6050" y="2479"/>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30"/>
                </a:lnTo>
                <a:lnTo>
                  <a:pt x="6026" y="2430"/>
                </a:lnTo>
                <a:lnTo>
                  <a:pt x="6026" y="2430"/>
                </a:lnTo>
                <a:lnTo>
                  <a:pt x="6026" y="2430"/>
                </a:lnTo>
                <a:lnTo>
                  <a:pt x="6026" y="2430"/>
                </a:lnTo>
                <a:lnTo>
                  <a:pt x="6000" y="2430"/>
                </a:lnTo>
                <a:lnTo>
                  <a:pt x="6026" y="2430"/>
                </a:lnTo>
                <a:lnTo>
                  <a:pt x="6026" y="2430"/>
                </a:lnTo>
                <a:lnTo>
                  <a:pt x="6026" y="2430"/>
                </a:lnTo>
                <a:lnTo>
                  <a:pt x="6026"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5976" y="2430"/>
                </a:lnTo>
                <a:lnTo>
                  <a:pt x="5976" y="2454"/>
                </a:lnTo>
                <a:lnTo>
                  <a:pt x="5976" y="2454"/>
                </a:lnTo>
                <a:lnTo>
                  <a:pt x="5976" y="2454"/>
                </a:lnTo>
                <a:lnTo>
                  <a:pt x="5976" y="2454"/>
                </a:lnTo>
                <a:lnTo>
                  <a:pt x="5976" y="2430"/>
                </a:lnTo>
                <a:lnTo>
                  <a:pt x="5976" y="2430"/>
                </a:lnTo>
                <a:lnTo>
                  <a:pt x="5976" y="2430"/>
                </a:lnTo>
                <a:lnTo>
                  <a:pt x="6000" y="2430"/>
                </a:lnTo>
                <a:lnTo>
                  <a:pt x="6000" y="2430"/>
                </a:lnTo>
                <a:lnTo>
                  <a:pt x="6000" y="2430"/>
                </a:lnTo>
                <a:lnTo>
                  <a:pt x="6000" y="2430"/>
                </a:lnTo>
                <a:lnTo>
                  <a:pt x="6000" y="2430"/>
                </a:lnTo>
                <a:lnTo>
                  <a:pt x="6000" y="2430"/>
                </a:lnTo>
                <a:lnTo>
                  <a:pt x="6000" y="2404"/>
                </a:lnTo>
                <a:lnTo>
                  <a:pt x="5976" y="2404"/>
                </a:lnTo>
                <a:lnTo>
                  <a:pt x="5976" y="2404"/>
                </a:lnTo>
                <a:lnTo>
                  <a:pt x="5976" y="2404"/>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04"/>
                </a:lnTo>
                <a:lnTo>
                  <a:pt x="5976" y="2404"/>
                </a:lnTo>
                <a:lnTo>
                  <a:pt x="5976" y="2404"/>
                </a:lnTo>
                <a:lnTo>
                  <a:pt x="5976" y="2404"/>
                </a:lnTo>
                <a:lnTo>
                  <a:pt x="5976" y="2404"/>
                </a:lnTo>
                <a:lnTo>
                  <a:pt x="5951" y="2404"/>
                </a:lnTo>
                <a:lnTo>
                  <a:pt x="5951" y="2404"/>
                </a:lnTo>
                <a:lnTo>
                  <a:pt x="5951" y="2404"/>
                </a:lnTo>
                <a:lnTo>
                  <a:pt x="5976" y="2404"/>
                </a:lnTo>
                <a:lnTo>
                  <a:pt x="5976" y="2404"/>
                </a:lnTo>
                <a:lnTo>
                  <a:pt x="5951" y="2404"/>
                </a:lnTo>
                <a:lnTo>
                  <a:pt x="5951" y="2404"/>
                </a:lnTo>
                <a:lnTo>
                  <a:pt x="5951" y="2404"/>
                </a:lnTo>
                <a:lnTo>
                  <a:pt x="5951" y="2404"/>
                </a:lnTo>
                <a:lnTo>
                  <a:pt x="5951" y="2404"/>
                </a:lnTo>
                <a:lnTo>
                  <a:pt x="5976" y="2404"/>
                </a:lnTo>
                <a:lnTo>
                  <a:pt x="5976" y="2404"/>
                </a:lnTo>
                <a:lnTo>
                  <a:pt x="5976" y="2404"/>
                </a:lnTo>
                <a:lnTo>
                  <a:pt x="5976" y="2404"/>
                </a:lnTo>
                <a:lnTo>
                  <a:pt x="5976" y="2404"/>
                </a:lnTo>
                <a:lnTo>
                  <a:pt x="5976" y="2404"/>
                </a:lnTo>
                <a:lnTo>
                  <a:pt x="5976" y="2404"/>
                </a:lnTo>
                <a:lnTo>
                  <a:pt x="5976"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26" y="2380"/>
                </a:lnTo>
                <a:lnTo>
                  <a:pt x="5926" y="2380"/>
                </a:lnTo>
                <a:lnTo>
                  <a:pt x="5926" y="2380"/>
                </a:lnTo>
                <a:lnTo>
                  <a:pt x="5926" y="2380"/>
                </a:lnTo>
                <a:lnTo>
                  <a:pt x="5902" y="2380"/>
                </a:lnTo>
                <a:lnTo>
                  <a:pt x="5902" y="2380"/>
                </a:lnTo>
                <a:lnTo>
                  <a:pt x="5902" y="2380"/>
                </a:lnTo>
                <a:lnTo>
                  <a:pt x="5902" y="2380"/>
                </a:lnTo>
                <a:lnTo>
                  <a:pt x="5902" y="2380"/>
                </a:lnTo>
                <a:lnTo>
                  <a:pt x="5902" y="2355"/>
                </a:lnTo>
                <a:lnTo>
                  <a:pt x="5902" y="2355"/>
                </a:lnTo>
                <a:lnTo>
                  <a:pt x="5902" y="2355"/>
                </a:lnTo>
                <a:lnTo>
                  <a:pt x="5902" y="2355"/>
                </a:lnTo>
                <a:lnTo>
                  <a:pt x="5902" y="2355"/>
                </a:lnTo>
                <a:lnTo>
                  <a:pt x="5902" y="2380"/>
                </a:lnTo>
                <a:lnTo>
                  <a:pt x="5926" y="2380"/>
                </a:lnTo>
                <a:lnTo>
                  <a:pt x="5926" y="2380"/>
                </a:lnTo>
                <a:lnTo>
                  <a:pt x="5926" y="2380"/>
                </a:lnTo>
                <a:lnTo>
                  <a:pt x="5926" y="2380"/>
                </a:lnTo>
                <a:lnTo>
                  <a:pt x="5926" y="2380"/>
                </a:lnTo>
                <a:lnTo>
                  <a:pt x="5926" y="2380"/>
                </a:lnTo>
                <a:lnTo>
                  <a:pt x="5951" y="2380"/>
                </a:lnTo>
                <a:lnTo>
                  <a:pt x="5951" y="2380"/>
                </a:lnTo>
                <a:lnTo>
                  <a:pt x="5951" y="2380"/>
                </a:lnTo>
                <a:lnTo>
                  <a:pt x="5951" y="2380"/>
                </a:lnTo>
                <a:lnTo>
                  <a:pt x="5951" y="2380"/>
                </a:lnTo>
                <a:lnTo>
                  <a:pt x="5951" y="2380"/>
                </a:lnTo>
                <a:lnTo>
                  <a:pt x="5951" y="2380"/>
                </a:lnTo>
                <a:lnTo>
                  <a:pt x="5926" y="2355"/>
                </a:lnTo>
                <a:lnTo>
                  <a:pt x="5951" y="2355"/>
                </a:lnTo>
                <a:lnTo>
                  <a:pt x="5951" y="2355"/>
                </a:lnTo>
                <a:lnTo>
                  <a:pt x="5951" y="2380"/>
                </a:lnTo>
                <a:lnTo>
                  <a:pt x="5951" y="2380"/>
                </a:lnTo>
                <a:lnTo>
                  <a:pt x="5951" y="2380"/>
                </a:lnTo>
                <a:lnTo>
                  <a:pt x="5951" y="2380"/>
                </a:lnTo>
                <a:lnTo>
                  <a:pt x="5951" y="2380"/>
                </a:lnTo>
                <a:lnTo>
                  <a:pt x="5951" y="2380"/>
                </a:lnTo>
                <a:lnTo>
                  <a:pt x="5951" y="2380"/>
                </a:lnTo>
                <a:lnTo>
                  <a:pt x="5976" y="2380"/>
                </a:lnTo>
                <a:lnTo>
                  <a:pt x="5976" y="2380"/>
                </a:lnTo>
                <a:lnTo>
                  <a:pt x="5976" y="2404"/>
                </a:lnTo>
                <a:lnTo>
                  <a:pt x="5976" y="2404"/>
                </a:lnTo>
                <a:lnTo>
                  <a:pt x="5976" y="2404"/>
                </a:lnTo>
                <a:lnTo>
                  <a:pt x="5976" y="2404"/>
                </a:lnTo>
                <a:lnTo>
                  <a:pt x="6000" y="2380"/>
                </a:lnTo>
                <a:lnTo>
                  <a:pt x="6000" y="2380"/>
                </a:lnTo>
                <a:lnTo>
                  <a:pt x="6000" y="2404"/>
                </a:lnTo>
                <a:lnTo>
                  <a:pt x="6000" y="2404"/>
                </a:lnTo>
                <a:lnTo>
                  <a:pt x="5976" y="2404"/>
                </a:lnTo>
                <a:lnTo>
                  <a:pt x="5976" y="2404"/>
                </a:lnTo>
                <a:lnTo>
                  <a:pt x="6000" y="2404"/>
                </a:lnTo>
                <a:lnTo>
                  <a:pt x="6000" y="2404"/>
                </a:lnTo>
                <a:lnTo>
                  <a:pt x="6000" y="2404"/>
                </a:lnTo>
                <a:lnTo>
                  <a:pt x="6000" y="2404"/>
                </a:lnTo>
                <a:lnTo>
                  <a:pt x="6000" y="2404"/>
                </a:lnTo>
                <a:lnTo>
                  <a:pt x="6000" y="2404"/>
                </a:lnTo>
                <a:lnTo>
                  <a:pt x="6000" y="2404"/>
                </a:lnTo>
                <a:lnTo>
                  <a:pt x="6000" y="2380"/>
                </a:lnTo>
                <a:lnTo>
                  <a:pt x="6000" y="2380"/>
                </a:lnTo>
                <a:lnTo>
                  <a:pt x="6000" y="2380"/>
                </a:lnTo>
                <a:lnTo>
                  <a:pt x="6000" y="2380"/>
                </a:lnTo>
                <a:lnTo>
                  <a:pt x="6000" y="2380"/>
                </a:lnTo>
                <a:lnTo>
                  <a:pt x="6000" y="2380"/>
                </a:lnTo>
                <a:lnTo>
                  <a:pt x="6000" y="2380"/>
                </a:lnTo>
                <a:lnTo>
                  <a:pt x="6000" y="2380"/>
                </a:lnTo>
                <a:lnTo>
                  <a:pt x="6000" y="2380"/>
                </a:lnTo>
                <a:lnTo>
                  <a:pt x="6000" y="2355"/>
                </a:lnTo>
                <a:lnTo>
                  <a:pt x="6000" y="2355"/>
                </a:lnTo>
                <a:lnTo>
                  <a:pt x="6000" y="2380"/>
                </a:lnTo>
                <a:lnTo>
                  <a:pt x="6000" y="2380"/>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80"/>
                </a:lnTo>
                <a:lnTo>
                  <a:pt x="6000" y="2380"/>
                </a:lnTo>
                <a:lnTo>
                  <a:pt x="6026" y="2380"/>
                </a:lnTo>
                <a:lnTo>
                  <a:pt x="6026" y="2380"/>
                </a:lnTo>
                <a:lnTo>
                  <a:pt x="6026" y="2380"/>
                </a:lnTo>
                <a:lnTo>
                  <a:pt x="6026" y="2380"/>
                </a:lnTo>
                <a:lnTo>
                  <a:pt x="6026" y="2380"/>
                </a:lnTo>
                <a:lnTo>
                  <a:pt x="6026" y="2380"/>
                </a:lnTo>
                <a:lnTo>
                  <a:pt x="6026" y="2380"/>
                </a:lnTo>
                <a:lnTo>
                  <a:pt x="6026" y="2355"/>
                </a:lnTo>
                <a:lnTo>
                  <a:pt x="6026" y="2355"/>
                </a:lnTo>
                <a:lnTo>
                  <a:pt x="6026" y="2355"/>
                </a:lnTo>
                <a:lnTo>
                  <a:pt x="6026" y="2355"/>
                </a:lnTo>
                <a:lnTo>
                  <a:pt x="6026" y="2355"/>
                </a:lnTo>
                <a:lnTo>
                  <a:pt x="6050" y="2355"/>
                </a:lnTo>
                <a:lnTo>
                  <a:pt x="6050" y="2355"/>
                </a:lnTo>
                <a:lnTo>
                  <a:pt x="6050" y="2355"/>
                </a:lnTo>
                <a:lnTo>
                  <a:pt x="6026" y="2380"/>
                </a:lnTo>
                <a:lnTo>
                  <a:pt x="6026" y="2380"/>
                </a:lnTo>
                <a:lnTo>
                  <a:pt x="6026" y="2380"/>
                </a:lnTo>
                <a:lnTo>
                  <a:pt x="6026" y="2380"/>
                </a:lnTo>
                <a:lnTo>
                  <a:pt x="6026" y="2380"/>
                </a:lnTo>
                <a:lnTo>
                  <a:pt x="6026" y="2380"/>
                </a:lnTo>
                <a:lnTo>
                  <a:pt x="6026" y="2380"/>
                </a:lnTo>
                <a:lnTo>
                  <a:pt x="6026" y="2380"/>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79"/>
                </a:lnTo>
                <a:lnTo>
                  <a:pt x="6050" y="2479"/>
                </a:lnTo>
                <a:lnTo>
                  <a:pt x="6050" y="2479"/>
                </a:lnTo>
                <a:lnTo>
                  <a:pt x="6075" y="2454"/>
                </a:lnTo>
                <a:lnTo>
                  <a:pt x="6075" y="2454"/>
                </a:lnTo>
                <a:lnTo>
                  <a:pt x="6075"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30"/>
                </a:lnTo>
                <a:lnTo>
                  <a:pt x="6100" y="2430"/>
                </a:lnTo>
                <a:lnTo>
                  <a:pt x="6100" y="2430"/>
                </a:lnTo>
                <a:lnTo>
                  <a:pt x="6100" y="2454"/>
                </a:lnTo>
                <a:lnTo>
                  <a:pt x="6100" y="2454"/>
                </a:lnTo>
                <a:lnTo>
                  <a:pt x="6100" y="2454"/>
                </a:lnTo>
                <a:lnTo>
                  <a:pt x="6100" y="2454"/>
                </a:lnTo>
                <a:lnTo>
                  <a:pt x="6100" y="2454"/>
                </a:lnTo>
                <a:lnTo>
                  <a:pt x="6125" y="2479"/>
                </a:lnTo>
                <a:lnTo>
                  <a:pt x="6125" y="2479"/>
                </a:lnTo>
                <a:lnTo>
                  <a:pt x="6125" y="2479"/>
                </a:lnTo>
                <a:lnTo>
                  <a:pt x="6149" y="2479"/>
                </a:lnTo>
                <a:lnTo>
                  <a:pt x="6149" y="2479"/>
                </a:lnTo>
                <a:lnTo>
                  <a:pt x="6149" y="2479"/>
                </a:lnTo>
                <a:lnTo>
                  <a:pt x="6149" y="2479"/>
                </a:lnTo>
                <a:lnTo>
                  <a:pt x="6149" y="2479"/>
                </a:lnTo>
                <a:lnTo>
                  <a:pt x="6149" y="2479"/>
                </a:lnTo>
                <a:lnTo>
                  <a:pt x="6149" y="2479"/>
                </a:lnTo>
                <a:lnTo>
                  <a:pt x="6149" y="2479"/>
                </a:lnTo>
                <a:lnTo>
                  <a:pt x="6149" y="2479"/>
                </a:lnTo>
                <a:lnTo>
                  <a:pt x="6149" y="2454"/>
                </a:lnTo>
                <a:lnTo>
                  <a:pt x="6149" y="2454"/>
                </a:lnTo>
                <a:lnTo>
                  <a:pt x="6149" y="2454"/>
                </a:lnTo>
                <a:lnTo>
                  <a:pt x="6149" y="2454"/>
                </a:lnTo>
                <a:lnTo>
                  <a:pt x="6149" y="2454"/>
                </a:lnTo>
                <a:lnTo>
                  <a:pt x="6149" y="2454"/>
                </a:lnTo>
                <a:lnTo>
                  <a:pt x="6149" y="2454"/>
                </a:lnTo>
                <a:lnTo>
                  <a:pt x="6149" y="2454"/>
                </a:lnTo>
                <a:lnTo>
                  <a:pt x="6149" y="2430"/>
                </a:lnTo>
                <a:lnTo>
                  <a:pt x="6125" y="2430"/>
                </a:lnTo>
                <a:lnTo>
                  <a:pt x="6125" y="2430"/>
                </a:lnTo>
                <a:lnTo>
                  <a:pt x="6125" y="2430"/>
                </a:lnTo>
                <a:lnTo>
                  <a:pt x="6125" y="2430"/>
                </a:lnTo>
                <a:lnTo>
                  <a:pt x="6125" y="2430"/>
                </a:lnTo>
                <a:lnTo>
                  <a:pt x="6125" y="2430"/>
                </a:lnTo>
                <a:lnTo>
                  <a:pt x="6125" y="2430"/>
                </a:lnTo>
                <a:lnTo>
                  <a:pt x="6125" y="2430"/>
                </a:lnTo>
                <a:lnTo>
                  <a:pt x="6125" y="2404"/>
                </a:lnTo>
                <a:lnTo>
                  <a:pt x="6125" y="2404"/>
                </a:lnTo>
                <a:lnTo>
                  <a:pt x="6125" y="2404"/>
                </a:lnTo>
                <a:lnTo>
                  <a:pt x="6125" y="2404"/>
                </a:lnTo>
                <a:lnTo>
                  <a:pt x="6125" y="2404"/>
                </a:lnTo>
                <a:lnTo>
                  <a:pt x="6125" y="2404"/>
                </a:lnTo>
                <a:lnTo>
                  <a:pt x="6125" y="2404"/>
                </a:lnTo>
                <a:lnTo>
                  <a:pt x="6100" y="2380"/>
                </a:lnTo>
                <a:lnTo>
                  <a:pt x="6100" y="2380"/>
                </a:lnTo>
                <a:lnTo>
                  <a:pt x="6100" y="2380"/>
                </a:lnTo>
                <a:lnTo>
                  <a:pt x="6100" y="2380"/>
                </a:lnTo>
                <a:lnTo>
                  <a:pt x="6100" y="2355"/>
                </a:lnTo>
                <a:lnTo>
                  <a:pt x="6100" y="2355"/>
                </a:lnTo>
                <a:lnTo>
                  <a:pt x="6100" y="2355"/>
                </a:lnTo>
                <a:lnTo>
                  <a:pt x="6100" y="2355"/>
                </a:lnTo>
                <a:lnTo>
                  <a:pt x="6100" y="2355"/>
                </a:lnTo>
                <a:lnTo>
                  <a:pt x="6075" y="2355"/>
                </a:lnTo>
                <a:lnTo>
                  <a:pt x="6075" y="2355"/>
                </a:lnTo>
                <a:lnTo>
                  <a:pt x="6075" y="2355"/>
                </a:lnTo>
                <a:lnTo>
                  <a:pt x="6075" y="2331"/>
                </a:lnTo>
                <a:lnTo>
                  <a:pt x="6075" y="2331"/>
                </a:lnTo>
                <a:lnTo>
                  <a:pt x="6075" y="2331"/>
                </a:lnTo>
                <a:lnTo>
                  <a:pt x="6075" y="2331"/>
                </a:lnTo>
                <a:lnTo>
                  <a:pt x="6075" y="2331"/>
                </a:lnTo>
                <a:lnTo>
                  <a:pt x="6075" y="2331"/>
                </a:lnTo>
                <a:lnTo>
                  <a:pt x="6075" y="2331"/>
                </a:lnTo>
                <a:lnTo>
                  <a:pt x="6075" y="2331"/>
                </a:lnTo>
                <a:lnTo>
                  <a:pt x="6075" y="2331"/>
                </a:lnTo>
                <a:lnTo>
                  <a:pt x="6075" y="2305"/>
                </a:lnTo>
                <a:lnTo>
                  <a:pt x="6075" y="2305"/>
                </a:lnTo>
                <a:lnTo>
                  <a:pt x="6075" y="2305"/>
                </a:lnTo>
                <a:lnTo>
                  <a:pt x="6075" y="2305"/>
                </a:lnTo>
                <a:lnTo>
                  <a:pt x="6075" y="2305"/>
                </a:lnTo>
                <a:lnTo>
                  <a:pt x="6050" y="2305"/>
                </a:lnTo>
                <a:lnTo>
                  <a:pt x="6050" y="2305"/>
                </a:lnTo>
                <a:lnTo>
                  <a:pt x="6050" y="2305"/>
                </a:lnTo>
                <a:lnTo>
                  <a:pt x="6050" y="2281"/>
                </a:lnTo>
                <a:lnTo>
                  <a:pt x="6050" y="2281"/>
                </a:lnTo>
                <a:lnTo>
                  <a:pt x="6050" y="2281"/>
                </a:lnTo>
                <a:lnTo>
                  <a:pt x="6050" y="2281"/>
                </a:lnTo>
                <a:lnTo>
                  <a:pt x="6050" y="2281"/>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281"/>
                </a:lnTo>
                <a:lnTo>
                  <a:pt x="6075" y="2281"/>
                </a:lnTo>
                <a:lnTo>
                  <a:pt x="6075" y="2281"/>
                </a:lnTo>
                <a:lnTo>
                  <a:pt x="6075"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56"/>
                </a:lnTo>
                <a:lnTo>
                  <a:pt x="6050" y="2256"/>
                </a:lnTo>
                <a:lnTo>
                  <a:pt x="6050" y="2231"/>
                </a:lnTo>
                <a:lnTo>
                  <a:pt x="6050" y="2231"/>
                </a:lnTo>
                <a:lnTo>
                  <a:pt x="6050" y="2231"/>
                </a:lnTo>
                <a:lnTo>
                  <a:pt x="6050" y="2256"/>
                </a:lnTo>
                <a:lnTo>
                  <a:pt x="6050" y="2256"/>
                </a:lnTo>
                <a:lnTo>
                  <a:pt x="6050" y="2281"/>
                </a:lnTo>
                <a:lnTo>
                  <a:pt x="6075" y="2281"/>
                </a:lnTo>
                <a:lnTo>
                  <a:pt x="6075" y="2281"/>
                </a:lnTo>
                <a:lnTo>
                  <a:pt x="6075" y="2281"/>
                </a:lnTo>
                <a:lnTo>
                  <a:pt x="6075" y="2305"/>
                </a:lnTo>
                <a:lnTo>
                  <a:pt x="6075" y="2305"/>
                </a:lnTo>
                <a:lnTo>
                  <a:pt x="6075" y="2305"/>
                </a:lnTo>
                <a:lnTo>
                  <a:pt x="6100" y="2305"/>
                </a:lnTo>
                <a:lnTo>
                  <a:pt x="6100" y="2305"/>
                </a:lnTo>
                <a:lnTo>
                  <a:pt x="6100" y="2331"/>
                </a:lnTo>
                <a:lnTo>
                  <a:pt x="6100" y="2331"/>
                </a:lnTo>
                <a:lnTo>
                  <a:pt x="6100" y="2331"/>
                </a:lnTo>
                <a:lnTo>
                  <a:pt x="6100" y="2331"/>
                </a:lnTo>
                <a:lnTo>
                  <a:pt x="6100" y="2331"/>
                </a:lnTo>
                <a:lnTo>
                  <a:pt x="6100" y="2331"/>
                </a:lnTo>
                <a:lnTo>
                  <a:pt x="6100" y="2331"/>
                </a:lnTo>
                <a:lnTo>
                  <a:pt x="6100" y="2331"/>
                </a:lnTo>
                <a:lnTo>
                  <a:pt x="6100" y="2355"/>
                </a:lnTo>
                <a:lnTo>
                  <a:pt x="6100" y="2355"/>
                </a:lnTo>
                <a:lnTo>
                  <a:pt x="6100" y="2355"/>
                </a:lnTo>
                <a:lnTo>
                  <a:pt x="6100" y="2355"/>
                </a:lnTo>
                <a:lnTo>
                  <a:pt x="6125" y="2355"/>
                </a:lnTo>
                <a:lnTo>
                  <a:pt x="6125" y="2380"/>
                </a:lnTo>
                <a:lnTo>
                  <a:pt x="6125" y="2380"/>
                </a:lnTo>
                <a:lnTo>
                  <a:pt x="6125" y="2380"/>
                </a:lnTo>
                <a:lnTo>
                  <a:pt x="6125" y="2380"/>
                </a:lnTo>
                <a:lnTo>
                  <a:pt x="6125" y="2380"/>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49" y="2355"/>
                </a:lnTo>
                <a:lnTo>
                  <a:pt x="6149" y="2380"/>
                </a:lnTo>
                <a:lnTo>
                  <a:pt x="6149" y="2380"/>
                </a:lnTo>
                <a:lnTo>
                  <a:pt x="6149" y="2380"/>
                </a:lnTo>
                <a:lnTo>
                  <a:pt x="6149" y="2380"/>
                </a:lnTo>
                <a:lnTo>
                  <a:pt x="6149" y="2380"/>
                </a:lnTo>
                <a:lnTo>
                  <a:pt x="6149" y="2380"/>
                </a:lnTo>
                <a:lnTo>
                  <a:pt x="6149" y="2380"/>
                </a:lnTo>
                <a:lnTo>
                  <a:pt x="6149" y="2380"/>
                </a:lnTo>
                <a:lnTo>
                  <a:pt x="6149" y="2380"/>
                </a:lnTo>
                <a:lnTo>
                  <a:pt x="6125" y="2380"/>
                </a:lnTo>
                <a:lnTo>
                  <a:pt x="6149" y="2380"/>
                </a:lnTo>
                <a:lnTo>
                  <a:pt x="6149" y="2404"/>
                </a:lnTo>
                <a:lnTo>
                  <a:pt x="6149" y="2404"/>
                </a:lnTo>
                <a:lnTo>
                  <a:pt x="6149" y="2404"/>
                </a:lnTo>
                <a:lnTo>
                  <a:pt x="6149" y="2404"/>
                </a:lnTo>
                <a:lnTo>
                  <a:pt x="6174" y="2404"/>
                </a:lnTo>
                <a:lnTo>
                  <a:pt x="6174" y="2404"/>
                </a:lnTo>
                <a:lnTo>
                  <a:pt x="6174" y="2404"/>
                </a:lnTo>
                <a:lnTo>
                  <a:pt x="6174" y="2404"/>
                </a:lnTo>
                <a:lnTo>
                  <a:pt x="6174" y="2404"/>
                </a:lnTo>
                <a:lnTo>
                  <a:pt x="6174" y="2404"/>
                </a:lnTo>
                <a:lnTo>
                  <a:pt x="6174" y="2404"/>
                </a:lnTo>
                <a:lnTo>
                  <a:pt x="6174" y="2404"/>
                </a:lnTo>
                <a:lnTo>
                  <a:pt x="6174" y="2430"/>
                </a:lnTo>
                <a:lnTo>
                  <a:pt x="6174" y="2430"/>
                </a:lnTo>
                <a:lnTo>
                  <a:pt x="6174" y="2430"/>
                </a:lnTo>
                <a:lnTo>
                  <a:pt x="6174" y="2430"/>
                </a:lnTo>
                <a:lnTo>
                  <a:pt x="6174" y="2430"/>
                </a:lnTo>
                <a:lnTo>
                  <a:pt x="6174" y="2430"/>
                </a:lnTo>
                <a:lnTo>
                  <a:pt x="6174"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224" y="2430"/>
                </a:lnTo>
                <a:lnTo>
                  <a:pt x="6224" y="2430"/>
                </a:lnTo>
                <a:lnTo>
                  <a:pt x="6249" y="2454"/>
                </a:lnTo>
                <a:lnTo>
                  <a:pt x="6249" y="2454"/>
                </a:lnTo>
                <a:lnTo>
                  <a:pt x="6249" y="2454"/>
                </a:lnTo>
                <a:lnTo>
                  <a:pt x="6249" y="2454"/>
                </a:lnTo>
                <a:lnTo>
                  <a:pt x="6249" y="2454"/>
                </a:lnTo>
                <a:lnTo>
                  <a:pt x="6249" y="2454"/>
                </a:lnTo>
                <a:lnTo>
                  <a:pt x="6249" y="2454"/>
                </a:lnTo>
                <a:lnTo>
                  <a:pt x="6249" y="2454"/>
                </a:lnTo>
                <a:lnTo>
                  <a:pt x="6249" y="2430"/>
                </a:lnTo>
                <a:lnTo>
                  <a:pt x="6249" y="2430"/>
                </a:lnTo>
                <a:lnTo>
                  <a:pt x="6249" y="2430"/>
                </a:lnTo>
                <a:lnTo>
                  <a:pt x="6249" y="2430"/>
                </a:lnTo>
                <a:lnTo>
                  <a:pt x="6249" y="2430"/>
                </a:lnTo>
                <a:lnTo>
                  <a:pt x="6249" y="2430"/>
                </a:lnTo>
                <a:lnTo>
                  <a:pt x="6249" y="2430"/>
                </a:lnTo>
                <a:lnTo>
                  <a:pt x="6249" y="2404"/>
                </a:lnTo>
                <a:lnTo>
                  <a:pt x="6249" y="2404"/>
                </a:lnTo>
                <a:lnTo>
                  <a:pt x="6249" y="2404"/>
                </a:lnTo>
                <a:lnTo>
                  <a:pt x="6249" y="2404"/>
                </a:lnTo>
                <a:lnTo>
                  <a:pt x="6249" y="2404"/>
                </a:lnTo>
                <a:lnTo>
                  <a:pt x="6249" y="2404"/>
                </a:lnTo>
                <a:lnTo>
                  <a:pt x="6249" y="2404"/>
                </a:lnTo>
                <a:lnTo>
                  <a:pt x="6249" y="2404"/>
                </a:lnTo>
                <a:lnTo>
                  <a:pt x="6249" y="2404"/>
                </a:lnTo>
                <a:lnTo>
                  <a:pt x="6249" y="2380"/>
                </a:lnTo>
                <a:lnTo>
                  <a:pt x="6249" y="2380"/>
                </a:lnTo>
                <a:lnTo>
                  <a:pt x="6249" y="2380"/>
                </a:lnTo>
                <a:lnTo>
                  <a:pt x="6249" y="2380"/>
                </a:lnTo>
                <a:lnTo>
                  <a:pt x="6249" y="2380"/>
                </a:lnTo>
                <a:lnTo>
                  <a:pt x="6273" y="2380"/>
                </a:lnTo>
                <a:lnTo>
                  <a:pt x="6273" y="2380"/>
                </a:lnTo>
                <a:lnTo>
                  <a:pt x="6273" y="2380"/>
                </a:lnTo>
                <a:lnTo>
                  <a:pt x="6249" y="2380"/>
                </a:lnTo>
                <a:lnTo>
                  <a:pt x="6249" y="2404"/>
                </a:lnTo>
                <a:lnTo>
                  <a:pt x="6249" y="2404"/>
                </a:lnTo>
                <a:lnTo>
                  <a:pt x="6249" y="2404"/>
                </a:lnTo>
                <a:lnTo>
                  <a:pt x="6249" y="2404"/>
                </a:lnTo>
                <a:lnTo>
                  <a:pt x="6249" y="2404"/>
                </a:lnTo>
                <a:lnTo>
                  <a:pt x="6249" y="2404"/>
                </a:lnTo>
                <a:lnTo>
                  <a:pt x="6249" y="2404"/>
                </a:lnTo>
                <a:lnTo>
                  <a:pt x="6249" y="2404"/>
                </a:lnTo>
                <a:lnTo>
                  <a:pt x="6249" y="2404"/>
                </a:lnTo>
                <a:lnTo>
                  <a:pt x="6249" y="2404"/>
                </a:lnTo>
                <a:lnTo>
                  <a:pt x="6273" y="2430"/>
                </a:lnTo>
                <a:lnTo>
                  <a:pt x="6273" y="2430"/>
                </a:lnTo>
                <a:lnTo>
                  <a:pt x="6273" y="2430"/>
                </a:lnTo>
                <a:lnTo>
                  <a:pt x="6273" y="2430"/>
                </a:lnTo>
                <a:lnTo>
                  <a:pt x="6273" y="2430"/>
                </a:lnTo>
                <a:lnTo>
                  <a:pt x="6273" y="2430"/>
                </a:lnTo>
                <a:lnTo>
                  <a:pt x="6249" y="2430"/>
                </a:lnTo>
                <a:lnTo>
                  <a:pt x="6249" y="2430"/>
                </a:lnTo>
                <a:lnTo>
                  <a:pt x="6249" y="2430"/>
                </a:lnTo>
                <a:lnTo>
                  <a:pt x="6249" y="2430"/>
                </a:lnTo>
                <a:lnTo>
                  <a:pt x="6249" y="2430"/>
                </a:lnTo>
                <a:lnTo>
                  <a:pt x="6249" y="2430"/>
                </a:lnTo>
                <a:lnTo>
                  <a:pt x="6249" y="2430"/>
                </a:lnTo>
                <a:lnTo>
                  <a:pt x="6249" y="2430"/>
                </a:lnTo>
                <a:lnTo>
                  <a:pt x="6249" y="2430"/>
                </a:lnTo>
                <a:lnTo>
                  <a:pt x="6249" y="2454"/>
                </a:lnTo>
                <a:lnTo>
                  <a:pt x="6249" y="2454"/>
                </a:lnTo>
                <a:lnTo>
                  <a:pt x="6249" y="2454"/>
                </a:lnTo>
                <a:lnTo>
                  <a:pt x="6249" y="2454"/>
                </a:lnTo>
                <a:lnTo>
                  <a:pt x="6249" y="2454"/>
                </a:lnTo>
                <a:lnTo>
                  <a:pt x="6249" y="2454"/>
                </a:lnTo>
                <a:lnTo>
                  <a:pt x="6249" y="2454"/>
                </a:lnTo>
                <a:lnTo>
                  <a:pt x="6273" y="2454"/>
                </a:lnTo>
                <a:lnTo>
                  <a:pt x="6273" y="2454"/>
                </a:lnTo>
                <a:lnTo>
                  <a:pt x="6273" y="2454"/>
                </a:lnTo>
                <a:lnTo>
                  <a:pt x="6273" y="2454"/>
                </a:lnTo>
                <a:lnTo>
                  <a:pt x="6273" y="2454"/>
                </a:lnTo>
                <a:lnTo>
                  <a:pt x="6273" y="2454"/>
                </a:lnTo>
                <a:lnTo>
                  <a:pt x="6273" y="2454"/>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79"/>
                </a:lnTo>
                <a:lnTo>
                  <a:pt x="6299" y="2479"/>
                </a:lnTo>
                <a:lnTo>
                  <a:pt x="6299" y="2479"/>
                </a:lnTo>
                <a:lnTo>
                  <a:pt x="6323" y="2479"/>
                </a:lnTo>
                <a:lnTo>
                  <a:pt x="6323" y="2479"/>
                </a:lnTo>
                <a:lnTo>
                  <a:pt x="6323" y="2479"/>
                </a:lnTo>
                <a:lnTo>
                  <a:pt x="6323" y="2479"/>
                </a:lnTo>
                <a:lnTo>
                  <a:pt x="6323" y="2479"/>
                </a:lnTo>
                <a:lnTo>
                  <a:pt x="6323" y="2479"/>
                </a:lnTo>
                <a:lnTo>
                  <a:pt x="6323" y="2479"/>
                </a:lnTo>
                <a:lnTo>
                  <a:pt x="6323" y="2479"/>
                </a:lnTo>
                <a:lnTo>
                  <a:pt x="6323" y="2479"/>
                </a:lnTo>
                <a:lnTo>
                  <a:pt x="6299" y="2479"/>
                </a:lnTo>
                <a:lnTo>
                  <a:pt x="6299" y="2479"/>
                </a:lnTo>
                <a:lnTo>
                  <a:pt x="6299" y="2479"/>
                </a:lnTo>
                <a:lnTo>
                  <a:pt x="6299" y="2479"/>
                </a:lnTo>
                <a:lnTo>
                  <a:pt x="6299" y="2479"/>
                </a:lnTo>
                <a:lnTo>
                  <a:pt x="6299" y="2504"/>
                </a:lnTo>
                <a:lnTo>
                  <a:pt x="6299" y="2504"/>
                </a:lnTo>
                <a:lnTo>
                  <a:pt x="6299" y="2504"/>
                </a:lnTo>
                <a:lnTo>
                  <a:pt x="6299" y="2504"/>
                </a:lnTo>
                <a:lnTo>
                  <a:pt x="6299" y="2504"/>
                </a:lnTo>
                <a:lnTo>
                  <a:pt x="6299" y="2504"/>
                </a:lnTo>
                <a:lnTo>
                  <a:pt x="6323" y="2504"/>
                </a:lnTo>
                <a:lnTo>
                  <a:pt x="6323" y="2529"/>
                </a:lnTo>
                <a:lnTo>
                  <a:pt x="6323" y="2529"/>
                </a:lnTo>
                <a:lnTo>
                  <a:pt x="6323" y="2529"/>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479"/>
                </a:lnTo>
                <a:lnTo>
                  <a:pt x="6323"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48" y="2479"/>
                </a:lnTo>
                <a:lnTo>
                  <a:pt x="6348" y="2479"/>
                </a:lnTo>
                <a:lnTo>
                  <a:pt x="6348" y="2479"/>
                </a:lnTo>
                <a:lnTo>
                  <a:pt x="6348" y="2479"/>
                </a:lnTo>
                <a:lnTo>
                  <a:pt x="6348" y="2479"/>
                </a:lnTo>
                <a:lnTo>
                  <a:pt x="6323" y="2479"/>
                </a:lnTo>
                <a:lnTo>
                  <a:pt x="6323" y="2504"/>
                </a:lnTo>
                <a:lnTo>
                  <a:pt x="6348" y="2504"/>
                </a:lnTo>
                <a:lnTo>
                  <a:pt x="6348" y="2529"/>
                </a:lnTo>
                <a:lnTo>
                  <a:pt x="6348" y="2529"/>
                </a:lnTo>
                <a:lnTo>
                  <a:pt x="6348" y="2529"/>
                </a:lnTo>
                <a:lnTo>
                  <a:pt x="6348" y="2529"/>
                </a:lnTo>
                <a:lnTo>
                  <a:pt x="6372" y="2529"/>
                </a:lnTo>
                <a:lnTo>
                  <a:pt x="6372" y="2529"/>
                </a:lnTo>
                <a:lnTo>
                  <a:pt x="6372" y="2529"/>
                </a:lnTo>
                <a:lnTo>
                  <a:pt x="6372" y="2529"/>
                </a:lnTo>
                <a:lnTo>
                  <a:pt x="6397" y="2529"/>
                </a:lnTo>
                <a:lnTo>
                  <a:pt x="6397" y="2529"/>
                </a:lnTo>
                <a:lnTo>
                  <a:pt x="6397" y="2529"/>
                </a:lnTo>
                <a:lnTo>
                  <a:pt x="6397" y="2529"/>
                </a:lnTo>
                <a:lnTo>
                  <a:pt x="6397" y="2529"/>
                </a:lnTo>
                <a:lnTo>
                  <a:pt x="6397" y="2529"/>
                </a:lnTo>
                <a:lnTo>
                  <a:pt x="6397" y="2554"/>
                </a:lnTo>
                <a:lnTo>
                  <a:pt x="6397" y="2554"/>
                </a:lnTo>
                <a:lnTo>
                  <a:pt x="6397" y="2554"/>
                </a:lnTo>
                <a:lnTo>
                  <a:pt x="6422" y="2554"/>
                </a:lnTo>
                <a:lnTo>
                  <a:pt x="6422" y="2554"/>
                </a:lnTo>
                <a:lnTo>
                  <a:pt x="6422" y="2554"/>
                </a:lnTo>
                <a:lnTo>
                  <a:pt x="6422" y="2554"/>
                </a:lnTo>
                <a:lnTo>
                  <a:pt x="6422" y="2554"/>
                </a:lnTo>
                <a:lnTo>
                  <a:pt x="6422" y="2554"/>
                </a:lnTo>
                <a:lnTo>
                  <a:pt x="6422" y="2554"/>
                </a:lnTo>
                <a:lnTo>
                  <a:pt x="6397" y="2554"/>
                </a:lnTo>
                <a:lnTo>
                  <a:pt x="6397" y="2554"/>
                </a:lnTo>
                <a:lnTo>
                  <a:pt x="6397" y="2554"/>
                </a:lnTo>
                <a:lnTo>
                  <a:pt x="6397" y="2554"/>
                </a:lnTo>
                <a:lnTo>
                  <a:pt x="6397" y="2554"/>
                </a:lnTo>
                <a:lnTo>
                  <a:pt x="6397" y="2554"/>
                </a:lnTo>
                <a:lnTo>
                  <a:pt x="6372"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54"/>
                </a:lnTo>
                <a:lnTo>
                  <a:pt x="6348" y="2554"/>
                </a:lnTo>
                <a:lnTo>
                  <a:pt x="6348" y="2554"/>
                </a:lnTo>
                <a:lnTo>
                  <a:pt x="6348" y="2554"/>
                </a:lnTo>
                <a:lnTo>
                  <a:pt x="6348" y="2554"/>
                </a:lnTo>
                <a:lnTo>
                  <a:pt x="6348" y="2554"/>
                </a:lnTo>
                <a:lnTo>
                  <a:pt x="6372" y="2554"/>
                </a:lnTo>
                <a:lnTo>
                  <a:pt x="6372" y="2554"/>
                </a:lnTo>
                <a:lnTo>
                  <a:pt x="6372" y="2554"/>
                </a:lnTo>
                <a:lnTo>
                  <a:pt x="6372" y="2554"/>
                </a:lnTo>
                <a:lnTo>
                  <a:pt x="6372" y="2554"/>
                </a:lnTo>
                <a:lnTo>
                  <a:pt x="6372" y="2554"/>
                </a:lnTo>
                <a:lnTo>
                  <a:pt x="6372" y="2554"/>
                </a:lnTo>
                <a:lnTo>
                  <a:pt x="6372" y="2554"/>
                </a:lnTo>
                <a:lnTo>
                  <a:pt x="6372" y="2554"/>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97" y="2578"/>
                </a:lnTo>
                <a:lnTo>
                  <a:pt x="6397" y="2578"/>
                </a:lnTo>
                <a:lnTo>
                  <a:pt x="6397" y="2578"/>
                </a:lnTo>
                <a:lnTo>
                  <a:pt x="6397" y="2578"/>
                </a:lnTo>
                <a:lnTo>
                  <a:pt x="6397" y="2578"/>
                </a:lnTo>
                <a:lnTo>
                  <a:pt x="6397" y="2578"/>
                </a:lnTo>
                <a:lnTo>
                  <a:pt x="6397" y="2578"/>
                </a:lnTo>
                <a:lnTo>
                  <a:pt x="6397" y="2578"/>
                </a:lnTo>
                <a:lnTo>
                  <a:pt x="6372" y="2578"/>
                </a:lnTo>
                <a:lnTo>
                  <a:pt x="6372" y="2603"/>
                </a:lnTo>
                <a:lnTo>
                  <a:pt x="6372" y="2603"/>
                </a:lnTo>
                <a:lnTo>
                  <a:pt x="6372" y="2603"/>
                </a:lnTo>
                <a:lnTo>
                  <a:pt x="6397" y="2603"/>
                </a:lnTo>
                <a:lnTo>
                  <a:pt x="6397" y="2603"/>
                </a:lnTo>
                <a:lnTo>
                  <a:pt x="6397" y="2603"/>
                </a:lnTo>
                <a:lnTo>
                  <a:pt x="6397" y="2603"/>
                </a:lnTo>
                <a:lnTo>
                  <a:pt x="6397" y="2603"/>
                </a:lnTo>
                <a:lnTo>
                  <a:pt x="6397" y="2603"/>
                </a:lnTo>
                <a:lnTo>
                  <a:pt x="6397" y="2603"/>
                </a:lnTo>
                <a:lnTo>
                  <a:pt x="6422" y="2603"/>
                </a:lnTo>
                <a:lnTo>
                  <a:pt x="6422" y="2603"/>
                </a:lnTo>
                <a:lnTo>
                  <a:pt x="6422" y="2603"/>
                </a:lnTo>
                <a:lnTo>
                  <a:pt x="6422" y="2578"/>
                </a:lnTo>
                <a:lnTo>
                  <a:pt x="6422" y="2578"/>
                </a:lnTo>
                <a:lnTo>
                  <a:pt x="6422" y="2578"/>
                </a:lnTo>
                <a:lnTo>
                  <a:pt x="6422" y="2578"/>
                </a:lnTo>
                <a:lnTo>
                  <a:pt x="6422" y="2603"/>
                </a:lnTo>
                <a:lnTo>
                  <a:pt x="6422" y="2603"/>
                </a:lnTo>
                <a:lnTo>
                  <a:pt x="6422" y="2603"/>
                </a:lnTo>
                <a:lnTo>
                  <a:pt x="6422" y="2603"/>
                </a:lnTo>
                <a:lnTo>
                  <a:pt x="6422" y="2603"/>
                </a:lnTo>
                <a:lnTo>
                  <a:pt x="6422" y="2603"/>
                </a:lnTo>
                <a:lnTo>
                  <a:pt x="6422" y="2603"/>
                </a:lnTo>
                <a:lnTo>
                  <a:pt x="6397" y="2603"/>
                </a:lnTo>
                <a:lnTo>
                  <a:pt x="6397" y="2603"/>
                </a:lnTo>
                <a:lnTo>
                  <a:pt x="6372" y="2603"/>
                </a:lnTo>
                <a:lnTo>
                  <a:pt x="6372" y="2628"/>
                </a:lnTo>
                <a:lnTo>
                  <a:pt x="6372" y="2628"/>
                </a:lnTo>
                <a:lnTo>
                  <a:pt x="6372" y="2628"/>
                </a:lnTo>
                <a:lnTo>
                  <a:pt x="6372" y="2628"/>
                </a:lnTo>
                <a:lnTo>
                  <a:pt x="6372" y="2628"/>
                </a:lnTo>
                <a:lnTo>
                  <a:pt x="6372" y="2628"/>
                </a:lnTo>
                <a:lnTo>
                  <a:pt x="6397" y="2628"/>
                </a:lnTo>
                <a:lnTo>
                  <a:pt x="6372" y="2628"/>
                </a:lnTo>
                <a:lnTo>
                  <a:pt x="6372" y="2628"/>
                </a:lnTo>
                <a:lnTo>
                  <a:pt x="6372" y="2628"/>
                </a:lnTo>
                <a:lnTo>
                  <a:pt x="6372" y="2628"/>
                </a:lnTo>
                <a:lnTo>
                  <a:pt x="6372" y="2628"/>
                </a:lnTo>
                <a:lnTo>
                  <a:pt x="6397" y="2628"/>
                </a:lnTo>
                <a:lnTo>
                  <a:pt x="6397" y="2628"/>
                </a:lnTo>
                <a:lnTo>
                  <a:pt x="6397" y="2628"/>
                </a:lnTo>
                <a:lnTo>
                  <a:pt x="6397" y="2653"/>
                </a:lnTo>
                <a:lnTo>
                  <a:pt x="6397" y="2653"/>
                </a:lnTo>
                <a:lnTo>
                  <a:pt x="6397" y="2653"/>
                </a:lnTo>
                <a:lnTo>
                  <a:pt x="6397" y="2653"/>
                </a:lnTo>
                <a:lnTo>
                  <a:pt x="6422" y="2653"/>
                </a:lnTo>
                <a:lnTo>
                  <a:pt x="6422" y="2653"/>
                </a:lnTo>
                <a:lnTo>
                  <a:pt x="6422" y="2653"/>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53"/>
                </a:lnTo>
                <a:lnTo>
                  <a:pt x="6422" y="2653"/>
                </a:lnTo>
                <a:lnTo>
                  <a:pt x="6422" y="2653"/>
                </a:lnTo>
                <a:lnTo>
                  <a:pt x="6422" y="2653"/>
                </a:lnTo>
                <a:lnTo>
                  <a:pt x="6422" y="2653"/>
                </a:lnTo>
                <a:lnTo>
                  <a:pt x="6422" y="2653"/>
                </a:lnTo>
                <a:lnTo>
                  <a:pt x="6422" y="2653"/>
                </a:lnTo>
                <a:lnTo>
                  <a:pt x="6422" y="2653"/>
                </a:lnTo>
                <a:lnTo>
                  <a:pt x="6447" y="2653"/>
                </a:lnTo>
                <a:lnTo>
                  <a:pt x="6447" y="2653"/>
                </a:lnTo>
                <a:lnTo>
                  <a:pt x="6447" y="2653"/>
                </a:lnTo>
                <a:lnTo>
                  <a:pt x="6447" y="2653"/>
                </a:lnTo>
                <a:lnTo>
                  <a:pt x="6447" y="2653"/>
                </a:lnTo>
                <a:lnTo>
                  <a:pt x="6447" y="2653"/>
                </a:lnTo>
                <a:lnTo>
                  <a:pt x="6447" y="2653"/>
                </a:lnTo>
                <a:lnTo>
                  <a:pt x="6447" y="2653"/>
                </a:lnTo>
                <a:lnTo>
                  <a:pt x="6447" y="2653"/>
                </a:lnTo>
                <a:lnTo>
                  <a:pt x="6472" y="2653"/>
                </a:lnTo>
                <a:lnTo>
                  <a:pt x="6472" y="2653"/>
                </a:lnTo>
                <a:lnTo>
                  <a:pt x="6472" y="2653"/>
                </a:lnTo>
                <a:lnTo>
                  <a:pt x="6472" y="2628"/>
                </a:lnTo>
                <a:lnTo>
                  <a:pt x="6472" y="2628"/>
                </a:lnTo>
                <a:lnTo>
                  <a:pt x="6472" y="2628"/>
                </a:lnTo>
                <a:lnTo>
                  <a:pt x="6472" y="2628"/>
                </a:lnTo>
                <a:lnTo>
                  <a:pt x="6472" y="2628"/>
                </a:lnTo>
                <a:lnTo>
                  <a:pt x="6472" y="2628"/>
                </a:lnTo>
                <a:lnTo>
                  <a:pt x="6472" y="2628"/>
                </a:lnTo>
                <a:lnTo>
                  <a:pt x="6472" y="2628"/>
                </a:lnTo>
                <a:lnTo>
                  <a:pt x="6472" y="2628"/>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77"/>
                </a:lnTo>
                <a:lnTo>
                  <a:pt x="6472" y="2677"/>
                </a:lnTo>
                <a:lnTo>
                  <a:pt x="6472" y="2677"/>
                </a:lnTo>
                <a:lnTo>
                  <a:pt x="6472" y="2677"/>
                </a:lnTo>
                <a:lnTo>
                  <a:pt x="6472" y="2677"/>
                </a:lnTo>
                <a:lnTo>
                  <a:pt x="6497" y="2677"/>
                </a:lnTo>
                <a:lnTo>
                  <a:pt x="6497" y="2677"/>
                </a:lnTo>
                <a:lnTo>
                  <a:pt x="6497" y="2677"/>
                </a:lnTo>
                <a:lnTo>
                  <a:pt x="6497" y="2677"/>
                </a:lnTo>
                <a:lnTo>
                  <a:pt x="6497"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46"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46" y="2727"/>
                </a:lnTo>
                <a:lnTo>
                  <a:pt x="6546" y="2702"/>
                </a:lnTo>
                <a:lnTo>
                  <a:pt x="6546" y="2702"/>
                </a:lnTo>
                <a:lnTo>
                  <a:pt x="6546" y="2702"/>
                </a:lnTo>
                <a:lnTo>
                  <a:pt x="6546" y="2702"/>
                </a:lnTo>
                <a:lnTo>
                  <a:pt x="6546" y="2702"/>
                </a:lnTo>
                <a:lnTo>
                  <a:pt x="6546" y="2727"/>
                </a:lnTo>
                <a:lnTo>
                  <a:pt x="6546" y="2727"/>
                </a:lnTo>
                <a:lnTo>
                  <a:pt x="6546" y="2727"/>
                </a:lnTo>
                <a:lnTo>
                  <a:pt x="6546" y="2727"/>
                </a:lnTo>
                <a:lnTo>
                  <a:pt x="6546" y="2727"/>
                </a:lnTo>
                <a:lnTo>
                  <a:pt x="6571" y="2727"/>
                </a:lnTo>
                <a:lnTo>
                  <a:pt x="6571" y="2727"/>
                </a:lnTo>
                <a:lnTo>
                  <a:pt x="6571" y="2727"/>
                </a:lnTo>
                <a:lnTo>
                  <a:pt x="6571" y="2727"/>
                </a:lnTo>
                <a:lnTo>
                  <a:pt x="6571" y="2727"/>
                </a:lnTo>
                <a:lnTo>
                  <a:pt x="6571" y="2727"/>
                </a:lnTo>
                <a:lnTo>
                  <a:pt x="6596" y="2752"/>
                </a:lnTo>
                <a:lnTo>
                  <a:pt x="6596" y="2752"/>
                </a:lnTo>
                <a:lnTo>
                  <a:pt x="6596" y="2752"/>
                </a:lnTo>
                <a:lnTo>
                  <a:pt x="6596" y="2752"/>
                </a:lnTo>
                <a:lnTo>
                  <a:pt x="6596" y="2752"/>
                </a:lnTo>
                <a:lnTo>
                  <a:pt x="6596" y="2752"/>
                </a:lnTo>
                <a:lnTo>
                  <a:pt x="6596" y="2752"/>
                </a:lnTo>
                <a:lnTo>
                  <a:pt x="6596" y="2752"/>
                </a:lnTo>
                <a:lnTo>
                  <a:pt x="6596" y="2752"/>
                </a:lnTo>
                <a:lnTo>
                  <a:pt x="6596" y="2752"/>
                </a:lnTo>
                <a:lnTo>
                  <a:pt x="6621" y="2752"/>
                </a:lnTo>
                <a:lnTo>
                  <a:pt x="6621" y="2752"/>
                </a:lnTo>
                <a:lnTo>
                  <a:pt x="6621" y="2777"/>
                </a:lnTo>
                <a:lnTo>
                  <a:pt x="6621" y="2777"/>
                </a:lnTo>
                <a:lnTo>
                  <a:pt x="6645" y="2752"/>
                </a:lnTo>
                <a:lnTo>
                  <a:pt x="6645" y="2752"/>
                </a:lnTo>
                <a:lnTo>
                  <a:pt x="6670" y="2752"/>
                </a:lnTo>
                <a:lnTo>
                  <a:pt x="6670" y="2752"/>
                </a:lnTo>
                <a:lnTo>
                  <a:pt x="6670" y="2752"/>
                </a:lnTo>
                <a:lnTo>
                  <a:pt x="6670" y="2752"/>
                </a:lnTo>
                <a:lnTo>
                  <a:pt x="6670" y="2752"/>
                </a:lnTo>
                <a:lnTo>
                  <a:pt x="6670" y="2752"/>
                </a:lnTo>
                <a:lnTo>
                  <a:pt x="6670" y="2752"/>
                </a:lnTo>
                <a:lnTo>
                  <a:pt x="6670" y="2752"/>
                </a:lnTo>
                <a:lnTo>
                  <a:pt x="6670" y="2777"/>
                </a:lnTo>
                <a:lnTo>
                  <a:pt x="6670" y="2777"/>
                </a:lnTo>
                <a:lnTo>
                  <a:pt x="6645" y="2777"/>
                </a:lnTo>
                <a:lnTo>
                  <a:pt x="6645" y="2777"/>
                </a:lnTo>
                <a:lnTo>
                  <a:pt x="6621" y="2777"/>
                </a:lnTo>
                <a:lnTo>
                  <a:pt x="6621" y="2777"/>
                </a:lnTo>
                <a:lnTo>
                  <a:pt x="6621" y="2777"/>
                </a:lnTo>
                <a:lnTo>
                  <a:pt x="6621" y="2801"/>
                </a:lnTo>
                <a:lnTo>
                  <a:pt x="6645" y="2801"/>
                </a:lnTo>
                <a:lnTo>
                  <a:pt x="6645" y="2827"/>
                </a:lnTo>
                <a:lnTo>
                  <a:pt x="6645" y="2827"/>
                </a:lnTo>
                <a:lnTo>
                  <a:pt x="6645" y="2827"/>
                </a:lnTo>
                <a:lnTo>
                  <a:pt x="6645" y="2827"/>
                </a:lnTo>
                <a:lnTo>
                  <a:pt x="6645" y="2827"/>
                </a:lnTo>
                <a:lnTo>
                  <a:pt x="6621" y="2827"/>
                </a:lnTo>
                <a:lnTo>
                  <a:pt x="6621" y="2827"/>
                </a:lnTo>
                <a:lnTo>
                  <a:pt x="6621" y="2827"/>
                </a:lnTo>
                <a:lnTo>
                  <a:pt x="6621" y="2827"/>
                </a:lnTo>
                <a:lnTo>
                  <a:pt x="6621" y="2827"/>
                </a:lnTo>
                <a:lnTo>
                  <a:pt x="6621" y="2851"/>
                </a:lnTo>
                <a:lnTo>
                  <a:pt x="6621" y="2851"/>
                </a:lnTo>
                <a:lnTo>
                  <a:pt x="6621" y="2851"/>
                </a:lnTo>
                <a:lnTo>
                  <a:pt x="6621" y="2851"/>
                </a:lnTo>
                <a:lnTo>
                  <a:pt x="6645" y="2851"/>
                </a:lnTo>
                <a:lnTo>
                  <a:pt x="6645" y="2851"/>
                </a:lnTo>
                <a:lnTo>
                  <a:pt x="6645" y="2851"/>
                </a:lnTo>
                <a:lnTo>
                  <a:pt x="6645" y="2851"/>
                </a:lnTo>
                <a:lnTo>
                  <a:pt x="6621" y="2851"/>
                </a:lnTo>
                <a:lnTo>
                  <a:pt x="6621" y="2851"/>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45" y="2900"/>
                </a:lnTo>
                <a:lnTo>
                  <a:pt x="6645" y="2900"/>
                </a:lnTo>
                <a:lnTo>
                  <a:pt x="6645" y="2900"/>
                </a:lnTo>
                <a:lnTo>
                  <a:pt x="6670" y="2926"/>
                </a:lnTo>
                <a:lnTo>
                  <a:pt x="6670" y="2926"/>
                </a:lnTo>
                <a:lnTo>
                  <a:pt x="6670" y="2926"/>
                </a:lnTo>
                <a:lnTo>
                  <a:pt x="6670" y="2926"/>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45" y="2876"/>
                </a:lnTo>
                <a:lnTo>
                  <a:pt x="6645" y="2876"/>
                </a:lnTo>
                <a:lnTo>
                  <a:pt x="6670" y="2900"/>
                </a:lnTo>
                <a:lnTo>
                  <a:pt x="6670" y="2900"/>
                </a:lnTo>
                <a:lnTo>
                  <a:pt x="6670" y="2900"/>
                </a:lnTo>
                <a:lnTo>
                  <a:pt x="6670" y="2900"/>
                </a:lnTo>
                <a:lnTo>
                  <a:pt x="6670" y="2876"/>
                </a:lnTo>
                <a:lnTo>
                  <a:pt x="6670" y="2876"/>
                </a:lnTo>
                <a:lnTo>
                  <a:pt x="6670" y="2876"/>
                </a:lnTo>
                <a:lnTo>
                  <a:pt x="6670" y="2876"/>
                </a:lnTo>
                <a:lnTo>
                  <a:pt x="6670" y="2876"/>
                </a:lnTo>
                <a:lnTo>
                  <a:pt x="6670" y="2876"/>
                </a:lnTo>
                <a:lnTo>
                  <a:pt x="6670" y="2851"/>
                </a:lnTo>
                <a:lnTo>
                  <a:pt x="6670" y="2851"/>
                </a:lnTo>
                <a:lnTo>
                  <a:pt x="6670" y="2851"/>
                </a:lnTo>
                <a:lnTo>
                  <a:pt x="6670" y="2851"/>
                </a:lnTo>
                <a:lnTo>
                  <a:pt x="6670" y="2851"/>
                </a:lnTo>
                <a:lnTo>
                  <a:pt x="6670" y="2851"/>
                </a:lnTo>
                <a:lnTo>
                  <a:pt x="6670" y="2851"/>
                </a:lnTo>
                <a:lnTo>
                  <a:pt x="6645" y="2851"/>
                </a:lnTo>
                <a:lnTo>
                  <a:pt x="6645" y="2851"/>
                </a:lnTo>
                <a:lnTo>
                  <a:pt x="6645" y="2851"/>
                </a:lnTo>
                <a:lnTo>
                  <a:pt x="6645" y="2851"/>
                </a:lnTo>
                <a:lnTo>
                  <a:pt x="6645" y="2851"/>
                </a:lnTo>
                <a:lnTo>
                  <a:pt x="6645" y="2827"/>
                </a:lnTo>
                <a:lnTo>
                  <a:pt x="6645" y="2827"/>
                </a:lnTo>
                <a:lnTo>
                  <a:pt x="6645"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01"/>
                </a:lnTo>
                <a:lnTo>
                  <a:pt x="6670" y="2801"/>
                </a:lnTo>
                <a:lnTo>
                  <a:pt x="6695" y="2801"/>
                </a:lnTo>
                <a:lnTo>
                  <a:pt x="6695" y="2801"/>
                </a:lnTo>
                <a:lnTo>
                  <a:pt x="6695" y="2801"/>
                </a:lnTo>
                <a:lnTo>
                  <a:pt x="6695" y="2801"/>
                </a:lnTo>
                <a:lnTo>
                  <a:pt x="6695" y="2801"/>
                </a:lnTo>
                <a:lnTo>
                  <a:pt x="6695" y="2801"/>
                </a:lnTo>
                <a:lnTo>
                  <a:pt x="6695" y="2801"/>
                </a:lnTo>
                <a:lnTo>
                  <a:pt x="6695" y="2801"/>
                </a:lnTo>
                <a:lnTo>
                  <a:pt x="6695" y="2801"/>
                </a:lnTo>
                <a:lnTo>
                  <a:pt x="6720" y="2801"/>
                </a:lnTo>
                <a:lnTo>
                  <a:pt x="6720" y="2801"/>
                </a:lnTo>
                <a:lnTo>
                  <a:pt x="6720" y="2777"/>
                </a:lnTo>
                <a:lnTo>
                  <a:pt x="6720" y="2777"/>
                </a:lnTo>
                <a:lnTo>
                  <a:pt x="6720" y="2777"/>
                </a:lnTo>
                <a:lnTo>
                  <a:pt x="6720" y="2777"/>
                </a:lnTo>
                <a:lnTo>
                  <a:pt x="6720" y="2777"/>
                </a:lnTo>
                <a:lnTo>
                  <a:pt x="6720" y="2777"/>
                </a:lnTo>
                <a:lnTo>
                  <a:pt x="6720" y="2752"/>
                </a:lnTo>
                <a:lnTo>
                  <a:pt x="6720" y="2752"/>
                </a:lnTo>
                <a:lnTo>
                  <a:pt x="6720" y="2777"/>
                </a:lnTo>
                <a:lnTo>
                  <a:pt x="6720" y="2777"/>
                </a:lnTo>
                <a:lnTo>
                  <a:pt x="6720" y="2777"/>
                </a:lnTo>
                <a:lnTo>
                  <a:pt x="6720" y="2777"/>
                </a:lnTo>
                <a:lnTo>
                  <a:pt x="6720" y="2777"/>
                </a:lnTo>
                <a:lnTo>
                  <a:pt x="6720" y="2777"/>
                </a:lnTo>
                <a:lnTo>
                  <a:pt x="6720" y="2801"/>
                </a:lnTo>
                <a:lnTo>
                  <a:pt x="6720" y="2801"/>
                </a:lnTo>
                <a:lnTo>
                  <a:pt x="6720" y="2801"/>
                </a:lnTo>
                <a:lnTo>
                  <a:pt x="6720" y="2801"/>
                </a:lnTo>
                <a:lnTo>
                  <a:pt x="6720" y="2801"/>
                </a:lnTo>
                <a:lnTo>
                  <a:pt x="6720" y="2801"/>
                </a:lnTo>
                <a:lnTo>
                  <a:pt x="6720" y="2801"/>
                </a:lnTo>
                <a:lnTo>
                  <a:pt x="6720" y="2801"/>
                </a:lnTo>
                <a:lnTo>
                  <a:pt x="6745" y="2801"/>
                </a:lnTo>
                <a:lnTo>
                  <a:pt x="6745" y="2801"/>
                </a:lnTo>
                <a:lnTo>
                  <a:pt x="6745" y="2801"/>
                </a:lnTo>
                <a:lnTo>
                  <a:pt x="6745" y="2827"/>
                </a:lnTo>
                <a:lnTo>
                  <a:pt x="6745" y="2827"/>
                </a:lnTo>
                <a:lnTo>
                  <a:pt x="6745" y="2827"/>
                </a:lnTo>
                <a:lnTo>
                  <a:pt x="6745" y="2827"/>
                </a:lnTo>
                <a:lnTo>
                  <a:pt x="6769" y="2827"/>
                </a:lnTo>
                <a:lnTo>
                  <a:pt x="6769" y="2801"/>
                </a:lnTo>
                <a:lnTo>
                  <a:pt x="6769" y="2801"/>
                </a:lnTo>
                <a:lnTo>
                  <a:pt x="6769" y="2801"/>
                </a:lnTo>
                <a:lnTo>
                  <a:pt x="6769" y="2827"/>
                </a:lnTo>
                <a:lnTo>
                  <a:pt x="6769" y="2827"/>
                </a:lnTo>
                <a:lnTo>
                  <a:pt x="6769" y="2827"/>
                </a:lnTo>
                <a:lnTo>
                  <a:pt x="6769" y="2827"/>
                </a:lnTo>
                <a:lnTo>
                  <a:pt x="6769" y="2827"/>
                </a:lnTo>
                <a:lnTo>
                  <a:pt x="6769" y="2827"/>
                </a:lnTo>
                <a:lnTo>
                  <a:pt x="6769" y="2827"/>
                </a:lnTo>
                <a:lnTo>
                  <a:pt x="6769" y="2827"/>
                </a:lnTo>
                <a:lnTo>
                  <a:pt x="6769" y="2827"/>
                </a:lnTo>
                <a:lnTo>
                  <a:pt x="6769" y="2827"/>
                </a:lnTo>
                <a:lnTo>
                  <a:pt x="6769" y="2851"/>
                </a:lnTo>
                <a:lnTo>
                  <a:pt x="6769" y="2851"/>
                </a:lnTo>
                <a:lnTo>
                  <a:pt x="6769" y="2851"/>
                </a:lnTo>
                <a:lnTo>
                  <a:pt x="6794" y="2851"/>
                </a:lnTo>
                <a:lnTo>
                  <a:pt x="6794" y="2876"/>
                </a:lnTo>
                <a:lnTo>
                  <a:pt x="6794" y="2876"/>
                </a:lnTo>
                <a:lnTo>
                  <a:pt x="6794" y="2900"/>
                </a:lnTo>
                <a:lnTo>
                  <a:pt x="6794" y="2900"/>
                </a:lnTo>
                <a:lnTo>
                  <a:pt x="6819" y="2900"/>
                </a:lnTo>
                <a:lnTo>
                  <a:pt x="6819" y="2900"/>
                </a:lnTo>
                <a:lnTo>
                  <a:pt x="6819" y="2900"/>
                </a:lnTo>
                <a:lnTo>
                  <a:pt x="6819" y="2900"/>
                </a:lnTo>
                <a:lnTo>
                  <a:pt x="6819" y="2900"/>
                </a:lnTo>
                <a:lnTo>
                  <a:pt x="6819" y="2900"/>
                </a:lnTo>
                <a:lnTo>
                  <a:pt x="6819" y="2900"/>
                </a:lnTo>
                <a:lnTo>
                  <a:pt x="6819" y="2900"/>
                </a:lnTo>
                <a:lnTo>
                  <a:pt x="6844" y="2900"/>
                </a:lnTo>
                <a:lnTo>
                  <a:pt x="6844" y="2900"/>
                </a:lnTo>
                <a:lnTo>
                  <a:pt x="6844" y="2900"/>
                </a:lnTo>
                <a:lnTo>
                  <a:pt x="6794" y="2926"/>
                </a:lnTo>
                <a:lnTo>
                  <a:pt x="6794" y="2926"/>
                </a:lnTo>
                <a:lnTo>
                  <a:pt x="6794" y="2926"/>
                </a:lnTo>
                <a:lnTo>
                  <a:pt x="6794" y="2926"/>
                </a:lnTo>
                <a:lnTo>
                  <a:pt x="6794" y="2926"/>
                </a:lnTo>
                <a:lnTo>
                  <a:pt x="6794" y="2926"/>
                </a:lnTo>
                <a:lnTo>
                  <a:pt x="6794" y="2926"/>
                </a:lnTo>
                <a:lnTo>
                  <a:pt x="6794" y="2926"/>
                </a:lnTo>
                <a:lnTo>
                  <a:pt x="6794" y="2950"/>
                </a:lnTo>
                <a:lnTo>
                  <a:pt x="6794" y="2950"/>
                </a:lnTo>
                <a:lnTo>
                  <a:pt x="6794" y="2950"/>
                </a:lnTo>
                <a:lnTo>
                  <a:pt x="6794" y="2950"/>
                </a:lnTo>
                <a:lnTo>
                  <a:pt x="6794" y="2950"/>
                </a:lnTo>
                <a:lnTo>
                  <a:pt x="6794" y="2950"/>
                </a:lnTo>
                <a:lnTo>
                  <a:pt x="679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44" y="2950"/>
                </a:lnTo>
                <a:lnTo>
                  <a:pt x="6844" y="2926"/>
                </a:lnTo>
                <a:lnTo>
                  <a:pt x="6844" y="2926"/>
                </a:lnTo>
                <a:lnTo>
                  <a:pt x="6844" y="2926"/>
                </a:lnTo>
                <a:lnTo>
                  <a:pt x="6844" y="2926"/>
                </a:lnTo>
                <a:lnTo>
                  <a:pt x="6844" y="2900"/>
                </a:lnTo>
                <a:lnTo>
                  <a:pt x="6844" y="2900"/>
                </a:lnTo>
                <a:lnTo>
                  <a:pt x="6844" y="2900"/>
                </a:lnTo>
                <a:lnTo>
                  <a:pt x="6844" y="2900"/>
                </a:lnTo>
                <a:lnTo>
                  <a:pt x="6844" y="2900"/>
                </a:lnTo>
                <a:lnTo>
                  <a:pt x="6844" y="2900"/>
                </a:lnTo>
                <a:lnTo>
                  <a:pt x="6844" y="2876"/>
                </a:lnTo>
                <a:lnTo>
                  <a:pt x="6844" y="2900"/>
                </a:lnTo>
                <a:lnTo>
                  <a:pt x="6844" y="2926"/>
                </a:lnTo>
                <a:lnTo>
                  <a:pt x="6844" y="2926"/>
                </a:lnTo>
                <a:lnTo>
                  <a:pt x="6844" y="2926"/>
                </a:lnTo>
                <a:lnTo>
                  <a:pt x="6844" y="2950"/>
                </a:lnTo>
                <a:lnTo>
                  <a:pt x="6844" y="2950"/>
                </a:lnTo>
                <a:lnTo>
                  <a:pt x="6844" y="2950"/>
                </a:lnTo>
                <a:lnTo>
                  <a:pt x="6844" y="2950"/>
                </a:lnTo>
                <a:lnTo>
                  <a:pt x="6844" y="2950"/>
                </a:lnTo>
                <a:lnTo>
                  <a:pt x="6844" y="2950"/>
                </a:lnTo>
                <a:lnTo>
                  <a:pt x="684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75"/>
                </a:lnTo>
                <a:lnTo>
                  <a:pt x="6819" y="2975"/>
                </a:lnTo>
                <a:lnTo>
                  <a:pt x="6819" y="2975"/>
                </a:lnTo>
                <a:lnTo>
                  <a:pt x="6819" y="2975"/>
                </a:lnTo>
                <a:lnTo>
                  <a:pt x="6819" y="2975"/>
                </a:lnTo>
                <a:lnTo>
                  <a:pt x="6819" y="2975"/>
                </a:lnTo>
                <a:lnTo>
                  <a:pt x="6819" y="2975"/>
                </a:lnTo>
                <a:lnTo>
                  <a:pt x="6819" y="2975"/>
                </a:lnTo>
                <a:lnTo>
                  <a:pt x="6819" y="2975"/>
                </a:lnTo>
                <a:lnTo>
                  <a:pt x="6819" y="2975"/>
                </a:lnTo>
                <a:lnTo>
                  <a:pt x="6819" y="3000"/>
                </a:lnTo>
                <a:lnTo>
                  <a:pt x="6819" y="3000"/>
                </a:lnTo>
                <a:lnTo>
                  <a:pt x="6819" y="3000"/>
                </a:lnTo>
                <a:lnTo>
                  <a:pt x="6819" y="3000"/>
                </a:lnTo>
                <a:lnTo>
                  <a:pt x="6819" y="3000"/>
                </a:lnTo>
                <a:lnTo>
                  <a:pt x="6819" y="3000"/>
                </a:lnTo>
                <a:lnTo>
                  <a:pt x="6819" y="3000"/>
                </a:lnTo>
                <a:lnTo>
                  <a:pt x="6819" y="3000"/>
                </a:lnTo>
                <a:lnTo>
                  <a:pt x="6819" y="3000"/>
                </a:lnTo>
                <a:lnTo>
                  <a:pt x="6844" y="3000"/>
                </a:lnTo>
                <a:lnTo>
                  <a:pt x="6844" y="3025"/>
                </a:lnTo>
                <a:lnTo>
                  <a:pt x="6844" y="3025"/>
                </a:lnTo>
                <a:lnTo>
                  <a:pt x="6844" y="3000"/>
                </a:lnTo>
                <a:lnTo>
                  <a:pt x="6844" y="3000"/>
                </a:lnTo>
                <a:lnTo>
                  <a:pt x="6844" y="3000"/>
                </a:lnTo>
                <a:lnTo>
                  <a:pt x="6844" y="3000"/>
                </a:lnTo>
                <a:lnTo>
                  <a:pt x="6844" y="3000"/>
                </a:lnTo>
                <a:lnTo>
                  <a:pt x="6844" y="3000"/>
                </a:lnTo>
                <a:lnTo>
                  <a:pt x="6844" y="3000"/>
                </a:lnTo>
                <a:lnTo>
                  <a:pt x="6844" y="3000"/>
                </a:lnTo>
                <a:lnTo>
                  <a:pt x="6844" y="3000"/>
                </a:lnTo>
                <a:lnTo>
                  <a:pt x="6844" y="3000"/>
                </a:lnTo>
                <a:lnTo>
                  <a:pt x="6844" y="2975"/>
                </a:lnTo>
                <a:lnTo>
                  <a:pt x="6844" y="2975"/>
                </a:lnTo>
                <a:lnTo>
                  <a:pt x="6844" y="2975"/>
                </a:lnTo>
                <a:lnTo>
                  <a:pt x="6844" y="2975"/>
                </a:lnTo>
                <a:lnTo>
                  <a:pt x="6844" y="2975"/>
                </a:lnTo>
                <a:lnTo>
                  <a:pt x="6844" y="2975"/>
                </a:lnTo>
                <a:lnTo>
                  <a:pt x="6844" y="2975"/>
                </a:lnTo>
                <a:lnTo>
                  <a:pt x="6844" y="2975"/>
                </a:lnTo>
                <a:lnTo>
                  <a:pt x="6844" y="2975"/>
                </a:lnTo>
                <a:lnTo>
                  <a:pt x="6844" y="2975"/>
                </a:lnTo>
                <a:lnTo>
                  <a:pt x="6844" y="3000"/>
                </a:lnTo>
                <a:lnTo>
                  <a:pt x="6844"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2975"/>
                </a:lnTo>
                <a:lnTo>
                  <a:pt x="6868" y="2975"/>
                </a:lnTo>
                <a:lnTo>
                  <a:pt x="6868" y="2975"/>
                </a:lnTo>
                <a:lnTo>
                  <a:pt x="6868" y="3000"/>
                </a:lnTo>
                <a:lnTo>
                  <a:pt x="6868" y="3000"/>
                </a:lnTo>
                <a:lnTo>
                  <a:pt x="6868" y="3000"/>
                </a:lnTo>
                <a:lnTo>
                  <a:pt x="6868" y="3000"/>
                </a:lnTo>
                <a:lnTo>
                  <a:pt x="6868" y="2975"/>
                </a:lnTo>
                <a:lnTo>
                  <a:pt x="6894" y="2975"/>
                </a:lnTo>
                <a:lnTo>
                  <a:pt x="6894" y="2975"/>
                </a:lnTo>
                <a:lnTo>
                  <a:pt x="6894" y="2975"/>
                </a:lnTo>
                <a:lnTo>
                  <a:pt x="6894" y="2950"/>
                </a:lnTo>
                <a:lnTo>
                  <a:pt x="6894" y="2950"/>
                </a:lnTo>
                <a:lnTo>
                  <a:pt x="6894" y="2950"/>
                </a:lnTo>
                <a:lnTo>
                  <a:pt x="6894" y="2950"/>
                </a:lnTo>
                <a:lnTo>
                  <a:pt x="6894" y="2950"/>
                </a:lnTo>
                <a:lnTo>
                  <a:pt x="6894" y="2950"/>
                </a:lnTo>
                <a:lnTo>
                  <a:pt x="6894" y="2950"/>
                </a:lnTo>
                <a:lnTo>
                  <a:pt x="6894" y="2926"/>
                </a:lnTo>
                <a:lnTo>
                  <a:pt x="6894" y="2926"/>
                </a:lnTo>
                <a:lnTo>
                  <a:pt x="6894" y="2926"/>
                </a:lnTo>
                <a:lnTo>
                  <a:pt x="6894" y="2926"/>
                </a:lnTo>
                <a:lnTo>
                  <a:pt x="6894" y="2926"/>
                </a:lnTo>
                <a:lnTo>
                  <a:pt x="6894" y="2926"/>
                </a:lnTo>
                <a:lnTo>
                  <a:pt x="6894" y="2900"/>
                </a:lnTo>
                <a:lnTo>
                  <a:pt x="6894" y="2900"/>
                </a:lnTo>
                <a:lnTo>
                  <a:pt x="6894" y="2900"/>
                </a:lnTo>
                <a:lnTo>
                  <a:pt x="6894" y="2900"/>
                </a:lnTo>
                <a:lnTo>
                  <a:pt x="6894" y="2900"/>
                </a:lnTo>
                <a:lnTo>
                  <a:pt x="6894" y="2900"/>
                </a:lnTo>
                <a:lnTo>
                  <a:pt x="6894" y="2900"/>
                </a:lnTo>
                <a:lnTo>
                  <a:pt x="6894" y="2900"/>
                </a:lnTo>
                <a:lnTo>
                  <a:pt x="6894" y="2900"/>
                </a:lnTo>
                <a:lnTo>
                  <a:pt x="6894" y="2900"/>
                </a:lnTo>
                <a:lnTo>
                  <a:pt x="6894" y="2876"/>
                </a:lnTo>
                <a:close/>
                <a:moveTo>
                  <a:pt x="6794" y="3000"/>
                </a:moveTo>
                <a:lnTo>
                  <a:pt x="6794" y="3000"/>
                </a:lnTo>
                <a:lnTo>
                  <a:pt x="6794" y="3000"/>
                </a:lnTo>
                <a:lnTo>
                  <a:pt x="6794" y="3000"/>
                </a:lnTo>
                <a:lnTo>
                  <a:pt x="6794" y="3000"/>
                </a:lnTo>
                <a:lnTo>
                  <a:pt x="6794" y="3000"/>
                </a:lnTo>
                <a:lnTo>
                  <a:pt x="6794" y="3000"/>
                </a:lnTo>
                <a:lnTo>
                  <a:pt x="6794" y="2975"/>
                </a:lnTo>
                <a:lnTo>
                  <a:pt x="6769" y="2975"/>
                </a:lnTo>
                <a:lnTo>
                  <a:pt x="6769" y="3000"/>
                </a:lnTo>
                <a:lnTo>
                  <a:pt x="6769" y="3000"/>
                </a:lnTo>
                <a:lnTo>
                  <a:pt x="6769" y="3000"/>
                </a:lnTo>
                <a:lnTo>
                  <a:pt x="6769" y="3000"/>
                </a:lnTo>
                <a:lnTo>
                  <a:pt x="6769" y="3000"/>
                </a:lnTo>
                <a:lnTo>
                  <a:pt x="6769" y="3000"/>
                </a:lnTo>
                <a:lnTo>
                  <a:pt x="6769" y="3000"/>
                </a:lnTo>
                <a:lnTo>
                  <a:pt x="6769" y="3000"/>
                </a:lnTo>
                <a:lnTo>
                  <a:pt x="6769" y="3000"/>
                </a:lnTo>
                <a:lnTo>
                  <a:pt x="6769" y="3000"/>
                </a:lnTo>
                <a:lnTo>
                  <a:pt x="6769" y="3025"/>
                </a:lnTo>
                <a:lnTo>
                  <a:pt x="6769" y="3025"/>
                </a:lnTo>
                <a:lnTo>
                  <a:pt x="6769" y="3025"/>
                </a:lnTo>
                <a:lnTo>
                  <a:pt x="6769" y="3025"/>
                </a:lnTo>
                <a:lnTo>
                  <a:pt x="6794" y="3025"/>
                </a:lnTo>
                <a:lnTo>
                  <a:pt x="6794" y="3025"/>
                </a:lnTo>
                <a:lnTo>
                  <a:pt x="6794" y="3000"/>
                </a:lnTo>
                <a:close/>
                <a:moveTo>
                  <a:pt x="6769" y="3000"/>
                </a:moveTo>
                <a:lnTo>
                  <a:pt x="6769" y="2975"/>
                </a:lnTo>
                <a:lnTo>
                  <a:pt x="6769" y="2975"/>
                </a:lnTo>
                <a:lnTo>
                  <a:pt x="6769" y="2975"/>
                </a:lnTo>
                <a:lnTo>
                  <a:pt x="6769" y="2975"/>
                </a:lnTo>
                <a:lnTo>
                  <a:pt x="6769" y="2975"/>
                </a:lnTo>
                <a:lnTo>
                  <a:pt x="6769" y="2975"/>
                </a:lnTo>
                <a:lnTo>
                  <a:pt x="6769" y="2975"/>
                </a:lnTo>
                <a:lnTo>
                  <a:pt x="6769" y="2975"/>
                </a:lnTo>
                <a:lnTo>
                  <a:pt x="6769" y="2975"/>
                </a:lnTo>
                <a:lnTo>
                  <a:pt x="6769" y="2950"/>
                </a:lnTo>
                <a:lnTo>
                  <a:pt x="6769" y="2950"/>
                </a:lnTo>
                <a:lnTo>
                  <a:pt x="6745" y="2950"/>
                </a:lnTo>
                <a:lnTo>
                  <a:pt x="6745" y="2950"/>
                </a:lnTo>
                <a:lnTo>
                  <a:pt x="6745" y="2950"/>
                </a:lnTo>
                <a:lnTo>
                  <a:pt x="6745" y="2950"/>
                </a:lnTo>
                <a:lnTo>
                  <a:pt x="6745" y="2950"/>
                </a:lnTo>
                <a:lnTo>
                  <a:pt x="6745" y="2950"/>
                </a:lnTo>
                <a:lnTo>
                  <a:pt x="6720" y="2950"/>
                </a:lnTo>
                <a:lnTo>
                  <a:pt x="6720" y="2950"/>
                </a:lnTo>
                <a:lnTo>
                  <a:pt x="6720" y="2950"/>
                </a:lnTo>
                <a:lnTo>
                  <a:pt x="6720" y="2950"/>
                </a:lnTo>
                <a:lnTo>
                  <a:pt x="6720" y="2950"/>
                </a:lnTo>
                <a:lnTo>
                  <a:pt x="6720" y="2950"/>
                </a:lnTo>
                <a:lnTo>
                  <a:pt x="6720" y="2950"/>
                </a:lnTo>
                <a:lnTo>
                  <a:pt x="6720" y="2950"/>
                </a:lnTo>
                <a:lnTo>
                  <a:pt x="6720" y="2950"/>
                </a:lnTo>
                <a:lnTo>
                  <a:pt x="6745" y="2950"/>
                </a:lnTo>
                <a:lnTo>
                  <a:pt x="6745" y="2950"/>
                </a:lnTo>
                <a:lnTo>
                  <a:pt x="6745" y="2950"/>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69" y="3000"/>
                </a:lnTo>
                <a:close/>
                <a:moveTo>
                  <a:pt x="4364" y="2479"/>
                </a:moveTo>
                <a:lnTo>
                  <a:pt x="4364" y="2479"/>
                </a:lnTo>
                <a:close/>
                <a:moveTo>
                  <a:pt x="3000" y="3297"/>
                </a:moveTo>
                <a:lnTo>
                  <a:pt x="3000" y="3297"/>
                </a:lnTo>
                <a:lnTo>
                  <a:pt x="3000" y="3297"/>
                </a:lnTo>
                <a:lnTo>
                  <a:pt x="3000" y="3297"/>
                </a:lnTo>
                <a:lnTo>
                  <a:pt x="3000" y="3297"/>
                </a:lnTo>
                <a:lnTo>
                  <a:pt x="3000" y="3272"/>
                </a:lnTo>
                <a:lnTo>
                  <a:pt x="3000" y="3272"/>
                </a:lnTo>
                <a:lnTo>
                  <a:pt x="3000" y="3297"/>
                </a:lnTo>
                <a:close/>
                <a:moveTo>
                  <a:pt x="3273" y="3198"/>
                </a:moveTo>
                <a:lnTo>
                  <a:pt x="3273" y="3198"/>
                </a:lnTo>
                <a:lnTo>
                  <a:pt x="3273" y="3198"/>
                </a:lnTo>
                <a:lnTo>
                  <a:pt x="3298" y="3198"/>
                </a:lnTo>
                <a:lnTo>
                  <a:pt x="3298" y="3198"/>
                </a:lnTo>
                <a:lnTo>
                  <a:pt x="3273" y="3198"/>
                </a:lnTo>
                <a:close/>
                <a:moveTo>
                  <a:pt x="3298" y="3198"/>
                </a:moveTo>
                <a:lnTo>
                  <a:pt x="3298" y="3198"/>
                </a:lnTo>
                <a:close/>
                <a:moveTo>
                  <a:pt x="3323" y="2653"/>
                </a:moveTo>
                <a:lnTo>
                  <a:pt x="3323" y="2653"/>
                </a:lnTo>
                <a:lnTo>
                  <a:pt x="3323" y="2653"/>
                </a:lnTo>
                <a:lnTo>
                  <a:pt x="3348" y="2653"/>
                </a:lnTo>
                <a:lnTo>
                  <a:pt x="3348" y="2653"/>
                </a:lnTo>
                <a:lnTo>
                  <a:pt x="3348" y="2653"/>
                </a:lnTo>
                <a:lnTo>
                  <a:pt x="3348" y="2653"/>
                </a:lnTo>
                <a:lnTo>
                  <a:pt x="3348" y="2653"/>
                </a:lnTo>
                <a:lnTo>
                  <a:pt x="3348" y="2653"/>
                </a:lnTo>
                <a:lnTo>
                  <a:pt x="3348" y="2653"/>
                </a:lnTo>
                <a:lnTo>
                  <a:pt x="3348" y="2628"/>
                </a:lnTo>
                <a:lnTo>
                  <a:pt x="3372" y="2628"/>
                </a:lnTo>
                <a:lnTo>
                  <a:pt x="3372" y="2628"/>
                </a:lnTo>
                <a:lnTo>
                  <a:pt x="3372" y="2603"/>
                </a:lnTo>
                <a:lnTo>
                  <a:pt x="3372" y="2603"/>
                </a:lnTo>
                <a:lnTo>
                  <a:pt x="3372" y="2603"/>
                </a:lnTo>
                <a:lnTo>
                  <a:pt x="3372" y="2603"/>
                </a:lnTo>
                <a:lnTo>
                  <a:pt x="3348" y="2628"/>
                </a:lnTo>
                <a:lnTo>
                  <a:pt x="3348" y="2628"/>
                </a:lnTo>
                <a:lnTo>
                  <a:pt x="3348" y="2628"/>
                </a:lnTo>
                <a:lnTo>
                  <a:pt x="3323" y="2628"/>
                </a:lnTo>
                <a:lnTo>
                  <a:pt x="3323" y="2628"/>
                </a:lnTo>
                <a:lnTo>
                  <a:pt x="3323" y="2628"/>
                </a:lnTo>
                <a:lnTo>
                  <a:pt x="3323" y="2653"/>
                </a:lnTo>
                <a:lnTo>
                  <a:pt x="3323" y="2653"/>
                </a:lnTo>
                <a:lnTo>
                  <a:pt x="3323" y="2653"/>
                </a:lnTo>
                <a:lnTo>
                  <a:pt x="3323" y="2628"/>
                </a:lnTo>
                <a:lnTo>
                  <a:pt x="3323" y="2653"/>
                </a:lnTo>
                <a:close/>
                <a:moveTo>
                  <a:pt x="3397" y="2653"/>
                </a:moveTo>
                <a:lnTo>
                  <a:pt x="3397" y="2653"/>
                </a:lnTo>
                <a:lnTo>
                  <a:pt x="3397" y="2628"/>
                </a:lnTo>
                <a:lnTo>
                  <a:pt x="3397" y="2628"/>
                </a:lnTo>
                <a:lnTo>
                  <a:pt x="3397" y="2628"/>
                </a:lnTo>
                <a:lnTo>
                  <a:pt x="3397" y="2628"/>
                </a:lnTo>
                <a:lnTo>
                  <a:pt x="3397" y="2628"/>
                </a:lnTo>
                <a:lnTo>
                  <a:pt x="3397" y="2628"/>
                </a:lnTo>
                <a:lnTo>
                  <a:pt x="3397" y="2628"/>
                </a:lnTo>
                <a:lnTo>
                  <a:pt x="3397" y="2628"/>
                </a:lnTo>
                <a:lnTo>
                  <a:pt x="3397" y="2628"/>
                </a:lnTo>
                <a:lnTo>
                  <a:pt x="3397" y="2653"/>
                </a:lnTo>
                <a:close/>
                <a:moveTo>
                  <a:pt x="3422" y="2653"/>
                </a:moveTo>
                <a:lnTo>
                  <a:pt x="3422" y="2653"/>
                </a:lnTo>
                <a:lnTo>
                  <a:pt x="3422" y="2653"/>
                </a:lnTo>
                <a:lnTo>
                  <a:pt x="3422" y="2653"/>
                </a:lnTo>
                <a:lnTo>
                  <a:pt x="3422" y="2653"/>
                </a:lnTo>
                <a:lnTo>
                  <a:pt x="3422" y="2653"/>
                </a:lnTo>
                <a:lnTo>
                  <a:pt x="3422" y="2653"/>
                </a:lnTo>
                <a:lnTo>
                  <a:pt x="3422" y="2653"/>
                </a:lnTo>
                <a:lnTo>
                  <a:pt x="3422" y="2653"/>
                </a:lnTo>
                <a:lnTo>
                  <a:pt x="3422" y="2653"/>
                </a:lnTo>
                <a:lnTo>
                  <a:pt x="3422" y="2628"/>
                </a:lnTo>
                <a:lnTo>
                  <a:pt x="3422" y="2628"/>
                </a:lnTo>
                <a:lnTo>
                  <a:pt x="3397" y="2628"/>
                </a:lnTo>
                <a:lnTo>
                  <a:pt x="3397" y="2628"/>
                </a:lnTo>
                <a:lnTo>
                  <a:pt x="3397" y="2653"/>
                </a:lnTo>
                <a:lnTo>
                  <a:pt x="3397" y="2653"/>
                </a:lnTo>
                <a:lnTo>
                  <a:pt x="3397" y="2653"/>
                </a:lnTo>
                <a:lnTo>
                  <a:pt x="3422" y="2653"/>
                </a:lnTo>
                <a:close/>
                <a:moveTo>
                  <a:pt x="3026" y="3322"/>
                </a:moveTo>
                <a:lnTo>
                  <a:pt x="3026" y="3322"/>
                </a:lnTo>
                <a:close/>
                <a:moveTo>
                  <a:pt x="3298" y="3223"/>
                </a:moveTo>
                <a:lnTo>
                  <a:pt x="3273" y="3223"/>
                </a:lnTo>
                <a:lnTo>
                  <a:pt x="3273" y="3223"/>
                </a:lnTo>
                <a:lnTo>
                  <a:pt x="3273" y="3223"/>
                </a:lnTo>
                <a:lnTo>
                  <a:pt x="3273" y="3223"/>
                </a:lnTo>
                <a:lnTo>
                  <a:pt x="3298" y="3223"/>
                </a:lnTo>
                <a:close/>
                <a:moveTo>
                  <a:pt x="6720" y="2926"/>
                </a:moveTo>
                <a:lnTo>
                  <a:pt x="6720" y="2926"/>
                </a:lnTo>
                <a:lnTo>
                  <a:pt x="6745" y="2926"/>
                </a:lnTo>
                <a:lnTo>
                  <a:pt x="6745" y="2926"/>
                </a:lnTo>
                <a:lnTo>
                  <a:pt x="6720" y="2926"/>
                </a:lnTo>
                <a:lnTo>
                  <a:pt x="6720" y="2900"/>
                </a:lnTo>
                <a:lnTo>
                  <a:pt x="6720" y="2900"/>
                </a:lnTo>
                <a:lnTo>
                  <a:pt x="6720" y="2900"/>
                </a:lnTo>
                <a:lnTo>
                  <a:pt x="6720" y="2900"/>
                </a:lnTo>
                <a:lnTo>
                  <a:pt x="6720" y="2900"/>
                </a:lnTo>
                <a:lnTo>
                  <a:pt x="6720" y="2900"/>
                </a:lnTo>
                <a:lnTo>
                  <a:pt x="6720" y="2900"/>
                </a:lnTo>
                <a:lnTo>
                  <a:pt x="6720" y="2900"/>
                </a:lnTo>
                <a:lnTo>
                  <a:pt x="6720" y="2876"/>
                </a:lnTo>
                <a:lnTo>
                  <a:pt x="6720" y="2900"/>
                </a:lnTo>
                <a:lnTo>
                  <a:pt x="6720" y="2900"/>
                </a:lnTo>
                <a:lnTo>
                  <a:pt x="6720" y="2900"/>
                </a:lnTo>
                <a:lnTo>
                  <a:pt x="6720"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00"/>
                </a:lnTo>
                <a:lnTo>
                  <a:pt x="6745" y="2900"/>
                </a:lnTo>
                <a:lnTo>
                  <a:pt x="6745" y="2900"/>
                </a:lnTo>
                <a:lnTo>
                  <a:pt x="6745" y="2900"/>
                </a:lnTo>
                <a:lnTo>
                  <a:pt x="6745" y="2900"/>
                </a:lnTo>
                <a:lnTo>
                  <a:pt x="6720" y="2876"/>
                </a:lnTo>
                <a:lnTo>
                  <a:pt x="6720" y="2876"/>
                </a:lnTo>
                <a:lnTo>
                  <a:pt x="6720" y="2851"/>
                </a:lnTo>
                <a:lnTo>
                  <a:pt x="6720" y="2851"/>
                </a:lnTo>
                <a:lnTo>
                  <a:pt x="6720" y="2876"/>
                </a:lnTo>
                <a:lnTo>
                  <a:pt x="6745" y="2876"/>
                </a:lnTo>
                <a:lnTo>
                  <a:pt x="6745" y="2876"/>
                </a:lnTo>
                <a:lnTo>
                  <a:pt x="6745" y="2876"/>
                </a:lnTo>
                <a:lnTo>
                  <a:pt x="6745" y="2876"/>
                </a:lnTo>
                <a:lnTo>
                  <a:pt x="6745" y="2900"/>
                </a:lnTo>
                <a:lnTo>
                  <a:pt x="6745" y="2900"/>
                </a:lnTo>
                <a:lnTo>
                  <a:pt x="6745" y="2900"/>
                </a:lnTo>
                <a:lnTo>
                  <a:pt x="6745" y="2900"/>
                </a:lnTo>
                <a:lnTo>
                  <a:pt x="6745" y="2900"/>
                </a:lnTo>
                <a:lnTo>
                  <a:pt x="6745"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50"/>
                </a:lnTo>
                <a:lnTo>
                  <a:pt x="6745" y="2950"/>
                </a:lnTo>
                <a:lnTo>
                  <a:pt x="6745" y="2950"/>
                </a:lnTo>
                <a:lnTo>
                  <a:pt x="6745" y="2950"/>
                </a:lnTo>
                <a:lnTo>
                  <a:pt x="6745" y="2926"/>
                </a:lnTo>
                <a:lnTo>
                  <a:pt x="6769" y="2926"/>
                </a:lnTo>
                <a:lnTo>
                  <a:pt x="6769" y="2926"/>
                </a:lnTo>
                <a:lnTo>
                  <a:pt x="6769" y="2926"/>
                </a:lnTo>
                <a:lnTo>
                  <a:pt x="6769" y="2926"/>
                </a:lnTo>
                <a:lnTo>
                  <a:pt x="6745" y="2926"/>
                </a:lnTo>
                <a:lnTo>
                  <a:pt x="6745" y="2926"/>
                </a:lnTo>
                <a:lnTo>
                  <a:pt x="6745" y="2900"/>
                </a:lnTo>
                <a:lnTo>
                  <a:pt x="6745" y="2900"/>
                </a:lnTo>
                <a:lnTo>
                  <a:pt x="6769" y="2900"/>
                </a:lnTo>
                <a:lnTo>
                  <a:pt x="6745" y="2900"/>
                </a:lnTo>
                <a:lnTo>
                  <a:pt x="6769" y="2900"/>
                </a:lnTo>
                <a:lnTo>
                  <a:pt x="6769" y="2900"/>
                </a:lnTo>
                <a:lnTo>
                  <a:pt x="6769" y="2900"/>
                </a:lnTo>
                <a:lnTo>
                  <a:pt x="6769" y="2900"/>
                </a:lnTo>
                <a:lnTo>
                  <a:pt x="6769" y="2900"/>
                </a:lnTo>
                <a:lnTo>
                  <a:pt x="6769" y="2926"/>
                </a:lnTo>
                <a:lnTo>
                  <a:pt x="6769" y="2926"/>
                </a:lnTo>
                <a:lnTo>
                  <a:pt x="6769" y="2926"/>
                </a:lnTo>
                <a:lnTo>
                  <a:pt x="6769" y="2926"/>
                </a:lnTo>
                <a:lnTo>
                  <a:pt x="6769" y="2926"/>
                </a:lnTo>
                <a:lnTo>
                  <a:pt x="6769" y="2926"/>
                </a:lnTo>
                <a:lnTo>
                  <a:pt x="6769" y="2926"/>
                </a:lnTo>
                <a:lnTo>
                  <a:pt x="6769" y="2950"/>
                </a:lnTo>
                <a:lnTo>
                  <a:pt x="6769" y="2950"/>
                </a:lnTo>
                <a:lnTo>
                  <a:pt x="6769" y="2950"/>
                </a:lnTo>
                <a:lnTo>
                  <a:pt x="6769" y="2950"/>
                </a:lnTo>
                <a:lnTo>
                  <a:pt x="6769" y="2950"/>
                </a:lnTo>
                <a:lnTo>
                  <a:pt x="6769" y="2950"/>
                </a:lnTo>
                <a:lnTo>
                  <a:pt x="6769" y="2926"/>
                </a:lnTo>
                <a:lnTo>
                  <a:pt x="6769" y="2926"/>
                </a:lnTo>
                <a:lnTo>
                  <a:pt x="6769" y="2926"/>
                </a:lnTo>
                <a:lnTo>
                  <a:pt x="6769" y="2926"/>
                </a:lnTo>
                <a:lnTo>
                  <a:pt x="6794" y="2926"/>
                </a:lnTo>
                <a:lnTo>
                  <a:pt x="6794" y="2926"/>
                </a:lnTo>
                <a:lnTo>
                  <a:pt x="6794" y="2926"/>
                </a:lnTo>
                <a:lnTo>
                  <a:pt x="6794" y="2926"/>
                </a:lnTo>
                <a:lnTo>
                  <a:pt x="6794" y="2926"/>
                </a:lnTo>
                <a:lnTo>
                  <a:pt x="6794" y="2900"/>
                </a:lnTo>
                <a:lnTo>
                  <a:pt x="6794" y="2900"/>
                </a:lnTo>
                <a:lnTo>
                  <a:pt x="6794" y="2900"/>
                </a:lnTo>
                <a:lnTo>
                  <a:pt x="6794" y="2900"/>
                </a:lnTo>
                <a:lnTo>
                  <a:pt x="6769" y="2900"/>
                </a:lnTo>
                <a:lnTo>
                  <a:pt x="6769" y="2900"/>
                </a:lnTo>
                <a:lnTo>
                  <a:pt x="6769" y="2900"/>
                </a:lnTo>
                <a:lnTo>
                  <a:pt x="6769" y="2900"/>
                </a:lnTo>
                <a:lnTo>
                  <a:pt x="6769" y="2900"/>
                </a:lnTo>
                <a:lnTo>
                  <a:pt x="6769" y="2900"/>
                </a:lnTo>
                <a:lnTo>
                  <a:pt x="6794" y="2900"/>
                </a:lnTo>
                <a:lnTo>
                  <a:pt x="6794" y="2900"/>
                </a:lnTo>
                <a:lnTo>
                  <a:pt x="6794" y="2900"/>
                </a:lnTo>
                <a:lnTo>
                  <a:pt x="6794" y="2900"/>
                </a:lnTo>
                <a:lnTo>
                  <a:pt x="6794" y="2900"/>
                </a:lnTo>
                <a:lnTo>
                  <a:pt x="6794" y="2900"/>
                </a:lnTo>
                <a:lnTo>
                  <a:pt x="6794" y="2876"/>
                </a:lnTo>
                <a:lnTo>
                  <a:pt x="6769" y="2876"/>
                </a:lnTo>
                <a:lnTo>
                  <a:pt x="6769" y="2876"/>
                </a:lnTo>
                <a:lnTo>
                  <a:pt x="6769" y="2876"/>
                </a:lnTo>
                <a:lnTo>
                  <a:pt x="6769" y="2876"/>
                </a:lnTo>
                <a:lnTo>
                  <a:pt x="6769" y="2876"/>
                </a:lnTo>
                <a:lnTo>
                  <a:pt x="6769" y="2876"/>
                </a:lnTo>
                <a:lnTo>
                  <a:pt x="6769" y="2876"/>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27"/>
                </a:lnTo>
                <a:lnTo>
                  <a:pt x="6769" y="2827"/>
                </a:lnTo>
                <a:lnTo>
                  <a:pt x="6745" y="2827"/>
                </a:lnTo>
                <a:lnTo>
                  <a:pt x="6745" y="2827"/>
                </a:lnTo>
                <a:lnTo>
                  <a:pt x="6745" y="2827"/>
                </a:lnTo>
                <a:lnTo>
                  <a:pt x="6720" y="2801"/>
                </a:lnTo>
                <a:lnTo>
                  <a:pt x="6720" y="2801"/>
                </a:lnTo>
                <a:lnTo>
                  <a:pt x="6720" y="2801"/>
                </a:lnTo>
                <a:lnTo>
                  <a:pt x="6720" y="2801"/>
                </a:lnTo>
                <a:lnTo>
                  <a:pt x="6720" y="2801"/>
                </a:lnTo>
                <a:lnTo>
                  <a:pt x="6695" y="2801"/>
                </a:lnTo>
                <a:lnTo>
                  <a:pt x="6695" y="2801"/>
                </a:lnTo>
                <a:lnTo>
                  <a:pt x="6695" y="2801"/>
                </a:lnTo>
                <a:lnTo>
                  <a:pt x="6695" y="2801"/>
                </a:lnTo>
                <a:lnTo>
                  <a:pt x="6695" y="2801"/>
                </a:lnTo>
                <a:lnTo>
                  <a:pt x="6695" y="2801"/>
                </a:lnTo>
                <a:lnTo>
                  <a:pt x="6695" y="2827"/>
                </a:lnTo>
                <a:lnTo>
                  <a:pt x="6695" y="2827"/>
                </a:lnTo>
                <a:lnTo>
                  <a:pt x="6670" y="2827"/>
                </a:lnTo>
                <a:lnTo>
                  <a:pt x="6695" y="2827"/>
                </a:lnTo>
                <a:lnTo>
                  <a:pt x="6695" y="2827"/>
                </a:lnTo>
                <a:lnTo>
                  <a:pt x="6695" y="2827"/>
                </a:lnTo>
                <a:lnTo>
                  <a:pt x="6695" y="2827"/>
                </a:lnTo>
                <a:lnTo>
                  <a:pt x="6695" y="2827"/>
                </a:lnTo>
                <a:lnTo>
                  <a:pt x="6695" y="2827"/>
                </a:lnTo>
                <a:lnTo>
                  <a:pt x="6695" y="2827"/>
                </a:lnTo>
                <a:lnTo>
                  <a:pt x="6670" y="2827"/>
                </a:lnTo>
                <a:lnTo>
                  <a:pt x="6670" y="2827"/>
                </a:lnTo>
                <a:lnTo>
                  <a:pt x="6670" y="2851"/>
                </a:lnTo>
                <a:lnTo>
                  <a:pt x="6670" y="2851"/>
                </a:lnTo>
                <a:lnTo>
                  <a:pt x="6695" y="2851"/>
                </a:lnTo>
                <a:lnTo>
                  <a:pt x="6695" y="2851"/>
                </a:lnTo>
                <a:lnTo>
                  <a:pt x="6695" y="2851"/>
                </a:lnTo>
                <a:lnTo>
                  <a:pt x="6695" y="2851"/>
                </a:lnTo>
                <a:lnTo>
                  <a:pt x="6695" y="2851"/>
                </a:lnTo>
                <a:lnTo>
                  <a:pt x="6695" y="2827"/>
                </a:lnTo>
                <a:lnTo>
                  <a:pt x="6695" y="2827"/>
                </a:lnTo>
                <a:lnTo>
                  <a:pt x="6695" y="2827"/>
                </a:lnTo>
                <a:lnTo>
                  <a:pt x="6695" y="2827"/>
                </a:lnTo>
                <a:lnTo>
                  <a:pt x="6695" y="2827"/>
                </a:lnTo>
                <a:lnTo>
                  <a:pt x="6695" y="2827"/>
                </a:lnTo>
                <a:lnTo>
                  <a:pt x="6695" y="2851"/>
                </a:lnTo>
                <a:lnTo>
                  <a:pt x="6695" y="2851"/>
                </a:lnTo>
                <a:lnTo>
                  <a:pt x="6695" y="2851"/>
                </a:lnTo>
                <a:lnTo>
                  <a:pt x="6695" y="2851"/>
                </a:lnTo>
                <a:lnTo>
                  <a:pt x="6695" y="2851"/>
                </a:lnTo>
                <a:lnTo>
                  <a:pt x="6670" y="2851"/>
                </a:lnTo>
                <a:lnTo>
                  <a:pt x="6670" y="2851"/>
                </a:lnTo>
                <a:lnTo>
                  <a:pt x="6670" y="2876"/>
                </a:lnTo>
                <a:lnTo>
                  <a:pt x="6695" y="2876"/>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900"/>
                </a:lnTo>
                <a:lnTo>
                  <a:pt x="6695" y="2900"/>
                </a:lnTo>
                <a:lnTo>
                  <a:pt x="6695" y="2900"/>
                </a:lnTo>
                <a:lnTo>
                  <a:pt x="6695" y="2900"/>
                </a:lnTo>
                <a:lnTo>
                  <a:pt x="6695" y="2900"/>
                </a:lnTo>
                <a:lnTo>
                  <a:pt x="6695" y="2900"/>
                </a:lnTo>
                <a:lnTo>
                  <a:pt x="6695" y="2900"/>
                </a:lnTo>
                <a:lnTo>
                  <a:pt x="6695" y="2926"/>
                </a:lnTo>
                <a:lnTo>
                  <a:pt x="6695" y="2926"/>
                </a:lnTo>
                <a:lnTo>
                  <a:pt x="6695" y="2926"/>
                </a:lnTo>
                <a:lnTo>
                  <a:pt x="6695" y="2926"/>
                </a:lnTo>
                <a:lnTo>
                  <a:pt x="6695" y="2926"/>
                </a:lnTo>
                <a:lnTo>
                  <a:pt x="6695" y="2926"/>
                </a:lnTo>
                <a:lnTo>
                  <a:pt x="6695" y="2926"/>
                </a:lnTo>
                <a:lnTo>
                  <a:pt x="6695" y="2926"/>
                </a:lnTo>
                <a:lnTo>
                  <a:pt x="6720" y="2926"/>
                </a:lnTo>
                <a:lnTo>
                  <a:pt x="6720" y="2926"/>
                </a:lnTo>
                <a:lnTo>
                  <a:pt x="6720" y="2926"/>
                </a:lnTo>
                <a:lnTo>
                  <a:pt x="6720" y="2950"/>
                </a:lnTo>
                <a:lnTo>
                  <a:pt x="6720" y="2950"/>
                </a:lnTo>
                <a:lnTo>
                  <a:pt x="6720" y="2926"/>
                </a:lnTo>
                <a:close/>
                <a:moveTo>
                  <a:pt x="3050" y="3297"/>
                </a:moveTo>
                <a:lnTo>
                  <a:pt x="3050" y="3297"/>
                </a:lnTo>
                <a:lnTo>
                  <a:pt x="3050" y="3297"/>
                </a:lnTo>
                <a:lnTo>
                  <a:pt x="3050" y="3297"/>
                </a:lnTo>
                <a:lnTo>
                  <a:pt x="3050" y="3297"/>
                </a:lnTo>
                <a:lnTo>
                  <a:pt x="3026" y="3297"/>
                </a:lnTo>
                <a:lnTo>
                  <a:pt x="3026" y="3322"/>
                </a:lnTo>
                <a:lnTo>
                  <a:pt x="3026" y="3297"/>
                </a:lnTo>
                <a:lnTo>
                  <a:pt x="3050" y="3297"/>
                </a:lnTo>
                <a:close/>
                <a:moveTo>
                  <a:pt x="6472" y="2926"/>
                </a:moveTo>
                <a:lnTo>
                  <a:pt x="6472" y="2926"/>
                </a:lnTo>
                <a:lnTo>
                  <a:pt x="6472" y="2926"/>
                </a:lnTo>
                <a:lnTo>
                  <a:pt x="6472" y="2926"/>
                </a:lnTo>
                <a:lnTo>
                  <a:pt x="6472" y="2926"/>
                </a:lnTo>
                <a:lnTo>
                  <a:pt x="6472" y="2926"/>
                </a:lnTo>
                <a:lnTo>
                  <a:pt x="6472" y="2926"/>
                </a:lnTo>
                <a:lnTo>
                  <a:pt x="6472" y="2926"/>
                </a:lnTo>
                <a:lnTo>
                  <a:pt x="6497" y="2926"/>
                </a:lnTo>
                <a:lnTo>
                  <a:pt x="6497" y="2926"/>
                </a:lnTo>
                <a:lnTo>
                  <a:pt x="6497" y="2926"/>
                </a:lnTo>
                <a:lnTo>
                  <a:pt x="6497" y="2900"/>
                </a:lnTo>
                <a:lnTo>
                  <a:pt x="6497" y="2900"/>
                </a:lnTo>
                <a:lnTo>
                  <a:pt x="6497" y="2900"/>
                </a:lnTo>
                <a:lnTo>
                  <a:pt x="6497" y="2900"/>
                </a:lnTo>
                <a:lnTo>
                  <a:pt x="6497" y="2900"/>
                </a:lnTo>
                <a:lnTo>
                  <a:pt x="6497" y="2900"/>
                </a:lnTo>
                <a:lnTo>
                  <a:pt x="6497" y="2900"/>
                </a:lnTo>
                <a:lnTo>
                  <a:pt x="6472" y="2926"/>
                </a:lnTo>
                <a:lnTo>
                  <a:pt x="6472" y="2926"/>
                </a:lnTo>
                <a:lnTo>
                  <a:pt x="6472" y="2900"/>
                </a:lnTo>
                <a:lnTo>
                  <a:pt x="6472" y="2900"/>
                </a:lnTo>
                <a:lnTo>
                  <a:pt x="6472" y="2900"/>
                </a:lnTo>
                <a:lnTo>
                  <a:pt x="6472" y="2900"/>
                </a:lnTo>
                <a:lnTo>
                  <a:pt x="6472" y="2900"/>
                </a:lnTo>
                <a:lnTo>
                  <a:pt x="6472" y="2900"/>
                </a:lnTo>
                <a:lnTo>
                  <a:pt x="6472" y="2900"/>
                </a:lnTo>
                <a:lnTo>
                  <a:pt x="6472" y="2926"/>
                </a:lnTo>
                <a:lnTo>
                  <a:pt x="6472" y="2926"/>
                </a:lnTo>
                <a:lnTo>
                  <a:pt x="6472" y="2900"/>
                </a:lnTo>
                <a:lnTo>
                  <a:pt x="6472" y="2900"/>
                </a:lnTo>
                <a:lnTo>
                  <a:pt x="6447" y="2900"/>
                </a:lnTo>
                <a:lnTo>
                  <a:pt x="6447" y="2926"/>
                </a:lnTo>
                <a:lnTo>
                  <a:pt x="6472" y="2926"/>
                </a:lnTo>
                <a:lnTo>
                  <a:pt x="6472" y="2926"/>
                </a:lnTo>
                <a:lnTo>
                  <a:pt x="6447" y="2926"/>
                </a:lnTo>
                <a:lnTo>
                  <a:pt x="6447" y="2926"/>
                </a:lnTo>
                <a:lnTo>
                  <a:pt x="6447" y="2926"/>
                </a:lnTo>
                <a:lnTo>
                  <a:pt x="6472" y="2926"/>
                </a:lnTo>
                <a:close/>
                <a:moveTo>
                  <a:pt x="6497" y="2900"/>
                </a:move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876"/>
                </a:lnTo>
                <a:lnTo>
                  <a:pt x="6497" y="2876"/>
                </a:lnTo>
                <a:lnTo>
                  <a:pt x="6497" y="2876"/>
                </a:lnTo>
                <a:lnTo>
                  <a:pt x="6497" y="2876"/>
                </a:lnTo>
                <a:lnTo>
                  <a:pt x="6497" y="2900"/>
                </a:lnTo>
                <a:close/>
                <a:moveTo>
                  <a:pt x="6497" y="2975"/>
                </a:moveTo>
                <a:lnTo>
                  <a:pt x="6497" y="2975"/>
                </a:lnTo>
                <a:lnTo>
                  <a:pt x="6497" y="2975"/>
                </a:lnTo>
                <a:lnTo>
                  <a:pt x="6497" y="2975"/>
                </a:lnTo>
                <a:lnTo>
                  <a:pt x="6497" y="3000"/>
                </a:lnTo>
                <a:lnTo>
                  <a:pt x="6497" y="3000"/>
                </a:lnTo>
                <a:lnTo>
                  <a:pt x="6497" y="2975"/>
                </a:lnTo>
                <a:close/>
                <a:moveTo>
                  <a:pt x="6447" y="2876"/>
                </a:moveTo>
                <a:lnTo>
                  <a:pt x="6447"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51"/>
                </a:lnTo>
                <a:lnTo>
                  <a:pt x="6472" y="2851"/>
                </a:lnTo>
                <a:lnTo>
                  <a:pt x="6472" y="2851"/>
                </a:lnTo>
                <a:lnTo>
                  <a:pt x="6472" y="2851"/>
                </a:lnTo>
                <a:lnTo>
                  <a:pt x="6472" y="2851"/>
                </a:lnTo>
                <a:lnTo>
                  <a:pt x="6472" y="2851"/>
                </a:lnTo>
                <a:lnTo>
                  <a:pt x="6472" y="2851"/>
                </a:lnTo>
                <a:lnTo>
                  <a:pt x="6472" y="2827"/>
                </a:lnTo>
                <a:lnTo>
                  <a:pt x="6472" y="2827"/>
                </a:lnTo>
                <a:lnTo>
                  <a:pt x="6472" y="2827"/>
                </a:lnTo>
                <a:lnTo>
                  <a:pt x="6472" y="2827"/>
                </a:lnTo>
                <a:lnTo>
                  <a:pt x="6472" y="2827"/>
                </a:lnTo>
                <a:lnTo>
                  <a:pt x="6472" y="2827"/>
                </a:lnTo>
                <a:lnTo>
                  <a:pt x="6472" y="2851"/>
                </a:lnTo>
                <a:lnTo>
                  <a:pt x="6472"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76"/>
                </a:lnTo>
                <a:lnTo>
                  <a:pt x="6447" y="2876"/>
                </a:lnTo>
                <a:lnTo>
                  <a:pt x="6447" y="2876"/>
                </a:lnTo>
                <a:lnTo>
                  <a:pt x="6447" y="2876"/>
                </a:lnTo>
                <a:lnTo>
                  <a:pt x="6422" y="2876"/>
                </a:lnTo>
                <a:lnTo>
                  <a:pt x="6422"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876"/>
                </a:lnTo>
                <a:close/>
                <a:moveTo>
                  <a:pt x="6497" y="2975"/>
                </a:moveTo>
                <a:lnTo>
                  <a:pt x="6497"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3000"/>
                </a:lnTo>
                <a:lnTo>
                  <a:pt x="6472" y="3000"/>
                </a:lnTo>
                <a:lnTo>
                  <a:pt x="6472" y="3000"/>
                </a:lnTo>
                <a:lnTo>
                  <a:pt x="6472" y="3000"/>
                </a:lnTo>
                <a:lnTo>
                  <a:pt x="6472" y="3000"/>
                </a:lnTo>
                <a:lnTo>
                  <a:pt x="6472" y="2975"/>
                </a:lnTo>
                <a:lnTo>
                  <a:pt x="6472" y="2975"/>
                </a:lnTo>
                <a:lnTo>
                  <a:pt x="6472" y="3000"/>
                </a:lnTo>
                <a:lnTo>
                  <a:pt x="6472" y="3000"/>
                </a:lnTo>
                <a:lnTo>
                  <a:pt x="6472" y="2975"/>
                </a:lnTo>
                <a:lnTo>
                  <a:pt x="6472" y="2975"/>
                </a:lnTo>
                <a:lnTo>
                  <a:pt x="6472" y="2975"/>
                </a:lnTo>
                <a:lnTo>
                  <a:pt x="6497" y="2975"/>
                </a:lnTo>
                <a:close/>
                <a:moveTo>
                  <a:pt x="6522" y="2727"/>
                </a:moveTo>
                <a:lnTo>
                  <a:pt x="6522" y="2727"/>
                </a:lnTo>
                <a:lnTo>
                  <a:pt x="6522" y="2727"/>
                </a:lnTo>
                <a:lnTo>
                  <a:pt x="6522" y="2727"/>
                </a:lnTo>
                <a:lnTo>
                  <a:pt x="6522" y="2727"/>
                </a:lnTo>
                <a:lnTo>
                  <a:pt x="6522" y="2727"/>
                </a:lnTo>
                <a:lnTo>
                  <a:pt x="6522" y="2727"/>
                </a:lnTo>
                <a:lnTo>
                  <a:pt x="6522" y="2702"/>
                </a:lnTo>
                <a:lnTo>
                  <a:pt x="6522" y="2702"/>
                </a:lnTo>
                <a:lnTo>
                  <a:pt x="6522" y="2702"/>
                </a:lnTo>
                <a:lnTo>
                  <a:pt x="6522" y="2702"/>
                </a:lnTo>
                <a:lnTo>
                  <a:pt x="6522" y="2702"/>
                </a:lnTo>
                <a:lnTo>
                  <a:pt x="6522" y="2702"/>
                </a:lnTo>
                <a:lnTo>
                  <a:pt x="6522" y="2702"/>
                </a:lnTo>
                <a:lnTo>
                  <a:pt x="6497" y="2702"/>
                </a:lnTo>
                <a:lnTo>
                  <a:pt x="6497" y="2702"/>
                </a:lnTo>
                <a:lnTo>
                  <a:pt x="6497" y="2702"/>
                </a:lnTo>
                <a:lnTo>
                  <a:pt x="6497" y="2702"/>
                </a:lnTo>
                <a:lnTo>
                  <a:pt x="6497" y="2702"/>
                </a:lnTo>
                <a:lnTo>
                  <a:pt x="6497" y="2702"/>
                </a:lnTo>
                <a:lnTo>
                  <a:pt x="6497" y="2677"/>
                </a:lnTo>
                <a:lnTo>
                  <a:pt x="6472" y="2677"/>
                </a:lnTo>
                <a:lnTo>
                  <a:pt x="6472" y="2702"/>
                </a:lnTo>
                <a:lnTo>
                  <a:pt x="6472" y="2702"/>
                </a:lnTo>
                <a:lnTo>
                  <a:pt x="6472" y="2677"/>
                </a:lnTo>
                <a:lnTo>
                  <a:pt x="6472" y="2702"/>
                </a:lnTo>
                <a:lnTo>
                  <a:pt x="6472" y="2702"/>
                </a:lnTo>
                <a:lnTo>
                  <a:pt x="6472" y="2702"/>
                </a:lnTo>
                <a:lnTo>
                  <a:pt x="6472" y="2702"/>
                </a:lnTo>
                <a:lnTo>
                  <a:pt x="6472" y="2702"/>
                </a:lnTo>
                <a:lnTo>
                  <a:pt x="6472" y="2702"/>
                </a:lnTo>
                <a:lnTo>
                  <a:pt x="6472" y="2702"/>
                </a:lnTo>
                <a:lnTo>
                  <a:pt x="6472" y="2702"/>
                </a:lnTo>
                <a:lnTo>
                  <a:pt x="6472" y="2702"/>
                </a:lnTo>
                <a:lnTo>
                  <a:pt x="6497" y="2727"/>
                </a:lnTo>
                <a:lnTo>
                  <a:pt x="6497" y="2727"/>
                </a:lnTo>
                <a:lnTo>
                  <a:pt x="6497" y="2727"/>
                </a:lnTo>
                <a:lnTo>
                  <a:pt x="6497" y="2727"/>
                </a:lnTo>
                <a:lnTo>
                  <a:pt x="6497" y="2727"/>
                </a:lnTo>
                <a:lnTo>
                  <a:pt x="6472" y="2727"/>
                </a:lnTo>
                <a:lnTo>
                  <a:pt x="6497" y="2727"/>
                </a:lnTo>
                <a:lnTo>
                  <a:pt x="6497" y="2752"/>
                </a:lnTo>
                <a:lnTo>
                  <a:pt x="6497" y="2752"/>
                </a:lnTo>
                <a:lnTo>
                  <a:pt x="6497" y="2752"/>
                </a:lnTo>
                <a:lnTo>
                  <a:pt x="6497" y="2752"/>
                </a:lnTo>
                <a:lnTo>
                  <a:pt x="6522" y="2752"/>
                </a:lnTo>
                <a:lnTo>
                  <a:pt x="6522" y="2752"/>
                </a:lnTo>
                <a:lnTo>
                  <a:pt x="6522" y="2752"/>
                </a:lnTo>
                <a:lnTo>
                  <a:pt x="6522" y="2752"/>
                </a:lnTo>
                <a:lnTo>
                  <a:pt x="6497" y="2727"/>
                </a:lnTo>
                <a:lnTo>
                  <a:pt x="6522" y="2727"/>
                </a:lnTo>
                <a:close/>
                <a:moveTo>
                  <a:pt x="6422" y="2900"/>
                </a:moveTo>
                <a:lnTo>
                  <a:pt x="6422" y="2900"/>
                </a:lnTo>
                <a:lnTo>
                  <a:pt x="6422" y="2900"/>
                </a:lnTo>
                <a:lnTo>
                  <a:pt x="6422" y="2900"/>
                </a:lnTo>
                <a:lnTo>
                  <a:pt x="6422" y="2900"/>
                </a:lnTo>
                <a:lnTo>
                  <a:pt x="6422" y="2900"/>
                </a:lnTo>
                <a:lnTo>
                  <a:pt x="6422" y="2926"/>
                </a:lnTo>
                <a:lnTo>
                  <a:pt x="6422" y="2926"/>
                </a:lnTo>
                <a:lnTo>
                  <a:pt x="6422" y="2900"/>
                </a:lnTo>
                <a:close/>
                <a:moveTo>
                  <a:pt x="6720" y="2926"/>
                </a:moveTo>
                <a:lnTo>
                  <a:pt x="6695" y="2926"/>
                </a:lnTo>
                <a:lnTo>
                  <a:pt x="6695" y="2926"/>
                </a:lnTo>
                <a:lnTo>
                  <a:pt x="6695" y="2926"/>
                </a:lnTo>
                <a:lnTo>
                  <a:pt x="6695" y="2926"/>
                </a:lnTo>
                <a:lnTo>
                  <a:pt x="6695" y="2926"/>
                </a:lnTo>
                <a:lnTo>
                  <a:pt x="6695" y="2926"/>
                </a:lnTo>
                <a:lnTo>
                  <a:pt x="6695" y="2926"/>
                </a:lnTo>
                <a:lnTo>
                  <a:pt x="6695" y="2950"/>
                </a:lnTo>
                <a:lnTo>
                  <a:pt x="6695" y="2950"/>
                </a:lnTo>
                <a:lnTo>
                  <a:pt x="6695" y="2950"/>
                </a:lnTo>
                <a:lnTo>
                  <a:pt x="6695" y="2975"/>
                </a:lnTo>
                <a:lnTo>
                  <a:pt x="6720" y="2975"/>
                </a:lnTo>
                <a:lnTo>
                  <a:pt x="6720" y="2975"/>
                </a:lnTo>
                <a:lnTo>
                  <a:pt x="6720" y="2975"/>
                </a:lnTo>
                <a:lnTo>
                  <a:pt x="6720" y="2975"/>
                </a:lnTo>
                <a:lnTo>
                  <a:pt x="6720" y="2975"/>
                </a:lnTo>
                <a:lnTo>
                  <a:pt x="6720" y="2975"/>
                </a:lnTo>
                <a:lnTo>
                  <a:pt x="6720" y="2975"/>
                </a:lnTo>
                <a:lnTo>
                  <a:pt x="6720" y="2975"/>
                </a:lnTo>
                <a:lnTo>
                  <a:pt x="6720" y="2975"/>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26"/>
                </a:lnTo>
                <a:close/>
                <a:moveTo>
                  <a:pt x="6497" y="3000"/>
                </a:move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00"/>
                </a:lnTo>
                <a:close/>
                <a:moveTo>
                  <a:pt x="6645" y="3074"/>
                </a:moveTo>
                <a:lnTo>
                  <a:pt x="6645" y="3074"/>
                </a:lnTo>
                <a:lnTo>
                  <a:pt x="6645" y="3074"/>
                </a:lnTo>
                <a:lnTo>
                  <a:pt x="6645" y="3074"/>
                </a:lnTo>
                <a:lnTo>
                  <a:pt x="6645" y="3074"/>
                </a:lnTo>
                <a:lnTo>
                  <a:pt x="6621" y="3074"/>
                </a:lnTo>
                <a:lnTo>
                  <a:pt x="6621" y="3074"/>
                </a:lnTo>
                <a:lnTo>
                  <a:pt x="6621" y="3074"/>
                </a:lnTo>
                <a:lnTo>
                  <a:pt x="6621" y="3074"/>
                </a:lnTo>
                <a:lnTo>
                  <a:pt x="6621" y="3074"/>
                </a:lnTo>
                <a:lnTo>
                  <a:pt x="6645" y="3074"/>
                </a:lnTo>
                <a:lnTo>
                  <a:pt x="6645" y="3074"/>
                </a:lnTo>
                <a:lnTo>
                  <a:pt x="6645" y="3074"/>
                </a:lnTo>
                <a:lnTo>
                  <a:pt x="6645" y="3074"/>
                </a:lnTo>
                <a:lnTo>
                  <a:pt x="6645" y="3074"/>
                </a:lnTo>
                <a:lnTo>
                  <a:pt x="6645" y="3074"/>
                </a:lnTo>
                <a:lnTo>
                  <a:pt x="6645" y="3074"/>
                </a:lnTo>
                <a:lnTo>
                  <a:pt x="6645" y="3074"/>
                </a:lnTo>
                <a:lnTo>
                  <a:pt x="6645" y="3074"/>
                </a:lnTo>
                <a:lnTo>
                  <a:pt x="6645"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45" y="3074"/>
                </a:lnTo>
                <a:lnTo>
                  <a:pt x="6645" y="3074"/>
                </a:lnTo>
                <a:lnTo>
                  <a:pt x="6645" y="3099"/>
                </a:lnTo>
                <a:lnTo>
                  <a:pt x="6645" y="3099"/>
                </a:lnTo>
                <a:lnTo>
                  <a:pt x="6645" y="3099"/>
                </a:lnTo>
                <a:lnTo>
                  <a:pt x="6645" y="3074"/>
                </a:lnTo>
                <a:close/>
                <a:moveTo>
                  <a:pt x="6720" y="3074"/>
                </a:moveTo>
                <a:lnTo>
                  <a:pt x="6720" y="3074"/>
                </a:lnTo>
                <a:lnTo>
                  <a:pt x="6720" y="3074"/>
                </a:lnTo>
                <a:lnTo>
                  <a:pt x="6720" y="3074"/>
                </a:lnTo>
                <a:lnTo>
                  <a:pt x="6720" y="3074"/>
                </a:lnTo>
                <a:lnTo>
                  <a:pt x="6720" y="3074"/>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695" y="3050"/>
                </a:lnTo>
                <a:lnTo>
                  <a:pt x="6695" y="3050"/>
                </a:lnTo>
                <a:lnTo>
                  <a:pt x="6695" y="3050"/>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00"/>
                </a:lnTo>
                <a:lnTo>
                  <a:pt x="6695" y="3000"/>
                </a:lnTo>
                <a:lnTo>
                  <a:pt x="6695" y="3000"/>
                </a:lnTo>
                <a:lnTo>
                  <a:pt x="6695" y="3000"/>
                </a:lnTo>
                <a:lnTo>
                  <a:pt x="6695" y="3025"/>
                </a:lnTo>
                <a:lnTo>
                  <a:pt x="6695" y="3025"/>
                </a:lnTo>
                <a:lnTo>
                  <a:pt x="6695" y="3025"/>
                </a:lnTo>
                <a:lnTo>
                  <a:pt x="6695" y="3025"/>
                </a:lnTo>
                <a:lnTo>
                  <a:pt x="6695" y="3025"/>
                </a:lnTo>
                <a:lnTo>
                  <a:pt x="6695" y="3025"/>
                </a:lnTo>
                <a:lnTo>
                  <a:pt x="6695" y="3025"/>
                </a:lnTo>
                <a:lnTo>
                  <a:pt x="6695" y="3025"/>
                </a:lnTo>
                <a:lnTo>
                  <a:pt x="6670" y="3025"/>
                </a:lnTo>
                <a:lnTo>
                  <a:pt x="6670" y="3025"/>
                </a:lnTo>
                <a:lnTo>
                  <a:pt x="6670" y="3025"/>
                </a:lnTo>
                <a:lnTo>
                  <a:pt x="6670" y="3025"/>
                </a:lnTo>
                <a:lnTo>
                  <a:pt x="6670" y="3025"/>
                </a:lnTo>
                <a:lnTo>
                  <a:pt x="6670" y="3025"/>
                </a:lnTo>
                <a:lnTo>
                  <a:pt x="6670" y="3025"/>
                </a:lnTo>
                <a:lnTo>
                  <a:pt x="6670" y="3025"/>
                </a:lnTo>
                <a:lnTo>
                  <a:pt x="6695" y="3025"/>
                </a:lnTo>
                <a:lnTo>
                  <a:pt x="6695" y="3000"/>
                </a:lnTo>
                <a:lnTo>
                  <a:pt x="6695" y="3000"/>
                </a:lnTo>
                <a:lnTo>
                  <a:pt x="6695" y="3000"/>
                </a:lnTo>
                <a:lnTo>
                  <a:pt x="6670" y="3000"/>
                </a:lnTo>
                <a:lnTo>
                  <a:pt x="6670" y="3000"/>
                </a:lnTo>
                <a:lnTo>
                  <a:pt x="6670" y="3000"/>
                </a:lnTo>
                <a:lnTo>
                  <a:pt x="6670" y="3000"/>
                </a:lnTo>
                <a:lnTo>
                  <a:pt x="6695" y="3000"/>
                </a:lnTo>
                <a:lnTo>
                  <a:pt x="6695" y="3000"/>
                </a:lnTo>
                <a:lnTo>
                  <a:pt x="6670" y="3000"/>
                </a:lnTo>
                <a:lnTo>
                  <a:pt x="6670" y="3000"/>
                </a:lnTo>
                <a:lnTo>
                  <a:pt x="6670" y="3000"/>
                </a:lnTo>
                <a:lnTo>
                  <a:pt x="6670" y="3000"/>
                </a:lnTo>
                <a:lnTo>
                  <a:pt x="6670" y="3000"/>
                </a:lnTo>
                <a:lnTo>
                  <a:pt x="6695" y="3000"/>
                </a:lnTo>
                <a:lnTo>
                  <a:pt x="6695" y="3000"/>
                </a:lnTo>
                <a:lnTo>
                  <a:pt x="6695" y="3000"/>
                </a:lnTo>
                <a:lnTo>
                  <a:pt x="6695" y="3000"/>
                </a:lnTo>
                <a:lnTo>
                  <a:pt x="6695" y="3000"/>
                </a:lnTo>
                <a:lnTo>
                  <a:pt x="6695" y="3000"/>
                </a:lnTo>
                <a:lnTo>
                  <a:pt x="6695" y="3000"/>
                </a:lnTo>
                <a:lnTo>
                  <a:pt x="6695" y="3000"/>
                </a:lnTo>
                <a:lnTo>
                  <a:pt x="6695" y="2975"/>
                </a:lnTo>
                <a:lnTo>
                  <a:pt x="6695" y="2975"/>
                </a:lnTo>
                <a:lnTo>
                  <a:pt x="6695" y="2975"/>
                </a:lnTo>
                <a:lnTo>
                  <a:pt x="6695" y="2975"/>
                </a:lnTo>
                <a:lnTo>
                  <a:pt x="6695" y="2975"/>
                </a:lnTo>
                <a:lnTo>
                  <a:pt x="6695" y="2975"/>
                </a:lnTo>
                <a:lnTo>
                  <a:pt x="6670" y="2975"/>
                </a:lnTo>
                <a:lnTo>
                  <a:pt x="6670" y="2950"/>
                </a:lnTo>
                <a:lnTo>
                  <a:pt x="6670" y="2950"/>
                </a:lnTo>
                <a:lnTo>
                  <a:pt x="6670" y="2975"/>
                </a:lnTo>
                <a:lnTo>
                  <a:pt x="6670" y="2975"/>
                </a:lnTo>
                <a:lnTo>
                  <a:pt x="6670" y="2975"/>
                </a:lnTo>
                <a:lnTo>
                  <a:pt x="6670" y="2975"/>
                </a:lnTo>
                <a:lnTo>
                  <a:pt x="6670" y="2975"/>
                </a:lnTo>
                <a:lnTo>
                  <a:pt x="6670" y="2975"/>
                </a:lnTo>
                <a:lnTo>
                  <a:pt x="6670" y="2975"/>
                </a:lnTo>
                <a:lnTo>
                  <a:pt x="6670" y="2975"/>
                </a:lnTo>
                <a:lnTo>
                  <a:pt x="6670" y="2975"/>
                </a:lnTo>
                <a:lnTo>
                  <a:pt x="6645" y="2975"/>
                </a:lnTo>
                <a:lnTo>
                  <a:pt x="6645" y="2975"/>
                </a:lnTo>
                <a:lnTo>
                  <a:pt x="6645" y="2975"/>
                </a:lnTo>
                <a:lnTo>
                  <a:pt x="6645" y="2975"/>
                </a:lnTo>
                <a:lnTo>
                  <a:pt x="6645" y="2975"/>
                </a:lnTo>
                <a:lnTo>
                  <a:pt x="6645" y="2975"/>
                </a:lnTo>
                <a:lnTo>
                  <a:pt x="6645" y="2975"/>
                </a:lnTo>
                <a:lnTo>
                  <a:pt x="6670" y="2975"/>
                </a:lnTo>
                <a:lnTo>
                  <a:pt x="6670" y="2975"/>
                </a:lnTo>
                <a:lnTo>
                  <a:pt x="6670" y="2975"/>
                </a:lnTo>
                <a:lnTo>
                  <a:pt x="6670" y="2975"/>
                </a:lnTo>
                <a:lnTo>
                  <a:pt x="6670" y="2975"/>
                </a:lnTo>
                <a:lnTo>
                  <a:pt x="6670" y="2950"/>
                </a:lnTo>
                <a:lnTo>
                  <a:pt x="6670" y="2950"/>
                </a:lnTo>
                <a:lnTo>
                  <a:pt x="6670" y="2950"/>
                </a:lnTo>
                <a:lnTo>
                  <a:pt x="6670" y="2950"/>
                </a:lnTo>
                <a:lnTo>
                  <a:pt x="6670" y="2950"/>
                </a:lnTo>
                <a:lnTo>
                  <a:pt x="6670" y="2950"/>
                </a:lnTo>
                <a:lnTo>
                  <a:pt x="6670"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45" y="2950"/>
                </a:lnTo>
                <a:lnTo>
                  <a:pt x="6645" y="2950"/>
                </a:lnTo>
                <a:lnTo>
                  <a:pt x="6645" y="2950"/>
                </a:lnTo>
                <a:lnTo>
                  <a:pt x="6645" y="2926"/>
                </a:lnTo>
                <a:lnTo>
                  <a:pt x="6621" y="2926"/>
                </a:lnTo>
                <a:lnTo>
                  <a:pt x="6621" y="2926"/>
                </a:lnTo>
                <a:lnTo>
                  <a:pt x="6621" y="2926"/>
                </a:lnTo>
                <a:lnTo>
                  <a:pt x="6621" y="2926"/>
                </a:lnTo>
                <a:lnTo>
                  <a:pt x="6621" y="2926"/>
                </a:lnTo>
                <a:lnTo>
                  <a:pt x="6621" y="2926"/>
                </a:lnTo>
                <a:lnTo>
                  <a:pt x="6621" y="2926"/>
                </a:lnTo>
                <a:lnTo>
                  <a:pt x="6621" y="2926"/>
                </a:lnTo>
                <a:lnTo>
                  <a:pt x="6621" y="2926"/>
                </a:lnTo>
                <a:lnTo>
                  <a:pt x="6596" y="2926"/>
                </a:lnTo>
                <a:lnTo>
                  <a:pt x="6596" y="2926"/>
                </a:lnTo>
                <a:lnTo>
                  <a:pt x="6596" y="2926"/>
                </a:lnTo>
                <a:lnTo>
                  <a:pt x="6596" y="2926"/>
                </a:lnTo>
                <a:lnTo>
                  <a:pt x="6596" y="2926"/>
                </a:lnTo>
                <a:lnTo>
                  <a:pt x="6596" y="2926"/>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00"/>
                </a:lnTo>
                <a:lnTo>
                  <a:pt x="6596" y="2926"/>
                </a:lnTo>
                <a:lnTo>
                  <a:pt x="6621" y="2926"/>
                </a:lnTo>
                <a:lnTo>
                  <a:pt x="6621" y="2926"/>
                </a:lnTo>
                <a:lnTo>
                  <a:pt x="6621" y="2926"/>
                </a:lnTo>
                <a:lnTo>
                  <a:pt x="6621" y="2926"/>
                </a:lnTo>
                <a:lnTo>
                  <a:pt x="6645" y="2926"/>
                </a:lnTo>
                <a:lnTo>
                  <a:pt x="6645" y="2926"/>
                </a:lnTo>
                <a:lnTo>
                  <a:pt x="6645" y="2926"/>
                </a:lnTo>
                <a:lnTo>
                  <a:pt x="6645" y="2926"/>
                </a:lnTo>
                <a:lnTo>
                  <a:pt x="6645" y="2926"/>
                </a:lnTo>
                <a:lnTo>
                  <a:pt x="6645" y="2926"/>
                </a:lnTo>
                <a:lnTo>
                  <a:pt x="6645" y="2926"/>
                </a:lnTo>
                <a:lnTo>
                  <a:pt x="6645" y="2926"/>
                </a:lnTo>
                <a:lnTo>
                  <a:pt x="6645" y="2926"/>
                </a:lnTo>
                <a:lnTo>
                  <a:pt x="6621" y="2926"/>
                </a:lnTo>
                <a:lnTo>
                  <a:pt x="6621" y="2926"/>
                </a:lnTo>
                <a:lnTo>
                  <a:pt x="6621" y="2900"/>
                </a:lnTo>
                <a:lnTo>
                  <a:pt x="6621" y="2900"/>
                </a:lnTo>
                <a:lnTo>
                  <a:pt x="6621" y="2900"/>
                </a:lnTo>
                <a:lnTo>
                  <a:pt x="6621" y="2900"/>
                </a:lnTo>
                <a:lnTo>
                  <a:pt x="6621" y="2900"/>
                </a:lnTo>
                <a:lnTo>
                  <a:pt x="6621" y="2900"/>
                </a:lnTo>
                <a:lnTo>
                  <a:pt x="6621"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876"/>
                </a:lnTo>
                <a:lnTo>
                  <a:pt x="6596" y="2876"/>
                </a:lnTo>
                <a:lnTo>
                  <a:pt x="6596" y="2876"/>
                </a:lnTo>
                <a:lnTo>
                  <a:pt x="6596" y="2876"/>
                </a:lnTo>
                <a:lnTo>
                  <a:pt x="6596" y="2876"/>
                </a:lnTo>
                <a:lnTo>
                  <a:pt x="6571" y="2876"/>
                </a:lnTo>
                <a:lnTo>
                  <a:pt x="6571" y="2876"/>
                </a:lnTo>
                <a:lnTo>
                  <a:pt x="6571" y="2876"/>
                </a:lnTo>
                <a:lnTo>
                  <a:pt x="6571" y="2851"/>
                </a:lnTo>
                <a:lnTo>
                  <a:pt x="6571" y="2851"/>
                </a:lnTo>
                <a:lnTo>
                  <a:pt x="6571" y="2851"/>
                </a:lnTo>
                <a:lnTo>
                  <a:pt x="6571" y="2851"/>
                </a:lnTo>
                <a:lnTo>
                  <a:pt x="6571" y="2851"/>
                </a:lnTo>
                <a:lnTo>
                  <a:pt x="6571" y="2851"/>
                </a:lnTo>
                <a:lnTo>
                  <a:pt x="6546" y="2851"/>
                </a:lnTo>
                <a:lnTo>
                  <a:pt x="6546" y="2851"/>
                </a:lnTo>
                <a:lnTo>
                  <a:pt x="6546" y="2851"/>
                </a:lnTo>
                <a:lnTo>
                  <a:pt x="6546" y="2851"/>
                </a:lnTo>
                <a:lnTo>
                  <a:pt x="6546" y="2851"/>
                </a:lnTo>
                <a:lnTo>
                  <a:pt x="6546" y="2851"/>
                </a:lnTo>
                <a:lnTo>
                  <a:pt x="6546" y="2851"/>
                </a:lnTo>
                <a:lnTo>
                  <a:pt x="6546"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27"/>
                </a:lnTo>
                <a:lnTo>
                  <a:pt x="6522" y="2827"/>
                </a:lnTo>
                <a:lnTo>
                  <a:pt x="6522" y="2851"/>
                </a:lnTo>
                <a:lnTo>
                  <a:pt x="6522" y="2851"/>
                </a:lnTo>
                <a:lnTo>
                  <a:pt x="6522" y="2851"/>
                </a:lnTo>
                <a:lnTo>
                  <a:pt x="6522" y="2851"/>
                </a:lnTo>
                <a:lnTo>
                  <a:pt x="6522" y="2851"/>
                </a:lnTo>
                <a:lnTo>
                  <a:pt x="6522" y="2851"/>
                </a:lnTo>
                <a:lnTo>
                  <a:pt x="6522" y="2851"/>
                </a:lnTo>
                <a:lnTo>
                  <a:pt x="6497" y="2851"/>
                </a:lnTo>
                <a:lnTo>
                  <a:pt x="6497" y="2851"/>
                </a:lnTo>
                <a:lnTo>
                  <a:pt x="6497" y="2851"/>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47" y="2801"/>
                </a:lnTo>
                <a:lnTo>
                  <a:pt x="6447" y="2801"/>
                </a:lnTo>
                <a:lnTo>
                  <a:pt x="6422" y="2801"/>
                </a:lnTo>
                <a:lnTo>
                  <a:pt x="6422" y="2801"/>
                </a:lnTo>
                <a:lnTo>
                  <a:pt x="6422" y="2801"/>
                </a:lnTo>
                <a:lnTo>
                  <a:pt x="6422" y="2801"/>
                </a:lnTo>
                <a:lnTo>
                  <a:pt x="6422" y="2801"/>
                </a:lnTo>
                <a:lnTo>
                  <a:pt x="6447" y="2827"/>
                </a:lnTo>
                <a:lnTo>
                  <a:pt x="6447" y="2827"/>
                </a:lnTo>
                <a:lnTo>
                  <a:pt x="6422" y="2827"/>
                </a:lnTo>
                <a:lnTo>
                  <a:pt x="6422" y="2827"/>
                </a:lnTo>
                <a:lnTo>
                  <a:pt x="6422" y="2827"/>
                </a:lnTo>
                <a:lnTo>
                  <a:pt x="6422" y="2827"/>
                </a:lnTo>
                <a:lnTo>
                  <a:pt x="6422" y="2827"/>
                </a:lnTo>
                <a:lnTo>
                  <a:pt x="6422" y="2827"/>
                </a:lnTo>
                <a:lnTo>
                  <a:pt x="6422"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72" y="2827"/>
                </a:lnTo>
                <a:lnTo>
                  <a:pt x="6472" y="2827"/>
                </a:lnTo>
                <a:lnTo>
                  <a:pt x="6472" y="2827"/>
                </a:lnTo>
                <a:lnTo>
                  <a:pt x="6472" y="2827"/>
                </a:lnTo>
                <a:lnTo>
                  <a:pt x="6472" y="2851"/>
                </a:lnTo>
                <a:lnTo>
                  <a:pt x="6472" y="2851"/>
                </a:lnTo>
                <a:lnTo>
                  <a:pt x="6497" y="2851"/>
                </a:lnTo>
                <a:lnTo>
                  <a:pt x="6497" y="2851"/>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522" y="2876"/>
                </a:lnTo>
                <a:lnTo>
                  <a:pt x="6522" y="2876"/>
                </a:lnTo>
                <a:lnTo>
                  <a:pt x="6522" y="2900"/>
                </a:lnTo>
                <a:lnTo>
                  <a:pt x="6522" y="2900"/>
                </a:lnTo>
                <a:lnTo>
                  <a:pt x="6522" y="2900"/>
                </a:lnTo>
                <a:lnTo>
                  <a:pt x="6522" y="2900"/>
                </a:lnTo>
                <a:lnTo>
                  <a:pt x="6522" y="2900"/>
                </a:lnTo>
                <a:lnTo>
                  <a:pt x="6497" y="2900"/>
                </a:lnTo>
                <a:lnTo>
                  <a:pt x="6497" y="2900"/>
                </a:lnTo>
                <a:lnTo>
                  <a:pt x="6497" y="2926"/>
                </a:lnTo>
                <a:lnTo>
                  <a:pt x="6497" y="2926"/>
                </a:lnTo>
                <a:lnTo>
                  <a:pt x="6497" y="2926"/>
                </a:lnTo>
                <a:lnTo>
                  <a:pt x="6497" y="2900"/>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50"/>
                </a:lnTo>
                <a:lnTo>
                  <a:pt x="6497" y="2950"/>
                </a:lnTo>
                <a:lnTo>
                  <a:pt x="6497" y="2950"/>
                </a:lnTo>
                <a:lnTo>
                  <a:pt x="6522" y="2950"/>
                </a:lnTo>
                <a:lnTo>
                  <a:pt x="6522" y="2950"/>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50"/>
                </a:lnTo>
                <a:lnTo>
                  <a:pt x="6546" y="2950"/>
                </a:lnTo>
                <a:lnTo>
                  <a:pt x="6546" y="2950"/>
                </a:lnTo>
                <a:lnTo>
                  <a:pt x="6546" y="2950"/>
                </a:lnTo>
                <a:lnTo>
                  <a:pt x="6546" y="2950"/>
                </a:lnTo>
                <a:lnTo>
                  <a:pt x="6546" y="2950"/>
                </a:lnTo>
                <a:lnTo>
                  <a:pt x="6546" y="2950"/>
                </a:lnTo>
                <a:lnTo>
                  <a:pt x="6546" y="2950"/>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71" y="2975"/>
                </a:lnTo>
                <a:lnTo>
                  <a:pt x="6571" y="2975"/>
                </a:lnTo>
                <a:lnTo>
                  <a:pt x="6571" y="2975"/>
                </a:lnTo>
                <a:lnTo>
                  <a:pt x="6571"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22" y="3000"/>
                </a:lnTo>
                <a:lnTo>
                  <a:pt x="6522" y="3000"/>
                </a:lnTo>
                <a:lnTo>
                  <a:pt x="6522" y="3000"/>
                </a:lnTo>
                <a:lnTo>
                  <a:pt x="6522" y="3000"/>
                </a:lnTo>
                <a:lnTo>
                  <a:pt x="6522" y="3000"/>
                </a:lnTo>
                <a:lnTo>
                  <a:pt x="6522"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71" y="3000"/>
                </a:lnTo>
                <a:lnTo>
                  <a:pt x="6571" y="3000"/>
                </a:lnTo>
                <a:lnTo>
                  <a:pt x="6571" y="3000"/>
                </a:lnTo>
                <a:lnTo>
                  <a:pt x="6571" y="3000"/>
                </a:lnTo>
                <a:lnTo>
                  <a:pt x="6571" y="3000"/>
                </a:lnTo>
                <a:lnTo>
                  <a:pt x="6571" y="3000"/>
                </a:lnTo>
                <a:lnTo>
                  <a:pt x="6571" y="3000"/>
                </a:lnTo>
                <a:lnTo>
                  <a:pt x="6571" y="3000"/>
                </a:lnTo>
                <a:lnTo>
                  <a:pt x="6571" y="3000"/>
                </a:lnTo>
                <a:lnTo>
                  <a:pt x="6571" y="3025"/>
                </a:lnTo>
                <a:lnTo>
                  <a:pt x="6571" y="3000"/>
                </a:lnTo>
                <a:lnTo>
                  <a:pt x="6571" y="3000"/>
                </a:lnTo>
                <a:lnTo>
                  <a:pt x="6571"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25"/>
                </a:lnTo>
                <a:lnTo>
                  <a:pt x="6621" y="3025"/>
                </a:lnTo>
                <a:lnTo>
                  <a:pt x="6621" y="3000"/>
                </a:lnTo>
                <a:lnTo>
                  <a:pt x="6621" y="3000"/>
                </a:lnTo>
                <a:lnTo>
                  <a:pt x="6621" y="3000"/>
                </a:lnTo>
                <a:lnTo>
                  <a:pt x="6621" y="3000"/>
                </a:lnTo>
                <a:lnTo>
                  <a:pt x="6621" y="3000"/>
                </a:lnTo>
                <a:lnTo>
                  <a:pt x="6621" y="3000"/>
                </a:lnTo>
                <a:lnTo>
                  <a:pt x="6621" y="3000"/>
                </a:lnTo>
                <a:lnTo>
                  <a:pt x="6596" y="3000"/>
                </a:lnTo>
                <a:lnTo>
                  <a:pt x="6596" y="3000"/>
                </a:lnTo>
                <a:lnTo>
                  <a:pt x="6621" y="3000"/>
                </a:lnTo>
                <a:lnTo>
                  <a:pt x="6621" y="3000"/>
                </a:lnTo>
                <a:lnTo>
                  <a:pt x="6621" y="3000"/>
                </a:lnTo>
                <a:lnTo>
                  <a:pt x="6621" y="3000"/>
                </a:lnTo>
                <a:lnTo>
                  <a:pt x="6621" y="3000"/>
                </a:lnTo>
                <a:lnTo>
                  <a:pt x="6621" y="3000"/>
                </a:lnTo>
                <a:lnTo>
                  <a:pt x="6621" y="3000"/>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45" y="3025"/>
                </a:lnTo>
                <a:lnTo>
                  <a:pt x="6645" y="3025"/>
                </a:lnTo>
                <a:lnTo>
                  <a:pt x="6645" y="3025"/>
                </a:lnTo>
                <a:lnTo>
                  <a:pt x="6645" y="3025"/>
                </a:lnTo>
                <a:lnTo>
                  <a:pt x="6645" y="3025"/>
                </a:lnTo>
                <a:lnTo>
                  <a:pt x="6621" y="3025"/>
                </a:lnTo>
                <a:lnTo>
                  <a:pt x="6621" y="3025"/>
                </a:lnTo>
                <a:lnTo>
                  <a:pt x="6621" y="3025"/>
                </a:lnTo>
                <a:lnTo>
                  <a:pt x="6621" y="3025"/>
                </a:lnTo>
                <a:lnTo>
                  <a:pt x="6645" y="3025"/>
                </a:lnTo>
                <a:lnTo>
                  <a:pt x="6645" y="3025"/>
                </a:lnTo>
                <a:lnTo>
                  <a:pt x="6645" y="3025"/>
                </a:lnTo>
                <a:lnTo>
                  <a:pt x="6645" y="3025"/>
                </a:lnTo>
                <a:lnTo>
                  <a:pt x="6645" y="3050"/>
                </a:lnTo>
                <a:lnTo>
                  <a:pt x="6645" y="3050"/>
                </a:lnTo>
                <a:lnTo>
                  <a:pt x="6645" y="3050"/>
                </a:lnTo>
                <a:lnTo>
                  <a:pt x="6621" y="3050"/>
                </a:lnTo>
                <a:lnTo>
                  <a:pt x="6621" y="3050"/>
                </a:lnTo>
                <a:lnTo>
                  <a:pt x="6621" y="3050"/>
                </a:lnTo>
                <a:lnTo>
                  <a:pt x="6621" y="3050"/>
                </a:lnTo>
                <a:lnTo>
                  <a:pt x="6645" y="3050"/>
                </a:lnTo>
                <a:lnTo>
                  <a:pt x="6645" y="3050"/>
                </a:lnTo>
                <a:lnTo>
                  <a:pt x="6645" y="3050"/>
                </a:lnTo>
                <a:lnTo>
                  <a:pt x="6645" y="3050"/>
                </a:lnTo>
                <a:lnTo>
                  <a:pt x="6645" y="3025"/>
                </a:lnTo>
                <a:lnTo>
                  <a:pt x="6645" y="3025"/>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25"/>
                </a:lnTo>
                <a:lnTo>
                  <a:pt x="6645" y="3025"/>
                </a:lnTo>
                <a:lnTo>
                  <a:pt x="6645" y="3025"/>
                </a:lnTo>
                <a:lnTo>
                  <a:pt x="6645" y="3025"/>
                </a:lnTo>
                <a:lnTo>
                  <a:pt x="6645" y="3025"/>
                </a:lnTo>
                <a:lnTo>
                  <a:pt x="6645" y="3025"/>
                </a:lnTo>
                <a:lnTo>
                  <a:pt x="6645" y="3050"/>
                </a:lnTo>
                <a:lnTo>
                  <a:pt x="6670" y="3050"/>
                </a:lnTo>
                <a:lnTo>
                  <a:pt x="6670" y="3050"/>
                </a:lnTo>
                <a:lnTo>
                  <a:pt x="6670" y="3050"/>
                </a:lnTo>
                <a:lnTo>
                  <a:pt x="6670" y="3050"/>
                </a:lnTo>
                <a:lnTo>
                  <a:pt x="6645"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74"/>
                </a:lnTo>
                <a:lnTo>
                  <a:pt x="6670" y="3074"/>
                </a:lnTo>
                <a:lnTo>
                  <a:pt x="6670" y="3074"/>
                </a:lnTo>
                <a:lnTo>
                  <a:pt x="6670" y="3074"/>
                </a:lnTo>
                <a:lnTo>
                  <a:pt x="6670" y="3074"/>
                </a:lnTo>
                <a:lnTo>
                  <a:pt x="6670" y="3074"/>
                </a:lnTo>
                <a:lnTo>
                  <a:pt x="6670" y="3074"/>
                </a:lnTo>
                <a:lnTo>
                  <a:pt x="6670" y="3074"/>
                </a:lnTo>
                <a:lnTo>
                  <a:pt x="6670" y="3050"/>
                </a:lnTo>
                <a:lnTo>
                  <a:pt x="6695" y="3050"/>
                </a:lnTo>
                <a:lnTo>
                  <a:pt x="6695" y="3050"/>
                </a:lnTo>
                <a:lnTo>
                  <a:pt x="6695" y="3074"/>
                </a:lnTo>
                <a:lnTo>
                  <a:pt x="6695" y="3074"/>
                </a:lnTo>
                <a:lnTo>
                  <a:pt x="6695" y="3074"/>
                </a:lnTo>
                <a:lnTo>
                  <a:pt x="6670" y="3074"/>
                </a:lnTo>
                <a:lnTo>
                  <a:pt x="6670" y="3074"/>
                </a:lnTo>
                <a:lnTo>
                  <a:pt x="6670" y="3074"/>
                </a:lnTo>
                <a:lnTo>
                  <a:pt x="6670" y="3074"/>
                </a:lnTo>
                <a:lnTo>
                  <a:pt x="6695" y="3074"/>
                </a:lnTo>
                <a:lnTo>
                  <a:pt x="6695" y="3074"/>
                </a:lnTo>
                <a:lnTo>
                  <a:pt x="6695" y="3074"/>
                </a:lnTo>
                <a:lnTo>
                  <a:pt x="6695" y="3074"/>
                </a:lnTo>
                <a:lnTo>
                  <a:pt x="6695" y="3074"/>
                </a:lnTo>
                <a:lnTo>
                  <a:pt x="6695" y="3074"/>
                </a:lnTo>
                <a:lnTo>
                  <a:pt x="6695" y="3074"/>
                </a:lnTo>
                <a:lnTo>
                  <a:pt x="6695" y="3074"/>
                </a:lnTo>
                <a:lnTo>
                  <a:pt x="6695" y="3074"/>
                </a:lnTo>
                <a:lnTo>
                  <a:pt x="6720" y="3074"/>
                </a:lnTo>
                <a:close/>
                <a:moveTo>
                  <a:pt x="6596" y="3025"/>
                </a:move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50"/>
                </a:lnTo>
                <a:lnTo>
                  <a:pt x="6596" y="3050"/>
                </a:lnTo>
                <a:lnTo>
                  <a:pt x="6596" y="3050"/>
                </a:lnTo>
                <a:lnTo>
                  <a:pt x="6596" y="3050"/>
                </a:lnTo>
                <a:lnTo>
                  <a:pt x="6596" y="3050"/>
                </a:lnTo>
                <a:lnTo>
                  <a:pt x="6596" y="3050"/>
                </a:lnTo>
                <a:lnTo>
                  <a:pt x="6621" y="3050"/>
                </a:lnTo>
                <a:lnTo>
                  <a:pt x="6621" y="3050"/>
                </a:lnTo>
                <a:lnTo>
                  <a:pt x="6621" y="3050"/>
                </a:lnTo>
                <a:lnTo>
                  <a:pt x="6621" y="3025"/>
                </a:lnTo>
                <a:lnTo>
                  <a:pt x="6621" y="3025"/>
                </a:lnTo>
                <a:lnTo>
                  <a:pt x="6596" y="3025"/>
                </a:lnTo>
                <a:lnTo>
                  <a:pt x="6596" y="3025"/>
                </a:lnTo>
                <a:lnTo>
                  <a:pt x="6596" y="3000"/>
                </a:lnTo>
                <a:lnTo>
                  <a:pt x="6596" y="3000"/>
                </a:lnTo>
                <a:lnTo>
                  <a:pt x="6596" y="3000"/>
                </a:lnTo>
                <a:lnTo>
                  <a:pt x="6596" y="3000"/>
                </a:lnTo>
                <a:lnTo>
                  <a:pt x="6596" y="3025"/>
                </a:lnTo>
                <a:close/>
                <a:moveTo>
                  <a:pt x="6645" y="3099"/>
                </a:moveTo>
                <a:lnTo>
                  <a:pt x="6645" y="3099"/>
                </a:lnTo>
                <a:lnTo>
                  <a:pt x="6621" y="3099"/>
                </a:lnTo>
                <a:lnTo>
                  <a:pt x="6621" y="3099"/>
                </a:lnTo>
                <a:lnTo>
                  <a:pt x="6621" y="3099"/>
                </a:lnTo>
                <a:lnTo>
                  <a:pt x="6621" y="3099"/>
                </a:lnTo>
                <a:lnTo>
                  <a:pt x="6621" y="3099"/>
                </a:lnTo>
                <a:lnTo>
                  <a:pt x="6621" y="3099"/>
                </a:lnTo>
                <a:lnTo>
                  <a:pt x="6621" y="3099"/>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596" y="3074"/>
                </a:lnTo>
                <a:lnTo>
                  <a:pt x="6596" y="3074"/>
                </a:lnTo>
                <a:lnTo>
                  <a:pt x="6596" y="3074"/>
                </a:lnTo>
                <a:lnTo>
                  <a:pt x="6596" y="3074"/>
                </a:lnTo>
                <a:lnTo>
                  <a:pt x="6596" y="3074"/>
                </a:lnTo>
                <a:lnTo>
                  <a:pt x="6596" y="3074"/>
                </a:lnTo>
                <a:lnTo>
                  <a:pt x="6596" y="3074"/>
                </a:lnTo>
                <a:lnTo>
                  <a:pt x="6596" y="3050"/>
                </a:lnTo>
                <a:lnTo>
                  <a:pt x="6596" y="3050"/>
                </a:lnTo>
                <a:lnTo>
                  <a:pt x="6596" y="3074"/>
                </a:lnTo>
                <a:lnTo>
                  <a:pt x="6596" y="3074"/>
                </a:lnTo>
                <a:lnTo>
                  <a:pt x="6596" y="3050"/>
                </a:lnTo>
                <a:lnTo>
                  <a:pt x="6596" y="3050"/>
                </a:lnTo>
                <a:lnTo>
                  <a:pt x="6596" y="3050"/>
                </a:lnTo>
                <a:lnTo>
                  <a:pt x="6571" y="3050"/>
                </a:lnTo>
                <a:lnTo>
                  <a:pt x="6571" y="3050"/>
                </a:lnTo>
                <a:lnTo>
                  <a:pt x="6571" y="3050"/>
                </a:lnTo>
                <a:lnTo>
                  <a:pt x="6571" y="3050"/>
                </a:lnTo>
                <a:lnTo>
                  <a:pt x="6571" y="3050"/>
                </a:lnTo>
                <a:lnTo>
                  <a:pt x="6571" y="3050"/>
                </a:lnTo>
                <a:lnTo>
                  <a:pt x="6571" y="3050"/>
                </a:lnTo>
                <a:lnTo>
                  <a:pt x="6571" y="3050"/>
                </a:lnTo>
                <a:lnTo>
                  <a:pt x="6571" y="3025"/>
                </a:lnTo>
                <a:lnTo>
                  <a:pt x="6571" y="3025"/>
                </a:lnTo>
                <a:lnTo>
                  <a:pt x="6571" y="3050"/>
                </a:lnTo>
                <a:lnTo>
                  <a:pt x="6596" y="3050"/>
                </a:lnTo>
                <a:lnTo>
                  <a:pt x="6571" y="3025"/>
                </a:lnTo>
                <a:lnTo>
                  <a:pt x="6571" y="3025"/>
                </a:lnTo>
                <a:lnTo>
                  <a:pt x="6571" y="3025"/>
                </a:lnTo>
                <a:lnTo>
                  <a:pt x="6571" y="3025"/>
                </a:lnTo>
                <a:lnTo>
                  <a:pt x="6571" y="3025"/>
                </a:lnTo>
                <a:lnTo>
                  <a:pt x="6571" y="3025"/>
                </a:lnTo>
                <a:lnTo>
                  <a:pt x="6571" y="3025"/>
                </a:lnTo>
                <a:lnTo>
                  <a:pt x="6571" y="3025"/>
                </a:lnTo>
                <a:lnTo>
                  <a:pt x="6571" y="3025"/>
                </a:lnTo>
                <a:lnTo>
                  <a:pt x="6571" y="3025"/>
                </a:lnTo>
                <a:lnTo>
                  <a:pt x="6546" y="3025"/>
                </a:lnTo>
                <a:lnTo>
                  <a:pt x="6546" y="3025"/>
                </a:lnTo>
                <a:lnTo>
                  <a:pt x="6546" y="3000"/>
                </a:lnTo>
                <a:lnTo>
                  <a:pt x="6546" y="3000"/>
                </a:lnTo>
                <a:lnTo>
                  <a:pt x="6546" y="3000"/>
                </a:lnTo>
                <a:lnTo>
                  <a:pt x="6546" y="3000"/>
                </a:lnTo>
                <a:lnTo>
                  <a:pt x="6546" y="3000"/>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71" y="3025"/>
                </a:lnTo>
                <a:lnTo>
                  <a:pt x="6571" y="3050"/>
                </a:lnTo>
                <a:lnTo>
                  <a:pt x="6546" y="3050"/>
                </a:lnTo>
                <a:lnTo>
                  <a:pt x="6546" y="3050"/>
                </a:lnTo>
                <a:lnTo>
                  <a:pt x="6546" y="3050"/>
                </a:lnTo>
                <a:lnTo>
                  <a:pt x="6546" y="3050"/>
                </a:lnTo>
                <a:lnTo>
                  <a:pt x="6546" y="3050"/>
                </a:lnTo>
                <a:lnTo>
                  <a:pt x="6546" y="3050"/>
                </a:lnTo>
                <a:lnTo>
                  <a:pt x="6571" y="3050"/>
                </a:lnTo>
                <a:lnTo>
                  <a:pt x="6571" y="3050"/>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96" y="3074"/>
                </a:lnTo>
                <a:lnTo>
                  <a:pt x="6596" y="3074"/>
                </a:lnTo>
                <a:lnTo>
                  <a:pt x="6596" y="3074"/>
                </a:lnTo>
                <a:lnTo>
                  <a:pt x="6596" y="3074"/>
                </a:lnTo>
                <a:lnTo>
                  <a:pt x="6596" y="3074"/>
                </a:lnTo>
                <a:lnTo>
                  <a:pt x="6596" y="3074"/>
                </a:lnTo>
                <a:lnTo>
                  <a:pt x="6596" y="3074"/>
                </a:lnTo>
                <a:lnTo>
                  <a:pt x="6596" y="3099"/>
                </a:lnTo>
                <a:lnTo>
                  <a:pt x="6596" y="3074"/>
                </a:lnTo>
                <a:lnTo>
                  <a:pt x="6596" y="3074"/>
                </a:lnTo>
                <a:lnTo>
                  <a:pt x="6596" y="3074"/>
                </a:lnTo>
                <a:lnTo>
                  <a:pt x="6596" y="3074"/>
                </a:lnTo>
                <a:lnTo>
                  <a:pt x="6596" y="3099"/>
                </a:lnTo>
                <a:lnTo>
                  <a:pt x="6596" y="3099"/>
                </a:lnTo>
                <a:lnTo>
                  <a:pt x="6596" y="3099"/>
                </a:lnTo>
                <a:lnTo>
                  <a:pt x="6596" y="3099"/>
                </a:lnTo>
                <a:lnTo>
                  <a:pt x="6621" y="3099"/>
                </a:lnTo>
                <a:lnTo>
                  <a:pt x="6621" y="3099"/>
                </a:lnTo>
                <a:lnTo>
                  <a:pt x="6621" y="3099"/>
                </a:lnTo>
                <a:lnTo>
                  <a:pt x="6621" y="3099"/>
                </a:lnTo>
                <a:lnTo>
                  <a:pt x="6621" y="3099"/>
                </a:lnTo>
                <a:lnTo>
                  <a:pt x="6621" y="3099"/>
                </a:lnTo>
                <a:lnTo>
                  <a:pt x="6621" y="3099"/>
                </a:lnTo>
                <a:lnTo>
                  <a:pt x="6621" y="3099"/>
                </a:lnTo>
                <a:lnTo>
                  <a:pt x="6621" y="3099"/>
                </a:lnTo>
                <a:lnTo>
                  <a:pt x="6621" y="3099"/>
                </a:lnTo>
                <a:lnTo>
                  <a:pt x="6645" y="3099"/>
                </a:lnTo>
                <a:close/>
                <a:moveTo>
                  <a:pt x="6522" y="2975"/>
                </a:moveTo>
                <a:lnTo>
                  <a:pt x="6522" y="2975"/>
                </a:lnTo>
                <a:lnTo>
                  <a:pt x="6522" y="2975"/>
                </a:lnTo>
                <a:lnTo>
                  <a:pt x="6522" y="2975"/>
                </a:lnTo>
                <a:lnTo>
                  <a:pt x="6522" y="2975"/>
                </a:lnTo>
                <a:lnTo>
                  <a:pt x="6522" y="2975"/>
                </a:lnTo>
                <a:lnTo>
                  <a:pt x="6522" y="2950"/>
                </a:lnTo>
                <a:lnTo>
                  <a:pt x="6522" y="2950"/>
                </a:lnTo>
                <a:lnTo>
                  <a:pt x="6522" y="2950"/>
                </a:lnTo>
                <a:lnTo>
                  <a:pt x="6522" y="2950"/>
                </a:lnTo>
                <a:lnTo>
                  <a:pt x="6522" y="2950"/>
                </a:lnTo>
                <a:lnTo>
                  <a:pt x="6497" y="2950"/>
                </a:lnTo>
                <a:lnTo>
                  <a:pt x="6497" y="2950"/>
                </a:lnTo>
                <a:lnTo>
                  <a:pt x="6497" y="2950"/>
                </a:lnTo>
                <a:lnTo>
                  <a:pt x="6497" y="2975"/>
                </a:lnTo>
                <a:lnTo>
                  <a:pt x="6497" y="2975"/>
                </a:lnTo>
                <a:lnTo>
                  <a:pt x="6497" y="2975"/>
                </a:lnTo>
                <a:lnTo>
                  <a:pt x="6522" y="2975"/>
                </a:lnTo>
                <a:close/>
                <a:moveTo>
                  <a:pt x="6546" y="3000"/>
                </a:moveTo>
                <a:lnTo>
                  <a:pt x="6546" y="3000"/>
                </a:lnTo>
                <a:lnTo>
                  <a:pt x="6546" y="3000"/>
                </a:lnTo>
                <a:lnTo>
                  <a:pt x="6522" y="3000"/>
                </a:lnTo>
                <a:lnTo>
                  <a:pt x="6522" y="3025"/>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46" y="3025"/>
                </a:lnTo>
                <a:lnTo>
                  <a:pt x="6546" y="3025"/>
                </a:lnTo>
                <a:lnTo>
                  <a:pt x="6546" y="3025"/>
                </a:lnTo>
                <a:lnTo>
                  <a:pt x="6546" y="3025"/>
                </a:lnTo>
                <a:lnTo>
                  <a:pt x="6546" y="3025"/>
                </a:lnTo>
                <a:lnTo>
                  <a:pt x="6546" y="3025"/>
                </a:lnTo>
                <a:lnTo>
                  <a:pt x="6546" y="3000"/>
                </a:lnTo>
                <a:close/>
                <a:moveTo>
                  <a:pt x="4463" y="2157"/>
                </a:moveTo>
                <a:lnTo>
                  <a:pt x="4488" y="2157"/>
                </a:lnTo>
                <a:lnTo>
                  <a:pt x="4488" y="2132"/>
                </a:lnTo>
                <a:lnTo>
                  <a:pt x="4488" y="2132"/>
                </a:lnTo>
                <a:lnTo>
                  <a:pt x="4488" y="2132"/>
                </a:lnTo>
                <a:lnTo>
                  <a:pt x="4463" y="2132"/>
                </a:lnTo>
                <a:lnTo>
                  <a:pt x="4463" y="2132"/>
                </a:lnTo>
                <a:lnTo>
                  <a:pt x="4463" y="2157"/>
                </a:lnTo>
                <a:close/>
                <a:moveTo>
                  <a:pt x="3149" y="967"/>
                </a:moveTo>
                <a:lnTo>
                  <a:pt x="3149" y="967"/>
                </a:lnTo>
                <a:lnTo>
                  <a:pt x="3174" y="967"/>
                </a:lnTo>
                <a:lnTo>
                  <a:pt x="3174" y="967"/>
                </a:lnTo>
                <a:lnTo>
                  <a:pt x="3174" y="967"/>
                </a:lnTo>
                <a:lnTo>
                  <a:pt x="3174" y="967"/>
                </a:lnTo>
                <a:lnTo>
                  <a:pt x="3174" y="967"/>
                </a:lnTo>
                <a:lnTo>
                  <a:pt x="3174" y="967"/>
                </a:lnTo>
                <a:lnTo>
                  <a:pt x="3174" y="967"/>
                </a:lnTo>
                <a:lnTo>
                  <a:pt x="3174" y="967"/>
                </a:lnTo>
                <a:lnTo>
                  <a:pt x="3198" y="942"/>
                </a:lnTo>
                <a:lnTo>
                  <a:pt x="3198" y="942"/>
                </a:lnTo>
                <a:lnTo>
                  <a:pt x="3198" y="942"/>
                </a:lnTo>
                <a:lnTo>
                  <a:pt x="3198" y="942"/>
                </a:lnTo>
                <a:lnTo>
                  <a:pt x="3198" y="942"/>
                </a:lnTo>
                <a:lnTo>
                  <a:pt x="3198" y="942"/>
                </a:lnTo>
                <a:lnTo>
                  <a:pt x="3198" y="942"/>
                </a:lnTo>
                <a:lnTo>
                  <a:pt x="3198" y="942"/>
                </a:lnTo>
                <a:lnTo>
                  <a:pt x="3198" y="942"/>
                </a:lnTo>
                <a:lnTo>
                  <a:pt x="3198" y="942"/>
                </a:lnTo>
                <a:lnTo>
                  <a:pt x="3149" y="967"/>
                </a:lnTo>
                <a:close/>
                <a:moveTo>
                  <a:pt x="3149" y="967"/>
                </a:moveTo>
                <a:lnTo>
                  <a:pt x="3149" y="967"/>
                </a:lnTo>
                <a:close/>
                <a:moveTo>
                  <a:pt x="3149" y="967"/>
                </a:moveTo>
                <a:lnTo>
                  <a:pt x="3149" y="967"/>
                </a:lnTo>
                <a:lnTo>
                  <a:pt x="3125" y="967"/>
                </a:lnTo>
                <a:lnTo>
                  <a:pt x="3149" y="967"/>
                </a:lnTo>
                <a:close/>
                <a:moveTo>
                  <a:pt x="3125" y="967"/>
                </a:moveTo>
                <a:lnTo>
                  <a:pt x="3125" y="967"/>
                </a:lnTo>
                <a:close/>
                <a:moveTo>
                  <a:pt x="3125" y="967"/>
                </a:moveTo>
                <a:lnTo>
                  <a:pt x="3125" y="967"/>
                </a:lnTo>
                <a:lnTo>
                  <a:pt x="3125" y="967"/>
                </a:lnTo>
                <a:lnTo>
                  <a:pt x="3125" y="967"/>
                </a:lnTo>
                <a:lnTo>
                  <a:pt x="3125" y="967"/>
                </a:lnTo>
                <a:lnTo>
                  <a:pt x="3125" y="967"/>
                </a:lnTo>
                <a:lnTo>
                  <a:pt x="3125" y="967"/>
                </a:lnTo>
                <a:lnTo>
                  <a:pt x="3099" y="967"/>
                </a:lnTo>
                <a:lnTo>
                  <a:pt x="3099" y="967"/>
                </a:lnTo>
                <a:lnTo>
                  <a:pt x="3099" y="967"/>
                </a:lnTo>
                <a:lnTo>
                  <a:pt x="3099" y="967"/>
                </a:lnTo>
                <a:lnTo>
                  <a:pt x="3125" y="967"/>
                </a:lnTo>
                <a:close/>
                <a:moveTo>
                  <a:pt x="3075" y="991"/>
                </a:moveTo>
                <a:lnTo>
                  <a:pt x="3075" y="991"/>
                </a:lnTo>
                <a:close/>
                <a:moveTo>
                  <a:pt x="3075" y="991"/>
                </a:moveTo>
                <a:lnTo>
                  <a:pt x="3099" y="991"/>
                </a:lnTo>
                <a:lnTo>
                  <a:pt x="3099" y="991"/>
                </a:lnTo>
                <a:lnTo>
                  <a:pt x="3099" y="991"/>
                </a:lnTo>
                <a:lnTo>
                  <a:pt x="3099" y="991"/>
                </a:lnTo>
                <a:lnTo>
                  <a:pt x="3099" y="991"/>
                </a:lnTo>
                <a:lnTo>
                  <a:pt x="3075" y="991"/>
                </a:lnTo>
                <a:close/>
                <a:moveTo>
                  <a:pt x="3422" y="347"/>
                </a:moveTo>
                <a:lnTo>
                  <a:pt x="3422" y="347"/>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72"/>
                </a:lnTo>
                <a:lnTo>
                  <a:pt x="3422" y="347"/>
                </a:lnTo>
                <a:close/>
                <a:moveTo>
                  <a:pt x="3422" y="2603"/>
                </a:moveTo>
                <a:lnTo>
                  <a:pt x="3422" y="2628"/>
                </a:lnTo>
                <a:lnTo>
                  <a:pt x="3422" y="2603"/>
                </a:lnTo>
                <a:close/>
                <a:moveTo>
                  <a:pt x="4984" y="272"/>
                </a:moveTo>
                <a:lnTo>
                  <a:pt x="4984" y="272"/>
                </a:lnTo>
                <a:lnTo>
                  <a:pt x="4984" y="272"/>
                </a:lnTo>
                <a:lnTo>
                  <a:pt x="5009" y="272"/>
                </a:lnTo>
                <a:lnTo>
                  <a:pt x="5009" y="272"/>
                </a:lnTo>
                <a:lnTo>
                  <a:pt x="5009" y="272"/>
                </a:lnTo>
                <a:lnTo>
                  <a:pt x="5009" y="272"/>
                </a:lnTo>
                <a:lnTo>
                  <a:pt x="5034" y="272"/>
                </a:lnTo>
                <a:lnTo>
                  <a:pt x="5034" y="272"/>
                </a:lnTo>
                <a:lnTo>
                  <a:pt x="5009" y="272"/>
                </a:lnTo>
                <a:lnTo>
                  <a:pt x="5009" y="272"/>
                </a:lnTo>
                <a:lnTo>
                  <a:pt x="5009" y="272"/>
                </a:lnTo>
                <a:lnTo>
                  <a:pt x="4984" y="248"/>
                </a:lnTo>
                <a:lnTo>
                  <a:pt x="4984" y="248"/>
                </a:lnTo>
                <a:lnTo>
                  <a:pt x="4984" y="272"/>
                </a:lnTo>
                <a:close/>
                <a:moveTo>
                  <a:pt x="3521" y="198"/>
                </a:moveTo>
                <a:lnTo>
                  <a:pt x="3546" y="198"/>
                </a:lnTo>
                <a:lnTo>
                  <a:pt x="3521" y="198"/>
                </a:lnTo>
                <a:close/>
                <a:moveTo>
                  <a:pt x="3471" y="272"/>
                </a:moveTo>
                <a:lnTo>
                  <a:pt x="3471" y="248"/>
                </a:lnTo>
                <a:lnTo>
                  <a:pt x="3471" y="248"/>
                </a:lnTo>
                <a:lnTo>
                  <a:pt x="3471" y="248"/>
                </a:lnTo>
                <a:lnTo>
                  <a:pt x="3471" y="248"/>
                </a:lnTo>
                <a:lnTo>
                  <a:pt x="3471" y="248"/>
                </a:lnTo>
                <a:lnTo>
                  <a:pt x="3471" y="248"/>
                </a:lnTo>
                <a:lnTo>
                  <a:pt x="3471" y="248"/>
                </a:lnTo>
                <a:lnTo>
                  <a:pt x="3471" y="248"/>
                </a:lnTo>
                <a:lnTo>
                  <a:pt x="3447" y="272"/>
                </a:lnTo>
                <a:lnTo>
                  <a:pt x="3447" y="272"/>
                </a:lnTo>
                <a:lnTo>
                  <a:pt x="3447" y="272"/>
                </a:lnTo>
                <a:lnTo>
                  <a:pt x="3471" y="272"/>
                </a:lnTo>
                <a:close/>
                <a:moveTo>
                  <a:pt x="3471" y="248"/>
                </a:moveTo>
                <a:lnTo>
                  <a:pt x="3471" y="222"/>
                </a:lnTo>
                <a:lnTo>
                  <a:pt x="3496" y="222"/>
                </a:lnTo>
                <a:lnTo>
                  <a:pt x="3496" y="222"/>
                </a:lnTo>
                <a:lnTo>
                  <a:pt x="3496" y="222"/>
                </a:lnTo>
                <a:lnTo>
                  <a:pt x="3471" y="222"/>
                </a:lnTo>
                <a:lnTo>
                  <a:pt x="3471" y="222"/>
                </a:lnTo>
                <a:lnTo>
                  <a:pt x="3471" y="248"/>
                </a:lnTo>
                <a:close/>
                <a:moveTo>
                  <a:pt x="3422" y="297"/>
                </a:moveTo>
                <a:lnTo>
                  <a:pt x="3422" y="297"/>
                </a:lnTo>
                <a:lnTo>
                  <a:pt x="3447" y="272"/>
                </a:lnTo>
                <a:lnTo>
                  <a:pt x="3447" y="272"/>
                </a:lnTo>
                <a:lnTo>
                  <a:pt x="3422" y="297"/>
                </a:lnTo>
                <a:lnTo>
                  <a:pt x="3422" y="297"/>
                </a:lnTo>
                <a:lnTo>
                  <a:pt x="3422" y="297"/>
                </a:lnTo>
                <a:lnTo>
                  <a:pt x="3422" y="322"/>
                </a:lnTo>
                <a:lnTo>
                  <a:pt x="3422" y="322"/>
                </a:lnTo>
                <a:lnTo>
                  <a:pt x="3422" y="297"/>
                </a:lnTo>
                <a:close/>
                <a:moveTo>
                  <a:pt x="3026" y="1016"/>
                </a:moveTo>
                <a:lnTo>
                  <a:pt x="3026" y="1016"/>
                </a:lnTo>
                <a:lnTo>
                  <a:pt x="3026" y="1016"/>
                </a:lnTo>
                <a:lnTo>
                  <a:pt x="3026" y="1016"/>
                </a:lnTo>
                <a:lnTo>
                  <a:pt x="3026" y="1016"/>
                </a:lnTo>
                <a:lnTo>
                  <a:pt x="3026" y="1016"/>
                </a:lnTo>
                <a:lnTo>
                  <a:pt x="3050" y="1016"/>
                </a:lnTo>
                <a:lnTo>
                  <a:pt x="3050" y="991"/>
                </a:lnTo>
                <a:lnTo>
                  <a:pt x="3050" y="991"/>
                </a:lnTo>
                <a:lnTo>
                  <a:pt x="3050" y="991"/>
                </a:lnTo>
                <a:lnTo>
                  <a:pt x="3050" y="991"/>
                </a:lnTo>
                <a:lnTo>
                  <a:pt x="3075" y="991"/>
                </a:lnTo>
                <a:lnTo>
                  <a:pt x="3050" y="991"/>
                </a:lnTo>
                <a:lnTo>
                  <a:pt x="3050" y="991"/>
                </a:lnTo>
                <a:lnTo>
                  <a:pt x="3000" y="1016"/>
                </a:lnTo>
                <a:lnTo>
                  <a:pt x="3000" y="1016"/>
                </a:lnTo>
                <a:lnTo>
                  <a:pt x="3000" y="1016"/>
                </a:lnTo>
                <a:lnTo>
                  <a:pt x="3000" y="1016"/>
                </a:lnTo>
                <a:lnTo>
                  <a:pt x="3026" y="1016"/>
                </a:lnTo>
                <a:close/>
                <a:moveTo>
                  <a:pt x="4439" y="173"/>
                </a:moveTo>
                <a:lnTo>
                  <a:pt x="4439"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73"/>
                </a:lnTo>
                <a:close/>
                <a:moveTo>
                  <a:pt x="2926" y="1859"/>
                </a:moveTo>
                <a:lnTo>
                  <a:pt x="2926" y="1859"/>
                </a:lnTo>
                <a:close/>
                <a:moveTo>
                  <a:pt x="2926" y="1884"/>
                </a:moveTo>
                <a:lnTo>
                  <a:pt x="2926" y="1884"/>
                </a:lnTo>
                <a:lnTo>
                  <a:pt x="2926" y="1909"/>
                </a:lnTo>
                <a:lnTo>
                  <a:pt x="2926" y="1909"/>
                </a:lnTo>
                <a:lnTo>
                  <a:pt x="2926" y="1909"/>
                </a:lnTo>
                <a:lnTo>
                  <a:pt x="2926" y="1884"/>
                </a:lnTo>
                <a:close/>
                <a:moveTo>
                  <a:pt x="3026" y="1760"/>
                </a:moveTo>
                <a:lnTo>
                  <a:pt x="3026" y="1760"/>
                </a:lnTo>
                <a:lnTo>
                  <a:pt x="3026" y="1760"/>
                </a:lnTo>
                <a:lnTo>
                  <a:pt x="3050" y="1760"/>
                </a:lnTo>
                <a:lnTo>
                  <a:pt x="3026" y="1760"/>
                </a:lnTo>
                <a:close/>
                <a:moveTo>
                  <a:pt x="3471" y="3074"/>
                </a:moveTo>
                <a:lnTo>
                  <a:pt x="3471" y="3074"/>
                </a:lnTo>
                <a:close/>
                <a:moveTo>
                  <a:pt x="3447" y="2677"/>
                </a:moveTo>
                <a:lnTo>
                  <a:pt x="3447" y="2677"/>
                </a:lnTo>
                <a:lnTo>
                  <a:pt x="3447" y="2653"/>
                </a:lnTo>
                <a:lnTo>
                  <a:pt x="3447" y="2653"/>
                </a:lnTo>
                <a:lnTo>
                  <a:pt x="3447" y="2653"/>
                </a:lnTo>
                <a:lnTo>
                  <a:pt x="3447" y="2653"/>
                </a:lnTo>
                <a:lnTo>
                  <a:pt x="3447" y="2653"/>
                </a:lnTo>
                <a:lnTo>
                  <a:pt x="3447" y="2653"/>
                </a:lnTo>
                <a:lnTo>
                  <a:pt x="3447" y="2677"/>
                </a:lnTo>
                <a:close/>
                <a:moveTo>
                  <a:pt x="3471" y="3074"/>
                </a:moveTo>
                <a:lnTo>
                  <a:pt x="3471" y="3074"/>
                </a:lnTo>
                <a:close/>
                <a:moveTo>
                  <a:pt x="3050" y="1760"/>
                </a:moveTo>
                <a:lnTo>
                  <a:pt x="3050" y="1760"/>
                </a:lnTo>
                <a:close/>
                <a:moveTo>
                  <a:pt x="3050" y="1760"/>
                </a:moveTo>
                <a:lnTo>
                  <a:pt x="3050" y="1760"/>
                </a:lnTo>
                <a:close/>
                <a:moveTo>
                  <a:pt x="3050" y="1785"/>
                </a:moveTo>
                <a:lnTo>
                  <a:pt x="3050" y="1785"/>
                </a:lnTo>
                <a:close/>
                <a:moveTo>
                  <a:pt x="3744" y="3124"/>
                </a:moveTo>
                <a:lnTo>
                  <a:pt x="3744" y="3124"/>
                </a:lnTo>
                <a:lnTo>
                  <a:pt x="3744" y="3099"/>
                </a:lnTo>
                <a:lnTo>
                  <a:pt x="3744" y="3099"/>
                </a:lnTo>
                <a:lnTo>
                  <a:pt x="3720" y="3099"/>
                </a:lnTo>
                <a:lnTo>
                  <a:pt x="3720" y="3099"/>
                </a:lnTo>
                <a:lnTo>
                  <a:pt x="3720" y="3099"/>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44" y="3124"/>
                </a:lnTo>
                <a:close/>
                <a:moveTo>
                  <a:pt x="3099" y="1686"/>
                </a:moveTo>
                <a:lnTo>
                  <a:pt x="3099" y="1686"/>
                </a:lnTo>
                <a:close/>
                <a:moveTo>
                  <a:pt x="3298" y="1586"/>
                </a:moveTo>
                <a:lnTo>
                  <a:pt x="3298" y="1586"/>
                </a:lnTo>
                <a:lnTo>
                  <a:pt x="3298" y="1586"/>
                </a:lnTo>
                <a:lnTo>
                  <a:pt x="3298" y="1586"/>
                </a:lnTo>
                <a:lnTo>
                  <a:pt x="3298" y="1586"/>
                </a:lnTo>
                <a:lnTo>
                  <a:pt x="3298" y="1586"/>
                </a:lnTo>
                <a:lnTo>
                  <a:pt x="3273" y="1586"/>
                </a:lnTo>
                <a:lnTo>
                  <a:pt x="3298" y="1586"/>
                </a:lnTo>
                <a:lnTo>
                  <a:pt x="3298" y="1586"/>
                </a:lnTo>
                <a:lnTo>
                  <a:pt x="3298" y="1611"/>
                </a:lnTo>
                <a:lnTo>
                  <a:pt x="3298" y="1611"/>
                </a:lnTo>
                <a:lnTo>
                  <a:pt x="3298" y="1611"/>
                </a:lnTo>
                <a:lnTo>
                  <a:pt x="3323" y="1611"/>
                </a:lnTo>
                <a:lnTo>
                  <a:pt x="3323" y="1611"/>
                </a:lnTo>
                <a:lnTo>
                  <a:pt x="3323" y="1611"/>
                </a:lnTo>
                <a:lnTo>
                  <a:pt x="3323" y="1611"/>
                </a:lnTo>
                <a:lnTo>
                  <a:pt x="3323" y="1611"/>
                </a:lnTo>
                <a:lnTo>
                  <a:pt x="3323" y="1611"/>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298" y="1586"/>
                </a:lnTo>
                <a:close/>
                <a:moveTo>
                  <a:pt x="3099" y="1661"/>
                </a:moveTo>
                <a:lnTo>
                  <a:pt x="3099" y="1661"/>
                </a:lnTo>
                <a:close/>
                <a:moveTo>
                  <a:pt x="3050" y="1785"/>
                </a:moveTo>
                <a:lnTo>
                  <a:pt x="3050" y="1785"/>
                </a:lnTo>
                <a:close/>
                <a:moveTo>
                  <a:pt x="2976" y="1041"/>
                </a:moveTo>
                <a:lnTo>
                  <a:pt x="2976" y="1041"/>
                </a:lnTo>
                <a:lnTo>
                  <a:pt x="2976" y="1041"/>
                </a:lnTo>
                <a:lnTo>
                  <a:pt x="2976" y="1041"/>
                </a:lnTo>
                <a:lnTo>
                  <a:pt x="2976" y="1041"/>
                </a:lnTo>
                <a:lnTo>
                  <a:pt x="2976" y="1041"/>
                </a:lnTo>
                <a:lnTo>
                  <a:pt x="2976" y="1041"/>
                </a:lnTo>
                <a:lnTo>
                  <a:pt x="2976" y="1041"/>
                </a:lnTo>
                <a:lnTo>
                  <a:pt x="3000" y="1016"/>
                </a:lnTo>
                <a:lnTo>
                  <a:pt x="3000" y="1016"/>
                </a:lnTo>
                <a:lnTo>
                  <a:pt x="3000" y="1016"/>
                </a:lnTo>
                <a:lnTo>
                  <a:pt x="3000" y="1016"/>
                </a:lnTo>
                <a:lnTo>
                  <a:pt x="3000" y="1016"/>
                </a:lnTo>
                <a:lnTo>
                  <a:pt x="2976" y="1041"/>
                </a:lnTo>
                <a:lnTo>
                  <a:pt x="2951" y="1041"/>
                </a:lnTo>
                <a:lnTo>
                  <a:pt x="2976" y="1041"/>
                </a:lnTo>
                <a:close/>
                <a:moveTo>
                  <a:pt x="2926" y="1066"/>
                </a:moveTo>
                <a:lnTo>
                  <a:pt x="2926" y="1066"/>
                </a:lnTo>
                <a:close/>
                <a:moveTo>
                  <a:pt x="4265" y="2677"/>
                </a:moveTo>
                <a:lnTo>
                  <a:pt x="4265" y="2677"/>
                </a:lnTo>
                <a:lnTo>
                  <a:pt x="4265" y="2677"/>
                </a:lnTo>
                <a:lnTo>
                  <a:pt x="4265" y="2677"/>
                </a:lnTo>
                <a:lnTo>
                  <a:pt x="4265" y="2702"/>
                </a:lnTo>
                <a:lnTo>
                  <a:pt x="4265" y="2702"/>
                </a:lnTo>
                <a:lnTo>
                  <a:pt x="4240" y="2702"/>
                </a:lnTo>
                <a:lnTo>
                  <a:pt x="4240" y="2702"/>
                </a:lnTo>
                <a:lnTo>
                  <a:pt x="4240" y="2702"/>
                </a:lnTo>
                <a:lnTo>
                  <a:pt x="4240" y="2702"/>
                </a:lnTo>
                <a:lnTo>
                  <a:pt x="4240" y="2702"/>
                </a:lnTo>
                <a:lnTo>
                  <a:pt x="4240" y="2702"/>
                </a:lnTo>
                <a:lnTo>
                  <a:pt x="4240" y="2702"/>
                </a:lnTo>
                <a:lnTo>
                  <a:pt x="4240" y="2702"/>
                </a:lnTo>
                <a:lnTo>
                  <a:pt x="4240" y="2702"/>
                </a:lnTo>
                <a:lnTo>
                  <a:pt x="4240" y="2702"/>
                </a:lnTo>
                <a:lnTo>
                  <a:pt x="4265" y="2727"/>
                </a:lnTo>
                <a:lnTo>
                  <a:pt x="4265" y="2727"/>
                </a:lnTo>
                <a:lnTo>
                  <a:pt x="4265" y="2727"/>
                </a:lnTo>
                <a:lnTo>
                  <a:pt x="4265" y="2702"/>
                </a:lnTo>
                <a:lnTo>
                  <a:pt x="4265" y="2702"/>
                </a:lnTo>
                <a:lnTo>
                  <a:pt x="4265" y="2702"/>
                </a:lnTo>
                <a:lnTo>
                  <a:pt x="4265" y="2702"/>
                </a:lnTo>
                <a:lnTo>
                  <a:pt x="4265" y="2702"/>
                </a:lnTo>
                <a:lnTo>
                  <a:pt x="4265" y="2702"/>
                </a:lnTo>
                <a:lnTo>
                  <a:pt x="4265" y="2677"/>
                </a:lnTo>
                <a:close/>
                <a:moveTo>
                  <a:pt x="6546" y="2801"/>
                </a:moveTo>
                <a:lnTo>
                  <a:pt x="6546" y="2801"/>
                </a:lnTo>
                <a:lnTo>
                  <a:pt x="6546" y="2801"/>
                </a:lnTo>
                <a:lnTo>
                  <a:pt x="6546" y="2801"/>
                </a:lnTo>
                <a:lnTo>
                  <a:pt x="6546" y="2801"/>
                </a:lnTo>
                <a:lnTo>
                  <a:pt x="6546" y="2801"/>
                </a:lnTo>
                <a:lnTo>
                  <a:pt x="6546" y="2801"/>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71" y="2827"/>
                </a:lnTo>
                <a:lnTo>
                  <a:pt x="6571" y="2827"/>
                </a:lnTo>
                <a:lnTo>
                  <a:pt x="6571" y="2827"/>
                </a:lnTo>
                <a:lnTo>
                  <a:pt x="6571" y="2827"/>
                </a:lnTo>
                <a:lnTo>
                  <a:pt x="6571" y="2827"/>
                </a:lnTo>
                <a:lnTo>
                  <a:pt x="6571" y="2827"/>
                </a:lnTo>
                <a:lnTo>
                  <a:pt x="6571" y="2827"/>
                </a:lnTo>
                <a:lnTo>
                  <a:pt x="6596" y="2827"/>
                </a:lnTo>
                <a:lnTo>
                  <a:pt x="6596" y="2827"/>
                </a:lnTo>
                <a:lnTo>
                  <a:pt x="6596" y="2827"/>
                </a:lnTo>
                <a:lnTo>
                  <a:pt x="6596" y="2827"/>
                </a:lnTo>
                <a:lnTo>
                  <a:pt x="6596" y="2827"/>
                </a:lnTo>
                <a:lnTo>
                  <a:pt x="6596" y="2827"/>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621" y="2851"/>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596" y="2827"/>
                </a:lnTo>
                <a:lnTo>
                  <a:pt x="6596" y="2827"/>
                </a:lnTo>
                <a:lnTo>
                  <a:pt x="6596" y="2827"/>
                </a:lnTo>
                <a:lnTo>
                  <a:pt x="6596" y="2801"/>
                </a:lnTo>
                <a:lnTo>
                  <a:pt x="6596" y="2801"/>
                </a:lnTo>
                <a:lnTo>
                  <a:pt x="6596" y="2801"/>
                </a:lnTo>
                <a:lnTo>
                  <a:pt x="6596" y="2801"/>
                </a:lnTo>
                <a:lnTo>
                  <a:pt x="6596" y="2801"/>
                </a:lnTo>
                <a:lnTo>
                  <a:pt x="6596" y="2801"/>
                </a:lnTo>
                <a:lnTo>
                  <a:pt x="6596" y="2801"/>
                </a:lnTo>
                <a:lnTo>
                  <a:pt x="6621" y="2801"/>
                </a:lnTo>
                <a:lnTo>
                  <a:pt x="6596" y="2801"/>
                </a:lnTo>
                <a:lnTo>
                  <a:pt x="6621" y="2801"/>
                </a:lnTo>
                <a:lnTo>
                  <a:pt x="6621" y="2801"/>
                </a:lnTo>
                <a:lnTo>
                  <a:pt x="6621" y="2801"/>
                </a:lnTo>
                <a:lnTo>
                  <a:pt x="6621" y="2801"/>
                </a:lnTo>
                <a:lnTo>
                  <a:pt x="6621" y="2801"/>
                </a:lnTo>
                <a:lnTo>
                  <a:pt x="6621" y="2801"/>
                </a:lnTo>
                <a:lnTo>
                  <a:pt x="6596" y="2801"/>
                </a:lnTo>
                <a:lnTo>
                  <a:pt x="6596" y="2801"/>
                </a:lnTo>
                <a:lnTo>
                  <a:pt x="6596" y="2801"/>
                </a:lnTo>
                <a:lnTo>
                  <a:pt x="6596" y="2801"/>
                </a:lnTo>
                <a:lnTo>
                  <a:pt x="6596" y="2801"/>
                </a:lnTo>
                <a:lnTo>
                  <a:pt x="6571" y="2801"/>
                </a:lnTo>
                <a:lnTo>
                  <a:pt x="6571" y="2777"/>
                </a:lnTo>
                <a:lnTo>
                  <a:pt x="6571" y="2777"/>
                </a:lnTo>
                <a:lnTo>
                  <a:pt x="6571" y="2801"/>
                </a:lnTo>
                <a:lnTo>
                  <a:pt x="6571" y="2801"/>
                </a:lnTo>
                <a:lnTo>
                  <a:pt x="6571" y="2801"/>
                </a:lnTo>
                <a:lnTo>
                  <a:pt x="6571" y="2801"/>
                </a:lnTo>
                <a:lnTo>
                  <a:pt x="6571" y="2801"/>
                </a:lnTo>
                <a:lnTo>
                  <a:pt x="6571" y="2801"/>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52"/>
                </a:lnTo>
                <a:lnTo>
                  <a:pt x="6546" y="2752"/>
                </a:lnTo>
                <a:lnTo>
                  <a:pt x="6546" y="2777"/>
                </a:lnTo>
                <a:lnTo>
                  <a:pt x="6546" y="2777"/>
                </a:lnTo>
                <a:lnTo>
                  <a:pt x="6546" y="2777"/>
                </a:lnTo>
                <a:lnTo>
                  <a:pt x="6546" y="2777"/>
                </a:lnTo>
                <a:lnTo>
                  <a:pt x="6546" y="2777"/>
                </a:lnTo>
                <a:lnTo>
                  <a:pt x="6546" y="2777"/>
                </a:lnTo>
                <a:lnTo>
                  <a:pt x="6546" y="2777"/>
                </a:lnTo>
                <a:lnTo>
                  <a:pt x="6546" y="2801"/>
                </a:lnTo>
                <a:close/>
                <a:moveTo>
                  <a:pt x="4216" y="2752"/>
                </a:moveTo>
                <a:lnTo>
                  <a:pt x="4240" y="2752"/>
                </a:lnTo>
                <a:lnTo>
                  <a:pt x="4216" y="2752"/>
                </a:lnTo>
                <a:close/>
                <a:moveTo>
                  <a:pt x="4339" y="2752"/>
                </a:moveTo>
                <a:lnTo>
                  <a:pt x="4339" y="2752"/>
                </a:lnTo>
                <a:lnTo>
                  <a:pt x="4315" y="2777"/>
                </a:lnTo>
                <a:lnTo>
                  <a:pt x="4315" y="2777"/>
                </a:lnTo>
                <a:lnTo>
                  <a:pt x="4339" y="2777"/>
                </a:lnTo>
                <a:lnTo>
                  <a:pt x="4339" y="2777"/>
                </a:lnTo>
                <a:lnTo>
                  <a:pt x="4339" y="2777"/>
                </a:lnTo>
                <a:lnTo>
                  <a:pt x="4339" y="2777"/>
                </a:lnTo>
                <a:lnTo>
                  <a:pt x="4339" y="2777"/>
                </a:lnTo>
                <a:lnTo>
                  <a:pt x="4339" y="2777"/>
                </a:lnTo>
                <a:lnTo>
                  <a:pt x="4339" y="2777"/>
                </a:lnTo>
                <a:lnTo>
                  <a:pt x="4339" y="2752"/>
                </a:lnTo>
                <a:close/>
                <a:moveTo>
                  <a:pt x="4290" y="2331"/>
                </a:moveTo>
                <a:lnTo>
                  <a:pt x="4290" y="2331"/>
                </a:lnTo>
                <a:lnTo>
                  <a:pt x="4290" y="2331"/>
                </a:lnTo>
                <a:lnTo>
                  <a:pt x="4290" y="2331"/>
                </a:lnTo>
                <a:lnTo>
                  <a:pt x="4290" y="2331"/>
                </a:lnTo>
                <a:lnTo>
                  <a:pt x="4290" y="2331"/>
                </a:lnTo>
                <a:lnTo>
                  <a:pt x="4290" y="2331"/>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281"/>
                </a:lnTo>
                <a:lnTo>
                  <a:pt x="4315" y="2281"/>
                </a:lnTo>
                <a:lnTo>
                  <a:pt x="4315" y="2281"/>
                </a:lnTo>
                <a:lnTo>
                  <a:pt x="4315" y="2281"/>
                </a:lnTo>
                <a:lnTo>
                  <a:pt x="4315" y="2281"/>
                </a:lnTo>
                <a:lnTo>
                  <a:pt x="4315" y="2281"/>
                </a:lnTo>
                <a:lnTo>
                  <a:pt x="4315" y="2305"/>
                </a:lnTo>
                <a:lnTo>
                  <a:pt x="4315" y="2305"/>
                </a:lnTo>
                <a:lnTo>
                  <a:pt x="4315" y="2305"/>
                </a:lnTo>
                <a:lnTo>
                  <a:pt x="4315" y="2305"/>
                </a:lnTo>
                <a:lnTo>
                  <a:pt x="4290" y="2305"/>
                </a:lnTo>
                <a:lnTo>
                  <a:pt x="4290" y="2305"/>
                </a:lnTo>
                <a:lnTo>
                  <a:pt x="4290" y="2305"/>
                </a:lnTo>
                <a:lnTo>
                  <a:pt x="4290" y="2305"/>
                </a:lnTo>
                <a:lnTo>
                  <a:pt x="4290" y="2305"/>
                </a:lnTo>
                <a:lnTo>
                  <a:pt x="4290" y="2305"/>
                </a:lnTo>
                <a:lnTo>
                  <a:pt x="4290" y="2305"/>
                </a:lnTo>
                <a:lnTo>
                  <a:pt x="4290" y="2331"/>
                </a:lnTo>
                <a:close/>
                <a:moveTo>
                  <a:pt x="4315" y="2752"/>
                </a:move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290" y="2752"/>
                </a:lnTo>
                <a:lnTo>
                  <a:pt x="4290" y="2752"/>
                </a:lnTo>
                <a:lnTo>
                  <a:pt x="4290" y="2752"/>
                </a:lnTo>
                <a:lnTo>
                  <a:pt x="4290" y="2777"/>
                </a:lnTo>
                <a:lnTo>
                  <a:pt x="4290" y="2777"/>
                </a:lnTo>
                <a:lnTo>
                  <a:pt x="4290" y="2752"/>
                </a:lnTo>
                <a:lnTo>
                  <a:pt x="4290" y="2752"/>
                </a:lnTo>
                <a:lnTo>
                  <a:pt x="4315" y="2752"/>
                </a:lnTo>
                <a:lnTo>
                  <a:pt x="4315" y="2727"/>
                </a:lnTo>
                <a:lnTo>
                  <a:pt x="4315" y="2727"/>
                </a:lnTo>
                <a:lnTo>
                  <a:pt x="4290" y="2727"/>
                </a:lnTo>
                <a:lnTo>
                  <a:pt x="4290" y="2727"/>
                </a:lnTo>
                <a:lnTo>
                  <a:pt x="4290" y="2727"/>
                </a:lnTo>
                <a:lnTo>
                  <a:pt x="4290" y="2727"/>
                </a:lnTo>
                <a:lnTo>
                  <a:pt x="4290" y="2752"/>
                </a:lnTo>
                <a:lnTo>
                  <a:pt x="4290" y="2752"/>
                </a:lnTo>
                <a:lnTo>
                  <a:pt x="4290" y="2752"/>
                </a:lnTo>
                <a:lnTo>
                  <a:pt x="4290" y="2752"/>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65" y="2727"/>
                </a:lnTo>
                <a:lnTo>
                  <a:pt x="4265" y="2727"/>
                </a:lnTo>
                <a:lnTo>
                  <a:pt x="4265" y="2727"/>
                </a:lnTo>
                <a:lnTo>
                  <a:pt x="4265" y="2727"/>
                </a:lnTo>
                <a:lnTo>
                  <a:pt x="4265" y="2752"/>
                </a:lnTo>
                <a:lnTo>
                  <a:pt x="4265" y="2752"/>
                </a:lnTo>
                <a:lnTo>
                  <a:pt x="4265" y="2752"/>
                </a:lnTo>
                <a:lnTo>
                  <a:pt x="4265" y="2752"/>
                </a:lnTo>
                <a:lnTo>
                  <a:pt x="4265" y="2752"/>
                </a:lnTo>
                <a:lnTo>
                  <a:pt x="4265" y="2752"/>
                </a:lnTo>
                <a:lnTo>
                  <a:pt x="4265" y="2752"/>
                </a:lnTo>
                <a:lnTo>
                  <a:pt x="4265" y="2752"/>
                </a:lnTo>
                <a:lnTo>
                  <a:pt x="4265" y="2752"/>
                </a:lnTo>
                <a:lnTo>
                  <a:pt x="4265" y="2727"/>
                </a:lnTo>
                <a:lnTo>
                  <a:pt x="4265" y="2752"/>
                </a:lnTo>
                <a:lnTo>
                  <a:pt x="4265" y="2752"/>
                </a:lnTo>
                <a:lnTo>
                  <a:pt x="4265" y="2752"/>
                </a:lnTo>
                <a:lnTo>
                  <a:pt x="4265" y="2752"/>
                </a:lnTo>
                <a:lnTo>
                  <a:pt x="4265" y="2752"/>
                </a:lnTo>
                <a:lnTo>
                  <a:pt x="4265" y="2727"/>
                </a:lnTo>
                <a:lnTo>
                  <a:pt x="4265" y="2727"/>
                </a:lnTo>
                <a:lnTo>
                  <a:pt x="4265" y="2727"/>
                </a:lnTo>
                <a:lnTo>
                  <a:pt x="4265" y="2727"/>
                </a:lnTo>
                <a:lnTo>
                  <a:pt x="4265" y="2727"/>
                </a:lnTo>
                <a:lnTo>
                  <a:pt x="4265" y="2727"/>
                </a:lnTo>
                <a:lnTo>
                  <a:pt x="4265" y="2727"/>
                </a:lnTo>
                <a:lnTo>
                  <a:pt x="4265"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16" y="2727"/>
                </a:lnTo>
                <a:lnTo>
                  <a:pt x="4216" y="2727"/>
                </a:lnTo>
                <a:lnTo>
                  <a:pt x="4216" y="2727"/>
                </a:lnTo>
                <a:lnTo>
                  <a:pt x="4216" y="2727"/>
                </a:lnTo>
                <a:lnTo>
                  <a:pt x="4216" y="2752"/>
                </a:lnTo>
                <a:lnTo>
                  <a:pt x="4240" y="2752"/>
                </a:lnTo>
                <a:lnTo>
                  <a:pt x="4240" y="2752"/>
                </a:lnTo>
                <a:lnTo>
                  <a:pt x="4240" y="2752"/>
                </a:lnTo>
                <a:lnTo>
                  <a:pt x="4216" y="2752"/>
                </a:lnTo>
                <a:lnTo>
                  <a:pt x="4216" y="2752"/>
                </a:lnTo>
                <a:lnTo>
                  <a:pt x="4216" y="2752"/>
                </a:lnTo>
                <a:lnTo>
                  <a:pt x="4240" y="2752"/>
                </a:lnTo>
                <a:lnTo>
                  <a:pt x="4240" y="2752"/>
                </a:lnTo>
                <a:lnTo>
                  <a:pt x="4240" y="2752"/>
                </a:lnTo>
                <a:lnTo>
                  <a:pt x="4240" y="2752"/>
                </a:lnTo>
                <a:lnTo>
                  <a:pt x="4240" y="2752"/>
                </a:lnTo>
                <a:lnTo>
                  <a:pt x="4240" y="2752"/>
                </a:lnTo>
                <a:lnTo>
                  <a:pt x="4240" y="2777"/>
                </a:lnTo>
                <a:lnTo>
                  <a:pt x="4216" y="2752"/>
                </a:lnTo>
                <a:lnTo>
                  <a:pt x="4216" y="2752"/>
                </a:lnTo>
                <a:lnTo>
                  <a:pt x="4216" y="2752"/>
                </a:lnTo>
                <a:lnTo>
                  <a:pt x="4216" y="2752"/>
                </a:lnTo>
                <a:lnTo>
                  <a:pt x="4216" y="2752"/>
                </a:lnTo>
                <a:lnTo>
                  <a:pt x="4216" y="2752"/>
                </a:lnTo>
                <a:lnTo>
                  <a:pt x="4216" y="2752"/>
                </a:lnTo>
                <a:lnTo>
                  <a:pt x="4216" y="2752"/>
                </a:lnTo>
                <a:lnTo>
                  <a:pt x="4190" y="2752"/>
                </a:lnTo>
                <a:lnTo>
                  <a:pt x="4190" y="2752"/>
                </a:lnTo>
                <a:lnTo>
                  <a:pt x="4190" y="2752"/>
                </a:lnTo>
                <a:lnTo>
                  <a:pt x="4190" y="2752"/>
                </a:lnTo>
                <a:lnTo>
                  <a:pt x="4190" y="2777"/>
                </a:lnTo>
                <a:lnTo>
                  <a:pt x="4190" y="2777"/>
                </a:lnTo>
                <a:lnTo>
                  <a:pt x="4190" y="2777"/>
                </a:lnTo>
                <a:lnTo>
                  <a:pt x="4190" y="2777"/>
                </a:lnTo>
                <a:lnTo>
                  <a:pt x="4190" y="2777"/>
                </a:lnTo>
                <a:lnTo>
                  <a:pt x="4216" y="2777"/>
                </a:lnTo>
                <a:lnTo>
                  <a:pt x="4216" y="2777"/>
                </a:lnTo>
                <a:lnTo>
                  <a:pt x="4216" y="2777"/>
                </a:lnTo>
                <a:lnTo>
                  <a:pt x="4216" y="2777"/>
                </a:lnTo>
                <a:lnTo>
                  <a:pt x="4216" y="2777"/>
                </a:lnTo>
                <a:lnTo>
                  <a:pt x="4216" y="2777"/>
                </a:lnTo>
                <a:lnTo>
                  <a:pt x="4216" y="2777"/>
                </a:lnTo>
                <a:lnTo>
                  <a:pt x="4216" y="2777"/>
                </a:lnTo>
                <a:lnTo>
                  <a:pt x="4216" y="2777"/>
                </a:lnTo>
                <a:lnTo>
                  <a:pt x="4216" y="2777"/>
                </a:lnTo>
                <a:lnTo>
                  <a:pt x="4190" y="2777"/>
                </a:lnTo>
                <a:lnTo>
                  <a:pt x="4190" y="2777"/>
                </a:lnTo>
                <a:lnTo>
                  <a:pt x="4190" y="2777"/>
                </a:lnTo>
                <a:lnTo>
                  <a:pt x="4190" y="2777"/>
                </a:lnTo>
                <a:lnTo>
                  <a:pt x="4190" y="2777"/>
                </a:lnTo>
                <a:lnTo>
                  <a:pt x="4190" y="2777"/>
                </a:lnTo>
                <a:lnTo>
                  <a:pt x="4190" y="2777"/>
                </a:lnTo>
                <a:lnTo>
                  <a:pt x="4190" y="2801"/>
                </a:lnTo>
                <a:lnTo>
                  <a:pt x="4190" y="2801"/>
                </a:lnTo>
                <a:lnTo>
                  <a:pt x="4190" y="2801"/>
                </a:lnTo>
                <a:lnTo>
                  <a:pt x="4190" y="2801"/>
                </a:lnTo>
                <a:lnTo>
                  <a:pt x="4190" y="2801"/>
                </a:lnTo>
                <a:lnTo>
                  <a:pt x="4190" y="2801"/>
                </a:lnTo>
                <a:lnTo>
                  <a:pt x="4190" y="2801"/>
                </a:lnTo>
                <a:lnTo>
                  <a:pt x="4190" y="2801"/>
                </a:lnTo>
                <a:lnTo>
                  <a:pt x="4216" y="2801"/>
                </a:lnTo>
                <a:lnTo>
                  <a:pt x="4216" y="2827"/>
                </a:lnTo>
                <a:lnTo>
                  <a:pt x="4216" y="2827"/>
                </a:lnTo>
                <a:lnTo>
                  <a:pt x="4240" y="2827"/>
                </a:lnTo>
                <a:lnTo>
                  <a:pt x="4240" y="2827"/>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777"/>
                </a:lnTo>
                <a:lnTo>
                  <a:pt x="4240" y="2777"/>
                </a:lnTo>
                <a:lnTo>
                  <a:pt x="4240" y="2777"/>
                </a:lnTo>
                <a:lnTo>
                  <a:pt x="4240" y="2777"/>
                </a:lnTo>
                <a:lnTo>
                  <a:pt x="4265" y="2777"/>
                </a:lnTo>
                <a:lnTo>
                  <a:pt x="4265" y="2777"/>
                </a:lnTo>
                <a:lnTo>
                  <a:pt x="4265" y="2777"/>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90" y="2801"/>
                </a:lnTo>
                <a:lnTo>
                  <a:pt x="4290" y="2801"/>
                </a:lnTo>
                <a:lnTo>
                  <a:pt x="4290" y="2801"/>
                </a:lnTo>
                <a:lnTo>
                  <a:pt x="4290" y="2801"/>
                </a:lnTo>
                <a:lnTo>
                  <a:pt x="4290" y="2801"/>
                </a:lnTo>
                <a:lnTo>
                  <a:pt x="4290" y="2801"/>
                </a:lnTo>
                <a:lnTo>
                  <a:pt x="4290" y="2777"/>
                </a:lnTo>
                <a:lnTo>
                  <a:pt x="4290" y="2777"/>
                </a:lnTo>
                <a:lnTo>
                  <a:pt x="4290" y="2777"/>
                </a:lnTo>
                <a:lnTo>
                  <a:pt x="4290" y="2777"/>
                </a:lnTo>
                <a:lnTo>
                  <a:pt x="4265" y="2777"/>
                </a:lnTo>
                <a:lnTo>
                  <a:pt x="4265" y="2777"/>
                </a:lnTo>
                <a:lnTo>
                  <a:pt x="4265" y="2777"/>
                </a:lnTo>
                <a:lnTo>
                  <a:pt x="4265" y="2777"/>
                </a:lnTo>
                <a:lnTo>
                  <a:pt x="4265" y="2777"/>
                </a:lnTo>
                <a:lnTo>
                  <a:pt x="4290" y="2777"/>
                </a:lnTo>
                <a:lnTo>
                  <a:pt x="4290" y="2777"/>
                </a:lnTo>
                <a:lnTo>
                  <a:pt x="4290" y="2777"/>
                </a:lnTo>
                <a:lnTo>
                  <a:pt x="4290" y="2777"/>
                </a:lnTo>
                <a:lnTo>
                  <a:pt x="4290" y="2777"/>
                </a:lnTo>
                <a:lnTo>
                  <a:pt x="4290" y="2777"/>
                </a:lnTo>
                <a:lnTo>
                  <a:pt x="4290" y="2777"/>
                </a:lnTo>
                <a:lnTo>
                  <a:pt x="4290" y="2777"/>
                </a:lnTo>
                <a:lnTo>
                  <a:pt x="4290" y="2752"/>
                </a:lnTo>
                <a:lnTo>
                  <a:pt x="4290" y="2777"/>
                </a:lnTo>
                <a:lnTo>
                  <a:pt x="4290" y="2752"/>
                </a:lnTo>
                <a:lnTo>
                  <a:pt x="4290" y="2752"/>
                </a:lnTo>
                <a:lnTo>
                  <a:pt x="4290" y="2752"/>
                </a:lnTo>
                <a:lnTo>
                  <a:pt x="4290" y="2752"/>
                </a:lnTo>
                <a:lnTo>
                  <a:pt x="4290" y="2752"/>
                </a:lnTo>
                <a:lnTo>
                  <a:pt x="4290" y="2777"/>
                </a:lnTo>
                <a:lnTo>
                  <a:pt x="4290" y="2777"/>
                </a:lnTo>
                <a:lnTo>
                  <a:pt x="4290" y="2777"/>
                </a:lnTo>
                <a:lnTo>
                  <a:pt x="4290" y="2777"/>
                </a:lnTo>
                <a:lnTo>
                  <a:pt x="4290" y="2777"/>
                </a:lnTo>
                <a:lnTo>
                  <a:pt x="4315" y="2777"/>
                </a:lnTo>
                <a:lnTo>
                  <a:pt x="4315" y="2777"/>
                </a:lnTo>
                <a:lnTo>
                  <a:pt x="4315" y="2777"/>
                </a:lnTo>
                <a:lnTo>
                  <a:pt x="4315" y="2777"/>
                </a:lnTo>
                <a:lnTo>
                  <a:pt x="4315" y="2777"/>
                </a:lnTo>
                <a:lnTo>
                  <a:pt x="4315" y="2777"/>
                </a:lnTo>
                <a:lnTo>
                  <a:pt x="4315" y="2777"/>
                </a:lnTo>
                <a:lnTo>
                  <a:pt x="4315" y="2777"/>
                </a:lnTo>
                <a:lnTo>
                  <a:pt x="4315" y="2777"/>
                </a:lnTo>
                <a:lnTo>
                  <a:pt x="4315" y="2752"/>
                </a:lnTo>
                <a:close/>
                <a:moveTo>
                  <a:pt x="4265" y="2628"/>
                </a:moveTo>
                <a:lnTo>
                  <a:pt x="4265" y="2628"/>
                </a:lnTo>
                <a:lnTo>
                  <a:pt x="4265" y="2628"/>
                </a:lnTo>
                <a:lnTo>
                  <a:pt x="4265"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65" y="2603"/>
                </a:lnTo>
                <a:lnTo>
                  <a:pt x="4265" y="2603"/>
                </a:lnTo>
                <a:lnTo>
                  <a:pt x="4265" y="2628"/>
                </a:lnTo>
                <a:close/>
                <a:moveTo>
                  <a:pt x="4315" y="2628"/>
                </a:moveTo>
                <a:lnTo>
                  <a:pt x="4290" y="2628"/>
                </a:lnTo>
                <a:lnTo>
                  <a:pt x="4315" y="2628"/>
                </a:lnTo>
                <a:close/>
                <a:moveTo>
                  <a:pt x="4488" y="2504"/>
                </a:moveTo>
                <a:lnTo>
                  <a:pt x="4488" y="2504"/>
                </a:lnTo>
                <a:lnTo>
                  <a:pt x="4488" y="2504"/>
                </a:lnTo>
                <a:lnTo>
                  <a:pt x="4488" y="2504"/>
                </a:lnTo>
                <a:lnTo>
                  <a:pt x="4463" y="2504"/>
                </a:lnTo>
                <a:lnTo>
                  <a:pt x="4463" y="2504"/>
                </a:lnTo>
                <a:lnTo>
                  <a:pt x="4463" y="2504"/>
                </a:lnTo>
                <a:lnTo>
                  <a:pt x="4488" y="2504"/>
                </a:lnTo>
                <a:close/>
                <a:moveTo>
                  <a:pt x="4712" y="2231"/>
                </a:moveTo>
                <a:lnTo>
                  <a:pt x="4712" y="2231"/>
                </a:lnTo>
                <a:lnTo>
                  <a:pt x="4712" y="2231"/>
                </a:lnTo>
                <a:lnTo>
                  <a:pt x="4712" y="2231"/>
                </a:lnTo>
                <a:lnTo>
                  <a:pt x="4712" y="2231"/>
                </a:lnTo>
                <a:lnTo>
                  <a:pt x="4712" y="2231"/>
                </a:lnTo>
                <a:lnTo>
                  <a:pt x="4712" y="2231"/>
                </a:lnTo>
                <a:lnTo>
                  <a:pt x="4736" y="2231"/>
                </a:lnTo>
                <a:lnTo>
                  <a:pt x="4712" y="2231"/>
                </a:lnTo>
                <a:lnTo>
                  <a:pt x="4712" y="2231"/>
                </a:lnTo>
                <a:lnTo>
                  <a:pt x="4712" y="2206"/>
                </a:lnTo>
                <a:lnTo>
                  <a:pt x="4712" y="2206"/>
                </a:lnTo>
                <a:lnTo>
                  <a:pt x="4712" y="2206"/>
                </a:lnTo>
                <a:lnTo>
                  <a:pt x="4712" y="2206"/>
                </a:lnTo>
                <a:lnTo>
                  <a:pt x="4712" y="2231"/>
                </a:lnTo>
                <a:lnTo>
                  <a:pt x="4712" y="2206"/>
                </a:lnTo>
                <a:lnTo>
                  <a:pt x="4712" y="2206"/>
                </a:lnTo>
                <a:lnTo>
                  <a:pt x="4712" y="2206"/>
                </a:lnTo>
                <a:lnTo>
                  <a:pt x="4712" y="2206"/>
                </a:lnTo>
                <a:lnTo>
                  <a:pt x="4712" y="2206"/>
                </a:lnTo>
                <a:lnTo>
                  <a:pt x="4712" y="2206"/>
                </a:lnTo>
                <a:lnTo>
                  <a:pt x="4712" y="2231"/>
                </a:lnTo>
                <a:lnTo>
                  <a:pt x="4712" y="2231"/>
                </a:lnTo>
                <a:lnTo>
                  <a:pt x="4712" y="2206"/>
                </a:lnTo>
                <a:lnTo>
                  <a:pt x="4712" y="2206"/>
                </a:lnTo>
                <a:lnTo>
                  <a:pt x="4712" y="2231"/>
                </a:lnTo>
                <a:close/>
                <a:moveTo>
                  <a:pt x="4736" y="2305"/>
                </a:moveTo>
                <a:lnTo>
                  <a:pt x="4736" y="2305"/>
                </a:lnTo>
                <a:lnTo>
                  <a:pt x="4736" y="2305"/>
                </a:lnTo>
                <a:lnTo>
                  <a:pt x="4736" y="2305"/>
                </a:lnTo>
                <a:lnTo>
                  <a:pt x="4736" y="2305"/>
                </a:lnTo>
                <a:lnTo>
                  <a:pt x="4736" y="2305"/>
                </a:lnTo>
                <a:lnTo>
                  <a:pt x="4736" y="2305"/>
                </a:lnTo>
                <a:lnTo>
                  <a:pt x="4736" y="2305"/>
                </a:lnTo>
                <a:lnTo>
                  <a:pt x="4736" y="2331"/>
                </a:lnTo>
                <a:lnTo>
                  <a:pt x="4736" y="2331"/>
                </a:lnTo>
                <a:lnTo>
                  <a:pt x="4736" y="2331"/>
                </a:lnTo>
                <a:lnTo>
                  <a:pt x="4736" y="2331"/>
                </a:lnTo>
                <a:lnTo>
                  <a:pt x="4736" y="2305"/>
                </a:lnTo>
                <a:lnTo>
                  <a:pt x="4736" y="2331"/>
                </a:lnTo>
                <a:lnTo>
                  <a:pt x="4736" y="2331"/>
                </a:lnTo>
                <a:lnTo>
                  <a:pt x="4736" y="2331"/>
                </a:lnTo>
                <a:lnTo>
                  <a:pt x="4736" y="2331"/>
                </a:lnTo>
                <a:lnTo>
                  <a:pt x="4736" y="2331"/>
                </a:lnTo>
                <a:lnTo>
                  <a:pt x="4736" y="2331"/>
                </a:lnTo>
                <a:lnTo>
                  <a:pt x="4736" y="2331"/>
                </a:lnTo>
                <a:lnTo>
                  <a:pt x="4736" y="2331"/>
                </a:lnTo>
                <a:lnTo>
                  <a:pt x="4736" y="2331"/>
                </a:lnTo>
                <a:lnTo>
                  <a:pt x="4736" y="2305"/>
                </a:lnTo>
                <a:lnTo>
                  <a:pt x="4736" y="2305"/>
                </a:lnTo>
                <a:lnTo>
                  <a:pt x="4736" y="2305"/>
                </a:lnTo>
                <a:lnTo>
                  <a:pt x="4736" y="2305"/>
                </a:lnTo>
                <a:lnTo>
                  <a:pt x="4761" y="2305"/>
                </a:lnTo>
                <a:lnTo>
                  <a:pt x="4761" y="2281"/>
                </a:lnTo>
                <a:lnTo>
                  <a:pt x="4761" y="2281"/>
                </a:lnTo>
                <a:lnTo>
                  <a:pt x="4761" y="2281"/>
                </a:lnTo>
                <a:lnTo>
                  <a:pt x="4736" y="2281"/>
                </a:lnTo>
                <a:lnTo>
                  <a:pt x="4736" y="2281"/>
                </a:lnTo>
                <a:lnTo>
                  <a:pt x="4736" y="2281"/>
                </a:lnTo>
                <a:lnTo>
                  <a:pt x="4736" y="2281"/>
                </a:lnTo>
                <a:lnTo>
                  <a:pt x="4736" y="2281"/>
                </a:lnTo>
                <a:lnTo>
                  <a:pt x="4736" y="2281"/>
                </a:lnTo>
                <a:lnTo>
                  <a:pt x="4761" y="2281"/>
                </a:lnTo>
                <a:lnTo>
                  <a:pt x="4761" y="2281"/>
                </a:lnTo>
                <a:lnTo>
                  <a:pt x="4761" y="2281"/>
                </a:lnTo>
                <a:lnTo>
                  <a:pt x="4761" y="2281"/>
                </a:lnTo>
                <a:lnTo>
                  <a:pt x="4761" y="2281"/>
                </a:lnTo>
                <a:lnTo>
                  <a:pt x="4761" y="2281"/>
                </a:lnTo>
                <a:lnTo>
                  <a:pt x="4761" y="2281"/>
                </a:lnTo>
                <a:lnTo>
                  <a:pt x="4761" y="2281"/>
                </a:lnTo>
                <a:lnTo>
                  <a:pt x="4761" y="2256"/>
                </a:lnTo>
                <a:lnTo>
                  <a:pt x="4761" y="2256"/>
                </a:lnTo>
                <a:lnTo>
                  <a:pt x="4761" y="2256"/>
                </a:lnTo>
                <a:lnTo>
                  <a:pt x="4736" y="2256"/>
                </a:lnTo>
                <a:lnTo>
                  <a:pt x="4736" y="2281"/>
                </a:lnTo>
                <a:lnTo>
                  <a:pt x="4736" y="2256"/>
                </a:lnTo>
                <a:lnTo>
                  <a:pt x="4736" y="2256"/>
                </a:lnTo>
                <a:lnTo>
                  <a:pt x="4736" y="2256"/>
                </a:lnTo>
                <a:lnTo>
                  <a:pt x="4736" y="2281"/>
                </a:lnTo>
                <a:lnTo>
                  <a:pt x="4736" y="2281"/>
                </a:lnTo>
                <a:lnTo>
                  <a:pt x="4736" y="2281"/>
                </a:lnTo>
                <a:lnTo>
                  <a:pt x="4736" y="2281"/>
                </a:lnTo>
                <a:lnTo>
                  <a:pt x="4736" y="2281"/>
                </a:lnTo>
                <a:lnTo>
                  <a:pt x="4736" y="2281"/>
                </a:lnTo>
                <a:lnTo>
                  <a:pt x="4736" y="2256"/>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305"/>
                </a:lnTo>
                <a:close/>
                <a:moveTo>
                  <a:pt x="4712" y="2355"/>
                </a:moveTo>
                <a:lnTo>
                  <a:pt x="4712" y="2355"/>
                </a:lnTo>
                <a:lnTo>
                  <a:pt x="4712" y="2355"/>
                </a:lnTo>
                <a:lnTo>
                  <a:pt x="4712" y="2355"/>
                </a:lnTo>
                <a:lnTo>
                  <a:pt x="4712" y="2355"/>
                </a:lnTo>
                <a:lnTo>
                  <a:pt x="4712" y="2355"/>
                </a:lnTo>
                <a:lnTo>
                  <a:pt x="4712" y="2380"/>
                </a:lnTo>
                <a:lnTo>
                  <a:pt x="4712" y="2380"/>
                </a:lnTo>
                <a:lnTo>
                  <a:pt x="4712" y="2380"/>
                </a:lnTo>
                <a:lnTo>
                  <a:pt x="4712" y="2355"/>
                </a:lnTo>
                <a:lnTo>
                  <a:pt x="4712" y="2355"/>
                </a:lnTo>
                <a:lnTo>
                  <a:pt x="4712" y="2355"/>
                </a:lnTo>
                <a:lnTo>
                  <a:pt x="4712" y="2355"/>
                </a:lnTo>
                <a:lnTo>
                  <a:pt x="4712" y="2355"/>
                </a:lnTo>
                <a:lnTo>
                  <a:pt x="4712" y="2355"/>
                </a:lnTo>
                <a:lnTo>
                  <a:pt x="4736" y="2355"/>
                </a:lnTo>
                <a:lnTo>
                  <a:pt x="4736" y="2355"/>
                </a:lnTo>
                <a:lnTo>
                  <a:pt x="4736" y="2355"/>
                </a:lnTo>
                <a:lnTo>
                  <a:pt x="4736" y="2355"/>
                </a:lnTo>
                <a:lnTo>
                  <a:pt x="4736" y="2355"/>
                </a:lnTo>
                <a:lnTo>
                  <a:pt x="4736" y="2355"/>
                </a:lnTo>
                <a:lnTo>
                  <a:pt x="4736" y="2355"/>
                </a:lnTo>
                <a:lnTo>
                  <a:pt x="4712" y="2331"/>
                </a:lnTo>
                <a:lnTo>
                  <a:pt x="4712" y="2331"/>
                </a:lnTo>
                <a:lnTo>
                  <a:pt x="4712" y="2331"/>
                </a:lnTo>
                <a:lnTo>
                  <a:pt x="4712" y="2331"/>
                </a:lnTo>
                <a:lnTo>
                  <a:pt x="4712" y="2355"/>
                </a:lnTo>
                <a:close/>
                <a:moveTo>
                  <a:pt x="4712" y="2355"/>
                </a:moveTo>
                <a:lnTo>
                  <a:pt x="4712" y="2355"/>
                </a:lnTo>
                <a:lnTo>
                  <a:pt x="4712" y="2355"/>
                </a:lnTo>
                <a:lnTo>
                  <a:pt x="4712" y="2355"/>
                </a:lnTo>
                <a:lnTo>
                  <a:pt x="4712" y="2355"/>
                </a:lnTo>
                <a:lnTo>
                  <a:pt x="4712" y="2355"/>
                </a:lnTo>
                <a:lnTo>
                  <a:pt x="4712" y="2355"/>
                </a:lnTo>
                <a:lnTo>
                  <a:pt x="4712" y="2355"/>
                </a:lnTo>
                <a:lnTo>
                  <a:pt x="4712" y="2331"/>
                </a:lnTo>
                <a:lnTo>
                  <a:pt x="4712" y="2331"/>
                </a:lnTo>
                <a:lnTo>
                  <a:pt x="4712" y="2331"/>
                </a:lnTo>
                <a:lnTo>
                  <a:pt x="4712" y="2331"/>
                </a:lnTo>
                <a:lnTo>
                  <a:pt x="4712" y="2331"/>
                </a:lnTo>
                <a:lnTo>
                  <a:pt x="4712" y="2331"/>
                </a:lnTo>
                <a:lnTo>
                  <a:pt x="4712" y="2331"/>
                </a:lnTo>
                <a:lnTo>
                  <a:pt x="4712" y="2355"/>
                </a:lnTo>
                <a:lnTo>
                  <a:pt x="4712" y="2355"/>
                </a:lnTo>
                <a:lnTo>
                  <a:pt x="4712" y="2331"/>
                </a:lnTo>
                <a:lnTo>
                  <a:pt x="4712" y="2331"/>
                </a:lnTo>
                <a:lnTo>
                  <a:pt x="4686" y="2355"/>
                </a:lnTo>
                <a:lnTo>
                  <a:pt x="4686" y="2355"/>
                </a:lnTo>
                <a:lnTo>
                  <a:pt x="4686" y="2355"/>
                </a:lnTo>
                <a:lnTo>
                  <a:pt x="4712" y="2355"/>
                </a:lnTo>
                <a:lnTo>
                  <a:pt x="4686" y="2355"/>
                </a:lnTo>
                <a:lnTo>
                  <a:pt x="4686" y="2355"/>
                </a:lnTo>
                <a:lnTo>
                  <a:pt x="4686" y="2355"/>
                </a:lnTo>
                <a:lnTo>
                  <a:pt x="4686" y="2355"/>
                </a:lnTo>
                <a:lnTo>
                  <a:pt x="4686" y="2355"/>
                </a:lnTo>
                <a:lnTo>
                  <a:pt x="4712" y="2355"/>
                </a:lnTo>
                <a:lnTo>
                  <a:pt x="4686" y="2355"/>
                </a:lnTo>
                <a:lnTo>
                  <a:pt x="4686" y="2355"/>
                </a:lnTo>
                <a:lnTo>
                  <a:pt x="4686" y="2355"/>
                </a:lnTo>
                <a:lnTo>
                  <a:pt x="4686" y="2380"/>
                </a:lnTo>
                <a:lnTo>
                  <a:pt x="4686" y="2380"/>
                </a:lnTo>
                <a:lnTo>
                  <a:pt x="4712" y="2355"/>
                </a:lnTo>
                <a:close/>
                <a:moveTo>
                  <a:pt x="4712" y="2206"/>
                </a:moveTo>
                <a:lnTo>
                  <a:pt x="4712" y="2206"/>
                </a:lnTo>
                <a:lnTo>
                  <a:pt x="4712" y="2206"/>
                </a:lnTo>
                <a:lnTo>
                  <a:pt x="4712" y="2206"/>
                </a:lnTo>
                <a:lnTo>
                  <a:pt x="4712" y="2206"/>
                </a:lnTo>
                <a:lnTo>
                  <a:pt x="4712" y="2206"/>
                </a:lnTo>
                <a:lnTo>
                  <a:pt x="4712" y="2206"/>
                </a:lnTo>
                <a:lnTo>
                  <a:pt x="4712" y="2206"/>
                </a:lnTo>
                <a:lnTo>
                  <a:pt x="4712" y="2181"/>
                </a:lnTo>
                <a:lnTo>
                  <a:pt x="4712" y="2181"/>
                </a:lnTo>
                <a:lnTo>
                  <a:pt x="4712" y="2181"/>
                </a:lnTo>
                <a:lnTo>
                  <a:pt x="4712" y="2181"/>
                </a:lnTo>
                <a:lnTo>
                  <a:pt x="4686" y="2181"/>
                </a:lnTo>
                <a:lnTo>
                  <a:pt x="4686" y="2181"/>
                </a:lnTo>
                <a:lnTo>
                  <a:pt x="4686" y="2181"/>
                </a:lnTo>
                <a:lnTo>
                  <a:pt x="4686" y="2181"/>
                </a:lnTo>
                <a:lnTo>
                  <a:pt x="4686" y="2181"/>
                </a:lnTo>
                <a:lnTo>
                  <a:pt x="4686" y="2181"/>
                </a:lnTo>
                <a:lnTo>
                  <a:pt x="4686" y="2181"/>
                </a:lnTo>
                <a:lnTo>
                  <a:pt x="4686" y="2206"/>
                </a:lnTo>
                <a:lnTo>
                  <a:pt x="4686" y="2206"/>
                </a:lnTo>
                <a:lnTo>
                  <a:pt x="4686" y="2206"/>
                </a:lnTo>
                <a:lnTo>
                  <a:pt x="4686" y="2206"/>
                </a:lnTo>
                <a:lnTo>
                  <a:pt x="4686" y="2206"/>
                </a:lnTo>
                <a:lnTo>
                  <a:pt x="4686" y="2206"/>
                </a:lnTo>
                <a:lnTo>
                  <a:pt x="4686" y="2206"/>
                </a:lnTo>
                <a:lnTo>
                  <a:pt x="4712" y="2206"/>
                </a:lnTo>
                <a:close/>
                <a:moveTo>
                  <a:pt x="4686" y="2231"/>
                </a:move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06"/>
                </a:lnTo>
                <a:lnTo>
                  <a:pt x="4686" y="2206"/>
                </a:lnTo>
                <a:lnTo>
                  <a:pt x="4686" y="2231"/>
                </a:lnTo>
                <a:close/>
                <a:moveTo>
                  <a:pt x="4091" y="3124"/>
                </a:moveTo>
                <a:lnTo>
                  <a:pt x="4091" y="3124"/>
                </a:lnTo>
                <a:lnTo>
                  <a:pt x="4091" y="3124"/>
                </a:lnTo>
                <a:lnTo>
                  <a:pt x="4091" y="3124"/>
                </a:lnTo>
                <a:lnTo>
                  <a:pt x="4091" y="3124"/>
                </a:lnTo>
                <a:lnTo>
                  <a:pt x="4067" y="3124"/>
                </a:lnTo>
                <a:lnTo>
                  <a:pt x="4091" y="3124"/>
                </a:lnTo>
                <a:lnTo>
                  <a:pt x="4091" y="3124"/>
                </a:lnTo>
                <a:lnTo>
                  <a:pt x="4091" y="3124"/>
                </a:lnTo>
                <a:lnTo>
                  <a:pt x="4091" y="3124"/>
                </a:lnTo>
                <a:lnTo>
                  <a:pt x="4091" y="3124"/>
                </a:lnTo>
                <a:lnTo>
                  <a:pt x="4091" y="3124"/>
                </a:lnTo>
                <a:lnTo>
                  <a:pt x="4091" y="3124"/>
                </a:lnTo>
                <a:lnTo>
                  <a:pt x="4091" y="3124"/>
                </a:lnTo>
                <a:lnTo>
                  <a:pt x="4117" y="3124"/>
                </a:lnTo>
                <a:lnTo>
                  <a:pt x="4117" y="3124"/>
                </a:lnTo>
                <a:lnTo>
                  <a:pt x="4117" y="3124"/>
                </a:lnTo>
                <a:lnTo>
                  <a:pt x="4091" y="3124"/>
                </a:lnTo>
                <a:close/>
                <a:moveTo>
                  <a:pt x="4265" y="2827"/>
                </a:moveTo>
                <a:lnTo>
                  <a:pt x="4265" y="2827"/>
                </a:lnTo>
                <a:lnTo>
                  <a:pt x="4265" y="2851"/>
                </a:lnTo>
                <a:lnTo>
                  <a:pt x="4265" y="2851"/>
                </a:lnTo>
                <a:lnTo>
                  <a:pt x="4265" y="2851"/>
                </a:lnTo>
                <a:lnTo>
                  <a:pt x="4265" y="2851"/>
                </a:lnTo>
                <a:lnTo>
                  <a:pt x="4265" y="2851"/>
                </a:lnTo>
                <a:lnTo>
                  <a:pt x="4290" y="2827"/>
                </a:lnTo>
                <a:lnTo>
                  <a:pt x="4290" y="2827"/>
                </a:lnTo>
                <a:lnTo>
                  <a:pt x="4290" y="2827"/>
                </a:lnTo>
                <a:lnTo>
                  <a:pt x="4290" y="2827"/>
                </a:lnTo>
                <a:lnTo>
                  <a:pt x="4265" y="2827"/>
                </a:lnTo>
                <a:close/>
                <a:moveTo>
                  <a:pt x="4042" y="3124"/>
                </a:moveTo>
                <a:lnTo>
                  <a:pt x="4042" y="3124"/>
                </a:lnTo>
                <a:lnTo>
                  <a:pt x="4042" y="3124"/>
                </a:lnTo>
                <a:lnTo>
                  <a:pt x="4042" y="3124"/>
                </a:lnTo>
                <a:lnTo>
                  <a:pt x="4042" y="3124"/>
                </a:lnTo>
                <a:lnTo>
                  <a:pt x="4042" y="3124"/>
                </a:lnTo>
                <a:lnTo>
                  <a:pt x="4017" y="3124"/>
                </a:lnTo>
                <a:lnTo>
                  <a:pt x="4017" y="3124"/>
                </a:lnTo>
                <a:lnTo>
                  <a:pt x="3992" y="3149"/>
                </a:lnTo>
                <a:lnTo>
                  <a:pt x="3992" y="3149"/>
                </a:lnTo>
                <a:lnTo>
                  <a:pt x="4017" y="3149"/>
                </a:lnTo>
                <a:lnTo>
                  <a:pt x="4017" y="3149"/>
                </a:lnTo>
                <a:lnTo>
                  <a:pt x="4017" y="3149"/>
                </a:lnTo>
                <a:lnTo>
                  <a:pt x="4017" y="3149"/>
                </a:lnTo>
                <a:lnTo>
                  <a:pt x="4017" y="3149"/>
                </a:lnTo>
                <a:lnTo>
                  <a:pt x="4017" y="3149"/>
                </a:lnTo>
                <a:lnTo>
                  <a:pt x="4017" y="3124"/>
                </a:lnTo>
                <a:lnTo>
                  <a:pt x="4042" y="3124"/>
                </a:lnTo>
                <a:close/>
                <a:moveTo>
                  <a:pt x="4091" y="3124"/>
                </a:move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67" y="3124"/>
                </a:lnTo>
                <a:lnTo>
                  <a:pt x="4067" y="3124"/>
                </a:lnTo>
                <a:lnTo>
                  <a:pt x="4067" y="3124"/>
                </a:lnTo>
                <a:lnTo>
                  <a:pt x="4067" y="3124"/>
                </a:lnTo>
                <a:lnTo>
                  <a:pt x="4067" y="3124"/>
                </a:lnTo>
                <a:lnTo>
                  <a:pt x="4067" y="3124"/>
                </a:lnTo>
                <a:lnTo>
                  <a:pt x="4042" y="3124"/>
                </a:lnTo>
                <a:lnTo>
                  <a:pt x="4067" y="3124"/>
                </a:lnTo>
                <a:lnTo>
                  <a:pt x="4067" y="3124"/>
                </a:lnTo>
                <a:lnTo>
                  <a:pt x="4067" y="3124"/>
                </a:lnTo>
                <a:lnTo>
                  <a:pt x="4067" y="3124"/>
                </a:lnTo>
                <a:lnTo>
                  <a:pt x="4067" y="3124"/>
                </a:lnTo>
                <a:lnTo>
                  <a:pt x="4067" y="3124"/>
                </a:lnTo>
                <a:lnTo>
                  <a:pt x="4067" y="3124"/>
                </a:lnTo>
                <a:lnTo>
                  <a:pt x="4067" y="3124"/>
                </a:lnTo>
                <a:lnTo>
                  <a:pt x="4067" y="3124"/>
                </a:lnTo>
                <a:lnTo>
                  <a:pt x="4091" y="3124"/>
                </a:lnTo>
                <a:close/>
                <a:moveTo>
                  <a:pt x="4091" y="3099"/>
                </a:move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67" y="3099"/>
                </a:lnTo>
                <a:lnTo>
                  <a:pt x="4091" y="3099"/>
                </a:lnTo>
                <a:close/>
                <a:moveTo>
                  <a:pt x="3769" y="3198"/>
                </a:moveTo>
                <a:lnTo>
                  <a:pt x="3769" y="3198"/>
                </a:lnTo>
                <a:close/>
                <a:moveTo>
                  <a:pt x="3769" y="3223"/>
                </a:moveTo>
                <a:lnTo>
                  <a:pt x="3769" y="3223"/>
                </a:lnTo>
                <a:close/>
                <a:moveTo>
                  <a:pt x="3844" y="2950"/>
                </a:moveTo>
                <a:lnTo>
                  <a:pt x="3844" y="2950"/>
                </a:lnTo>
                <a:close/>
                <a:moveTo>
                  <a:pt x="3893" y="3248"/>
                </a:moveTo>
                <a:lnTo>
                  <a:pt x="3893" y="3248"/>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97"/>
                </a:lnTo>
                <a:lnTo>
                  <a:pt x="3918" y="3297"/>
                </a:lnTo>
                <a:lnTo>
                  <a:pt x="3918" y="3272"/>
                </a:lnTo>
                <a:lnTo>
                  <a:pt x="3918" y="3272"/>
                </a:lnTo>
                <a:lnTo>
                  <a:pt x="3918" y="3272"/>
                </a:lnTo>
                <a:lnTo>
                  <a:pt x="3918" y="3272"/>
                </a:lnTo>
                <a:lnTo>
                  <a:pt x="3918" y="3272"/>
                </a:lnTo>
                <a:lnTo>
                  <a:pt x="3918" y="3272"/>
                </a:lnTo>
                <a:lnTo>
                  <a:pt x="3918" y="3248"/>
                </a:lnTo>
                <a:lnTo>
                  <a:pt x="3918" y="3248"/>
                </a:lnTo>
                <a:lnTo>
                  <a:pt x="3893" y="3248"/>
                </a:lnTo>
                <a:close/>
                <a:moveTo>
                  <a:pt x="4166" y="2801"/>
                </a:moveTo>
                <a:lnTo>
                  <a:pt x="4166" y="2801"/>
                </a:lnTo>
                <a:lnTo>
                  <a:pt x="4166" y="2801"/>
                </a:lnTo>
                <a:lnTo>
                  <a:pt x="4166" y="2801"/>
                </a:lnTo>
                <a:lnTo>
                  <a:pt x="4166" y="2801"/>
                </a:lnTo>
                <a:lnTo>
                  <a:pt x="4166" y="2801"/>
                </a:lnTo>
                <a:lnTo>
                  <a:pt x="4166" y="2801"/>
                </a:lnTo>
                <a:lnTo>
                  <a:pt x="4190" y="2801"/>
                </a:lnTo>
                <a:lnTo>
                  <a:pt x="4190" y="2827"/>
                </a:lnTo>
                <a:lnTo>
                  <a:pt x="4190" y="2801"/>
                </a:lnTo>
                <a:lnTo>
                  <a:pt x="4190" y="2827"/>
                </a:lnTo>
                <a:lnTo>
                  <a:pt x="4190" y="2827"/>
                </a:lnTo>
                <a:lnTo>
                  <a:pt x="4190" y="2827"/>
                </a:lnTo>
                <a:lnTo>
                  <a:pt x="4216" y="2827"/>
                </a:lnTo>
                <a:lnTo>
                  <a:pt x="4216" y="2827"/>
                </a:lnTo>
                <a:lnTo>
                  <a:pt x="4216" y="2827"/>
                </a:lnTo>
                <a:lnTo>
                  <a:pt x="4216" y="2827"/>
                </a:lnTo>
                <a:lnTo>
                  <a:pt x="4216" y="2827"/>
                </a:lnTo>
                <a:lnTo>
                  <a:pt x="4216" y="2827"/>
                </a:lnTo>
                <a:lnTo>
                  <a:pt x="4216" y="2827"/>
                </a:lnTo>
                <a:lnTo>
                  <a:pt x="4216"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66" y="2801"/>
                </a:lnTo>
                <a:close/>
                <a:moveTo>
                  <a:pt x="4166" y="2827"/>
                </a:moveTo>
                <a:lnTo>
                  <a:pt x="4141" y="2827"/>
                </a:lnTo>
                <a:lnTo>
                  <a:pt x="4141" y="2827"/>
                </a:lnTo>
                <a:lnTo>
                  <a:pt x="4141" y="2827"/>
                </a:lnTo>
                <a:lnTo>
                  <a:pt x="4141" y="2827"/>
                </a:lnTo>
                <a:lnTo>
                  <a:pt x="4141" y="2827"/>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90" y="2851"/>
                </a:lnTo>
                <a:lnTo>
                  <a:pt x="4190" y="2851"/>
                </a:lnTo>
                <a:lnTo>
                  <a:pt x="4190" y="2851"/>
                </a:lnTo>
                <a:lnTo>
                  <a:pt x="4190" y="2851"/>
                </a:lnTo>
                <a:lnTo>
                  <a:pt x="4166" y="2851"/>
                </a:lnTo>
                <a:lnTo>
                  <a:pt x="4166" y="2851"/>
                </a:lnTo>
                <a:lnTo>
                  <a:pt x="4166" y="2827"/>
                </a:lnTo>
                <a:close/>
                <a:moveTo>
                  <a:pt x="4240" y="2827"/>
                </a:moveTo>
                <a:lnTo>
                  <a:pt x="4240" y="2827"/>
                </a:lnTo>
                <a:lnTo>
                  <a:pt x="4240" y="2827"/>
                </a:lnTo>
                <a:lnTo>
                  <a:pt x="4240" y="2827"/>
                </a:lnTo>
                <a:lnTo>
                  <a:pt x="4216" y="2827"/>
                </a:lnTo>
                <a:lnTo>
                  <a:pt x="4216" y="2827"/>
                </a:lnTo>
                <a:lnTo>
                  <a:pt x="4216" y="2827"/>
                </a:lnTo>
                <a:lnTo>
                  <a:pt x="4216" y="2827"/>
                </a:lnTo>
                <a:lnTo>
                  <a:pt x="4216" y="2827"/>
                </a:lnTo>
                <a:lnTo>
                  <a:pt x="4216" y="2827"/>
                </a:lnTo>
                <a:lnTo>
                  <a:pt x="4240" y="2827"/>
                </a:lnTo>
                <a:close/>
                <a:moveTo>
                  <a:pt x="4712" y="2305"/>
                </a:move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281"/>
                </a:lnTo>
                <a:lnTo>
                  <a:pt x="4712" y="2281"/>
                </a:lnTo>
                <a:lnTo>
                  <a:pt x="4712" y="2305"/>
                </a:lnTo>
                <a:close/>
                <a:moveTo>
                  <a:pt x="4216" y="3000"/>
                </a:moveTo>
                <a:lnTo>
                  <a:pt x="4216" y="3000"/>
                </a:lnTo>
                <a:lnTo>
                  <a:pt x="4216" y="3000"/>
                </a:lnTo>
                <a:lnTo>
                  <a:pt x="4216" y="3000"/>
                </a:lnTo>
                <a:lnTo>
                  <a:pt x="4216" y="3000"/>
                </a:lnTo>
                <a:lnTo>
                  <a:pt x="4216"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2975"/>
                </a:lnTo>
                <a:lnTo>
                  <a:pt x="4190" y="2975"/>
                </a:lnTo>
                <a:lnTo>
                  <a:pt x="4166" y="2975"/>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90" y="3025"/>
                </a:lnTo>
                <a:lnTo>
                  <a:pt x="4190" y="3025"/>
                </a:lnTo>
                <a:lnTo>
                  <a:pt x="4190" y="3025"/>
                </a:lnTo>
                <a:lnTo>
                  <a:pt x="4190" y="3025"/>
                </a:lnTo>
                <a:lnTo>
                  <a:pt x="4190" y="3025"/>
                </a:lnTo>
                <a:lnTo>
                  <a:pt x="4190" y="3025"/>
                </a:lnTo>
                <a:lnTo>
                  <a:pt x="4190" y="3000"/>
                </a:lnTo>
                <a:lnTo>
                  <a:pt x="4190" y="3000"/>
                </a:lnTo>
                <a:lnTo>
                  <a:pt x="4190" y="3000"/>
                </a:lnTo>
                <a:lnTo>
                  <a:pt x="4190" y="3000"/>
                </a:lnTo>
                <a:lnTo>
                  <a:pt x="4190" y="3000"/>
                </a:lnTo>
                <a:lnTo>
                  <a:pt x="4216" y="3000"/>
                </a:lnTo>
                <a:close/>
                <a:moveTo>
                  <a:pt x="4117" y="2926"/>
                </a:moveTo>
                <a:lnTo>
                  <a:pt x="4117" y="2926"/>
                </a:lnTo>
                <a:lnTo>
                  <a:pt x="4117" y="2926"/>
                </a:lnTo>
                <a:lnTo>
                  <a:pt x="4117" y="2926"/>
                </a:lnTo>
                <a:lnTo>
                  <a:pt x="4117" y="2926"/>
                </a:lnTo>
                <a:lnTo>
                  <a:pt x="4117" y="2926"/>
                </a:lnTo>
                <a:lnTo>
                  <a:pt x="4117" y="2926"/>
                </a:lnTo>
                <a:lnTo>
                  <a:pt x="4117" y="2926"/>
                </a:lnTo>
                <a:lnTo>
                  <a:pt x="4117" y="2926"/>
                </a:lnTo>
                <a:lnTo>
                  <a:pt x="4117" y="2926"/>
                </a:lnTo>
                <a:lnTo>
                  <a:pt x="4117" y="2950"/>
                </a:lnTo>
                <a:lnTo>
                  <a:pt x="4117" y="2926"/>
                </a:lnTo>
                <a:close/>
                <a:moveTo>
                  <a:pt x="4290" y="2900"/>
                </a:moveTo>
                <a:lnTo>
                  <a:pt x="4265" y="2900"/>
                </a:lnTo>
                <a:lnTo>
                  <a:pt x="4265" y="2900"/>
                </a:lnTo>
                <a:lnTo>
                  <a:pt x="4265" y="2900"/>
                </a:lnTo>
                <a:lnTo>
                  <a:pt x="4265" y="2900"/>
                </a:lnTo>
                <a:lnTo>
                  <a:pt x="4265" y="2876"/>
                </a:lnTo>
                <a:lnTo>
                  <a:pt x="4265" y="2876"/>
                </a:lnTo>
                <a:lnTo>
                  <a:pt x="4265" y="2876"/>
                </a:lnTo>
                <a:lnTo>
                  <a:pt x="4265" y="2900"/>
                </a:lnTo>
                <a:lnTo>
                  <a:pt x="4265" y="2900"/>
                </a:lnTo>
                <a:lnTo>
                  <a:pt x="4265" y="2900"/>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51"/>
                </a:lnTo>
                <a:lnTo>
                  <a:pt x="4290" y="2851"/>
                </a:lnTo>
                <a:lnTo>
                  <a:pt x="4290" y="2851"/>
                </a:lnTo>
                <a:lnTo>
                  <a:pt x="4290"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27"/>
                </a:lnTo>
                <a:lnTo>
                  <a:pt x="4265" y="2827"/>
                </a:lnTo>
                <a:lnTo>
                  <a:pt x="4265" y="2827"/>
                </a:lnTo>
                <a:lnTo>
                  <a:pt x="4265" y="2827"/>
                </a:lnTo>
                <a:lnTo>
                  <a:pt x="4265" y="2851"/>
                </a:lnTo>
                <a:lnTo>
                  <a:pt x="4265" y="2851"/>
                </a:lnTo>
                <a:lnTo>
                  <a:pt x="4265" y="2827"/>
                </a:lnTo>
                <a:lnTo>
                  <a:pt x="4265" y="2827"/>
                </a:lnTo>
                <a:lnTo>
                  <a:pt x="4240" y="2827"/>
                </a:lnTo>
                <a:lnTo>
                  <a:pt x="4240" y="2827"/>
                </a:lnTo>
                <a:lnTo>
                  <a:pt x="4240" y="2827"/>
                </a:lnTo>
                <a:lnTo>
                  <a:pt x="4240" y="2827"/>
                </a:lnTo>
                <a:lnTo>
                  <a:pt x="4240" y="2827"/>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16" y="2851"/>
                </a:lnTo>
                <a:lnTo>
                  <a:pt x="4216" y="2851"/>
                </a:lnTo>
                <a:lnTo>
                  <a:pt x="4216" y="2851"/>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51"/>
                </a:lnTo>
                <a:lnTo>
                  <a:pt x="4216" y="2851"/>
                </a:lnTo>
                <a:lnTo>
                  <a:pt x="4216" y="2851"/>
                </a:lnTo>
                <a:lnTo>
                  <a:pt x="4216" y="2851"/>
                </a:lnTo>
                <a:lnTo>
                  <a:pt x="4216" y="2851"/>
                </a:lnTo>
                <a:lnTo>
                  <a:pt x="4216" y="2851"/>
                </a:lnTo>
                <a:lnTo>
                  <a:pt x="4216" y="2851"/>
                </a:lnTo>
                <a:lnTo>
                  <a:pt x="4216" y="2851"/>
                </a:lnTo>
                <a:lnTo>
                  <a:pt x="4216" y="2851"/>
                </a:lnTo>
                <a:lnTo>
                  <a:pt x="4216" y="2851"/>
                </a:lnTo>
                <a:lnTo>
                  <a:pt x="4216" y="2827"/>
                </a:lnTo>
                <a:lnTo>
                  <a:pt x="4216" y="2827"/>
                </a:lnTo>
                <a:lnTo>
                  <a:pt x="4216" y="2827"/>
                </a:lnTo>
                <a:lnTo>
                  <a:pt x="4216" y="2827"/>
                </a:lnTo>
                <a:lnTo>
                  <a:pt x="4216" y="2827"/>
                </a:lnTo>
                <a:lnTo>
                  <a:pt x="4216" y="2827"/>
                </a:lnTo>
                <a:lnTo>
                  <a:pt x="4190" y="2827"/>
                </a:lnTo>
                <a:lnTo>
                  <a:pt x="4190" y="2827"/>
                </a:lnTo>
                <a:lnTo>
                  <a:pt x="4190" y="2827"/>
                </a:lnTo>
                <a:lnTo>
                  <a:pt x="4190" y="2827"/>
                </a:lnTo>
                <a:lnTo>
                  <a:pt x="4190" y="2827"/>
                </a:lnTo>
                <a:lnTo>
                  <a:pt x="4166" y="2827"/>
                </a:lnTo>
                <a:lnTo>
                  <a:pt x="4166" y="2827"/>
                </a:lnTo>
                <a:lnTo>
                  <a:pt x="4166" y="2827"/>
                </a:lnTo>
                <a:lnTo>
                  <a:pt x="4166" y="2827"/>
                </a:lnTo>
                <a:lnTo>
                  <a:pt x="4166" y="2827"/>
                </a:lnTo>
                <a:lnTo>
                  <a:pt x="4166" y="2827"/>
                </a:lnTo>
                <a:lnTo>
                  <a:pt x="4166" y="2827"/>
                </a:lnTo>
                <a:lnTo>
                  <a:pt x="4166" y="2827"/>
                </a:lnTo>
                <a:lnTo>
                  <a:pt x="4190" y="2827"/>
                </a:lnTo>
                <a:lnTo>
                  <a:pt x="4190" y="2827"/>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66" y="2851"/>
                </a:lnTo>
                <a:lnTo>
                  <a:pt x="4166" y="2851"/>
                </a:lnTo>
                <a:lnTo>
                  <a:pt x="4166" y="2851"/>
                </a:lnTo>
                <a:lnTo>
                  <a:pt x="4166" y="2851"/>
                </a:lnTo>
                <a:lnTo>
                  <a:pt x="4141" y="2851"/>
                </a:lnTo>
                <a:lnTo>
                  <a:pt x="4141" y="2851"/>
                </a:lnTo>
                <a:lnTo>
                  <a:pt x="4166" y="2851"/>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41" y="2876"/>
                </a:lnTo>
                <a:lnTo>
                  <a:pt x="4141" y="2876"/>
                </a:lnTo>
                <a:lnTo>
                  <a:pt x="4141" y="2876"/>
                </a:lnTo>
                <a:lnTo>
                  <a:pt x="4141" y="2876"/>
                </a:lnTo>
                <a:lnTo>
                  <a:pt x="4166" y="2876"/>
                </a:lnTo>
                <a:lnTo>
                  <a:pt x="4166" y="2876"/>
                </a:lnTo>
                <a:lnTo>
                  <a:pt x="4166" y="2876"/>
                </a:lnTo>
                <a:lnTo>
                  <a:pt x="4141" y="2876"/>
                </a:lnTo>
                <a:lnTo>
                  <a:pt x="4141" y="2876"/>
                </a:lnTo>
                <a:lnTo>
                  <a:pt x="4141" y="2876"/>
                </a:lnTo>
                <a:lnTo>
                  <a:pt x="4141" y="2900"/>
                </a:lnTo>
                <a:lnTo>
                  <a:pt x="4141" y="2900"/>
                </a:lnTo>
                <a:lnTo>
                  <a:pt x="4141" y="2900"/>
                </a:lnTo>
                <a:lnTo>
                  <a:pt x="4141" y="2876"/>
                </a:lnTo>
                <a:lnTo>
                  <a:pt x="4141" y="2876"/>
                </a:lnTo>
                <a:lnTo>
                  <a:pt x="4141" y="2876"/>
                </a:lnTo>
                <a:lnTo>
                  <a:pt x="4141" y="2851"/>
                </a:lnTo>
                <a:lnTo>
                  <a:pt x="4141" y="2851"/>
                </a:lnTo>
                <a:lnTo>
                  <a:pt x="4141" y="2851"/>
                </a:lnTo>
                <a:lnTo>
                  <a:pt x="4141" y="2851"/>
                </a:lnTo>
                <a:lnTo>
                  <a:pt x="4141" y="2851"/>
                </a:lnTo>
                <a:lnTo>
                  <a:pt x="4141" y="2851"/>
                </a:lnTo>
                <a:lnTo>
                  <a:pt x="4141" y="2851"/>
                </a:lnTo>
                <a:lnTo>
                  <a:pt x="4141" y="2851"/>
                </a:lnTo>
                <a:lnTo>
                  <a:pt x="4141" y="2851"/>
                </a:lnTo>
                <a:lnTo>
                  <a:pt x="4141"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091" y="2851"/>
                </a:lnTo>
                <a:lnTo>
                  <a:pt x="4091" y="2876"/>
                </a:lnTo>
                <a:lnTo>
                  <a:pt x="4091" y="2876"/>
                </a:lnTo>
                <a:lnTo>
                  <a:pt x="4117" y="2876"/>
                </a:lnTo>
                <a:lnTo>
                  <a:pt x="4117" y="2876"/>
                </a:lnTo>
                <a:lnTo>
                  <a:pt x="4117" y="2876"/>
                </a:lnTo>
                <a:lnTo>
                  <a:pt x="4117" y="2876"/>
                </a:lnTo>
                <a:lnTo>
                  <a:pt x="4141" y="2900"/>
                </a:lnTo>
                <a:lnTo>
                  <a:pt x="4141" y="2900"/>
                </a:lnTo>
                <a:lnTo>
                  <a:pt x="4141" y="2900"/>
                </a:lnTo>
                <a:lnTo>
                  <a:pt x="4141" y="2900"/>
                </a:lnTo>
                <a:lnTo>
                  <a:pt x="4141" y="2900"/>
                </a:lnTo>
                <a:lnTo>
                  <a:pt x="4141" y="2900"/>
                </a:lnTo>
                <a:lnTo>
                  <a:pt x="4141" y="2900"/>
                </a:lnTo>
                <a:lnTo>
                  <a:pt x="4141" y="2900"/>
                </a:lnTo>
                <a:lnTo>
                  <a:pt x="4141" y="2900"/>
                </a:lnTo>
                <a:lnTo>
                  <a:pt x="4141" y="2900"/>
                </a:lnTo>
                <a:lnTo>
                  <a:pt x="4117" y="2900"/>
                </a:lnTo>
                <a:lnTo>
                  <a:pt x="4117" y="2900"/>
                </a:lnTo>
                <a:lnTo>
                  <a:pt x="4117" y="2900"/>
                </a:lnTo>
                <a:lnTo>
                  <a:pt x="4117" y="2900"/>
                </a:lnTo>
                <a:lnTo>
                  <a:pt x="4117" y="2900"/>
                </a:lnTo>
                <a:lnTo>
                  <a:pt x="4117" y="2926"/>
                </a:lnTo>
                <a:lnTo>
                  <a:pt x="4117" y="2926"/>
                </a:lnTo>
                <a:lnTo>
                  <a:pt x="4141" y="2926"/>
                </a:lnTo>
                <a:lnTo>
                  <a:pt x="4141" y="2926"/>
                </a:lnTo>
                <a:lnTo>
                  <a:pt x="4117" y="2926"/>
                </a:lnTo>
                <a:lnTo>
                  <a:pt x="4117" y="2926"/>
                </a:lnTo>
                <a:lnTo>
                  <a:pt x="4117" y="2926"/>
                </a:lnTo>
                <a:lnTo>
                  <a:pt x="4117" y="2900"/>
                </a:lnTo>
                <a:lnTo>
                  <a:pt x="4117" y="2900"/>
                </a:lnTo>
                <a:lnTo>
                  <a:pt x="4117" y="2900"/>
                </a:lnTo>
                <a:lnTo>
                  <a:pt x="4117" y="2900"/>
                </a:lnTo>
                <a:lnTo>
                  <a:pt x="4117" y="2926"/>
                </a:lnTo>
                <a:lnTo>
                  <a:pt x="4117" y="2926"/>
                </a:lnTo>
                <a:lnTo>
                  <a:pt x="4117" y="2926"/>
                </a:lnTo>
                <a:lnTo>
                  <a:pt x="4117" y="2926"/>
                </a:lnTo>
                <a:lnTo>
                  <a:pt x="4117" y="2926"/>
                </a:lnTo>
                <a:lnTo>
                  <a:pt x="4117" y="2950"/>
                </a:lnTo>
                <a:lnTo>
                  <a:pt x="4117" y="2950"/>
                </a:lnTo>
                <a:lnTo>
                  <a:pt x="4117" y="2950"/>
                </a:lnTo>
                <a:lnTo>
                  <a:pt x="4117" y="2950"/>
                </a:lnTo>
                <a:lnTo>
                  <a:pt x="4117" y="2950"/>
                </a:lnTo>
                <a:lnTo>
                  <a:pt x="4117" y="2950"/>
                </a:lnTo>
                <a:lnTo>
                  <a:pt x="4117" y="2975"/>
                </a:lnTo>
                <a:lnTo>
                  <a:pt x="4117" y="2975"/>
                </a:lnTo>
                <a:lnTo>
                  <a:pt x="4141" y="2975"/>
                </a:lnTo>
                <a:lnTo>
                  <a:pt x="4141" y="2975"/>
                </a:lnTo>
                <a:lnTo>
                  <a:pt x="4141" y="2975"/>
                </a:lnTo>
                <a:lnTo>
                  <a:pt x="4117" y="2975"/>
                </a:lnTo>
                <a:lnTo>
                  <a:pt x="4117" y="2975"/>
                </a:lnTo>
                <a:lnTo>
                  <a:pt x="4117" y="2950"/>
                </a:lnTo>
                <a:lnTo>
                  <a:pt x="4117" y="2950"/>
                </a:lnTo>
                <a:lnTo>
                  <a:pt x="4117" y="2950"/>
                </a:lnTo>
                <a:lnTo>
                  <a:pt x="4117" y="2950"/>
                </a:lnTo>
                <a:lnTo>
                  <a:pt x="4117" y="2950"/>
                </a:lnTo>
                <a:lnTo>
                  <a:pt x="4091" y="2926"/>
                </a:lnTo>
                <a:lnTo>
                  <a:pt x="4091" y="2926"/>
                </a:lnTo>
                <a:lnTo>
                  <a:pt x="4091" y="2926"/>
                </a:lnTo>
                <a:lnTo>
                  <a:pt x="4091" y="2926"/>
                </a:lnTo>
                <a:lnTo>
                  <a:pt x="4091" y="2926"/>
                </a:lnTo>
                <a:lnTo>
                  <a:pt x="4091" y="2926"/>
                </a:lnTo>
                <a:lnTo>
                  <a:pt x="4091" y="2900"/>
                </a:lnTo>
                <a:lnTo>
                  <a:pt x="4091" y="2900"/>
                </a:lnTo>
                <a:lnTo>
                  <a:pt x="4091" y="2900"/>
                </a:lnTo>
                <a:lnTo>
                  <a:pt x="4091" y="2900"/>
                </a:lnTo>
                <a:lnTo>
                  <a:pt x="4067" y="2900"/>
                </a:lnTo>
                <a:lnTo>
                  <a:pt x="4067" y="2900"/>
                </a:lnTo>
                <a:lnTo>
                  <a:pt x="4067" y="2900"/>
                </a:lnTo>
                <a:lnTo>
                  <a:pt x="4067" y="2900"/>
                </a:lnTo>
                <a:lnTo>
                  <a:pt x="4067" y="2900"/>
                </a:lnTo>
                <a:lnTo>
                  <a:pt x="4067" y="2900"/>
                </a:lnTo>
                <a:lnTo>
                  <a:pt x="4067" y="2900"/>
                </a:lnTo>
                <a:lnTo>
                  <a:pt x="4067" y="2900"/>
                </a:lnTo>
                <a:lnTo>
                  <a:pt x="4067" y="2900"/>
                </a:lnTo>
                <a:lnTo>
                  <a:pt x="4067"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26"/>
                </a:lnTo>
                <a:lnTo>
                  <a:pt x="4042" y="2926"/>
                </a:lnTo>
                <a:lnTo>
                  <a:pt x="4042" y="2926"/>
                </a:lnTo>
                <a:lnTo>
                  <a:pt x="4042" y="2926"/>
                </a:lnTo>
                <a:lnTo>
                  <a:pt x="4042" y="2926"/>
                </a:lnTo>
                <a:lnTo>
                  <a:pt x="4017" y="2926"/>
                </a:lnTo>
                <a:lnTo>
                  <a:pt x="4017" y="2926"/>
                </a:lnTo>
                <a:lnTo>
                  <a:pt x="4017" y="2926"/>
                </a:lnTo>
                <a:lnTo>
                  <a:pt x="4017" y="2926"/>
                </a:lnTo>
                <a:lnTo>
                  <a:pt x="4017" y="2926"/>
                </a:lnTo>
                <a:lnTo>
                  <a:pt x="4017" y="2926"/>
                </a:lnTo>
                <a:lnTo>
                  <a:pt x="4017" y="2926"/>
                </a:lnTo>
                <a:lnTo>
                  <a:pt x="4017" y="2926"/>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3992" y="2950"/>
                </a:lnTo>
                <a:lnTo>
                  <a:pt x="3992" y="2950"/>
                </a:lnTo>
                <a:lnTo>
                  <a:pt x="4017" y="2950"/>
                </a:lnTo>
                <a:lnTo>
                  <a:pt x="4017" y="2975"/>
                </a:lnTo>
                <a:lnTo>
                  <a:pt x="4017" y="2975"/>
                </a:lnTo>
                <a:lnTo>
                  <a:pt x="4017" y="2975"/>
                </a:lnTo>
                <a:lnTo>
                  <a:pt x="4017" y="2975"/>
                </a:lnTo>
                <a:lnTo>
                  <a:pt x="3992"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42" y="3000"/>
                </a:lnTo>
                <a:lnTo>
                  <a:pt x="4042" y="3000"/>
                </a:lnTo>
                <a:lnTo>
                  <a:pt x="4042" y="3000"/>
                </a:lnTo>
                <a:lnTo>
                  <a:pt x="4042" y="3000"/>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25"/>
                </a:lnTo>
                <a:lnTo>
                  <a:pt x="4067" y="3025"/>
                </a:lnTo>
                <a:lnTo>
                  <a:pt x="4067" y="3025"/>
                </a:lnTo>
                <a:lnTo>
                  <a:pt x="4067" y="3025"/>
                </a:lnTo>
                <a:lnTo>
                  <a:pt x="4067" y="3025"/>
                </a:lnTo>
                <a:lnTo>
                  <a:pt x="4091" y="3025"/>
                </a:lnTo>
                <a:lnTo>
                  <a:pt x="4091" y="3000"/>
                </a:lnTo>
                <a:lnTo>
                  <a:pt x="4091" y="3000"/>
                </a:lnTo>
                <a:lnTo>
                  <a:pt x="4091" y="3000"/>
                </a:lnTo>
                <a:lnTo>
                  <a:pt x="4067" y="3000"/>
                </a:lnTo>
                <a:lnTo>
                  <a:pt x="4067" y="3000"/>
                </a:lnTo>
                <a:lnTo>
                  <a:pt x="4067" y="3000"/>
                </a:lnTo>
                <a:lnTo>
                  <a:pt x="4067" y="3025"/>
                </a:lnTo>
                <a:lnTo>
                  <a:pt x="4042" y="3025"/>
                </a:lnTo>
                <a:lnTo>
                  <a:pt x="4042" y="3025"/>
                </a:lnTo>
                <a:lnTo>
                  <a:pt x="4042" y="3025"/>
                </a:lnTo>
                <a:lnTo>
                  <a:pt x="4042" y="3025"/>
                </a:lnTo>
                <a:lnTo>
                  <a:pt x="4042" y="3025"/>
                </a:lnTo>
                <a:lnTo>
                  <a:pt x="4042" y="3000"/>
                </a:lnTo>
                <a:lnTo>
                  <a:pt x="4042" y="3000"/>
                </a:lnTo>
                <a:lnTo>
                  <a:pt x="4042" y="3000"/>
                </a:lnTo>
                <a:lnTo>
                  <a:pt x="4042" y="3000"/>
                </a:lnTo>
                <a:lnTo>
                  <a:pt x="4042" y="3000"/>
                </a:lnTo>
                <a:lnTo>
                  <a:pt x="4042" y="3000"/>
                </a:lnTo>
                <a:lnTo>
                  <a:pt x="4042" y="3000"/>
                </a:lnTo>
                <a:lnTo>
                  <a:pt x="4067" y="3000"/>
                </a:lnTo>
                <a:lnTo>
                  <a:pt x="4067" y="3000"/>
                </a:lnTo>
                <a:lnTo>
                  <a:pt x="4067" y="3000"/>
                </a:lnTo>
                <a:lnTo>
                  <a:pt x="4091" y="3000"/>
                </a:lnTo>
                <a:lnTo>
                  <a:pt x="4091" y="3000"/>
                </a:lnTo>
                <a:lnTo>
                  <a:pt x="4091" y="3000"/>
                </a:lnTo>
                <a:lnTo>
                  <a:pt x="4091" y="3000"/>
                </a:lnTo>
                <a:lnTo>
                  <a:pt x="4091" y="3000"/>
                </a:lnTo>
                <a:lnTo>
                  <a:pt x="4091" y="3025"/>
                </a:lnTo>
                <a:lnTo>
                  <a:pt x="4091" y="3025"/>
                </a:lnTo>
                <a:lnTo>
                  <a:pt x="4091" y="3025"/>
                </a:lnTo>
                <a:lnTo>
                  <a:pt x="4091" y="3025"/>
                </a:lnTo>
                <a:lnTo>
                  <a:pt x="4067" y="3025"/>
                </a:lnTo>
                <a:lnTo>
                  <a:pt x="4067" y="3025"/>
                </a:lnTo>
                <a:lnTo>
                  <a:pt x="4067" y="3025"/>
                </a:lnTo>
                <a:lnTo>
                  <a:pt x="4091" y="3025"/>
                </a:lnTo>
                <a:lnTo>
                  <a:pt x="4091" y="3050"/>
                </a:lnTo>
                <a:lnTo>
                  <a:pt x="4091" y="3025"/>
                </a:lnTo>
                <a:lnTo>
                  <a:pt x="4091" y="3025"/>
                </a:lnTo>
                <a:lnTo>
                  <a:pt x="4091" y="3025"/>
                </a:lnTo>
                <a:lnTo>
                  <a:pt x="4091" y="3025"/>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25"/>
                </a:lnTo>
                <a:lnTo>
                  <a:pt x="4117" y="3025"/>
                </a:lnTo>
                <a:lnTo>
                  <a:pt x="4117" y="3025"/>
                </a:lnTo>
                <a:lnTo>
                  <a:pt x="4091" y="3025"/>
                </a:lnTo>
                <a:lnTo>
                  <a:pt x="4091" y="3025"/>
                </a:lnTo>
                <a:lnTo>
                  <a:pt x="4091" y="3025"/>
                </a:lnTo>
                <a:lnTo>
                  <a:pt x="4091" y="3025"/>
                </a:lnTo>
                <a:lnTo>
                  <a:pt x="4091" y="3050"/>
                </a:lnTo>
                <a:lnTo>
                  <a:pt x="4091" y="3050"/>
                </a:lnTo>
                <a:lnTo>
                  <a:pt x="4117" y="3050"/>
                </a:lnTo>
                <a:lnTo>
                  <a:pt x="4117" y="3025"/>
                </a:lnTo>
                <a:lnTo>
                  <a:pt x="4117" y="3025"/>
                </a:lnTo>
                <a:lnTo>
                  <a:pt x="4117" y="3025"/>
                </a:lnTo>
                <a:lnTo>
                  <a:pt x="4117" y="3025"/>
                </a:lnTo>
                <a:lnTo>
                  <a:pt x="4117" y="3025"/>
                </a:lnTo>
                <a:lnTo>
                  <a:pt x="4117" y="3025"/>
                </a:lnTo>
                <a:lnTo>
                  <a:pt x="4117" y="3025"/>
                </a:lnTo>
                <a:lnTo>
                  <a:pt x="4117" y="3050"/>
                </a:lnTo>
                <a:lnTo>
                  <a:pt x="4117" y="3025"/>
                </a:lnTo>
                <a:lnTo>
                  <a:pt x="4117" y="3025"/>
                </a:lnTo>
                <a:lnTo>
                  <a:pt x="4117" y="3025"/>
                </a:lnTo>
                <a:lnTo>
                  <a:pt x="4117" y="3050"/>
                </a:lnTo>
                <a:lnTo>
                  <a:pt x="4117" y="3050"/>
                </a:lnTo>
                <a:lnTo>
                  <a:pt x="4091" y="3050"/>
                </a:lnTo>
                <a:lnTo>
                  <a:pt x="4091" y="3050"/>
                </a:lnTo>
                <a:lnTo>
                  <a:pt x="4091" y="3050"/>
                </a:lnTo>
                <a:lnTo>
                  <a:pt x="4091" y="3050"/>
                </a:lnTo>
                <a:lnTo>
                  <a:pt x="4091" y="3050"/>
                </a:lnTo>
                <a:lnTo>
                  <a:pt x="4091" y="3074"/>
                </a:lnTo>
                <a:lnTo>
                  <a:pt x="4067" y="3074"/>
                </a:lnTo>
                <a:lnTo>
                  <a:pt x="4067" y="3074"/>
                </a:lnTo>
                <a:lnTo>
                  <a:pt x="4067" y="3074"/>
                </a:lnTo>
                <a:lnTo>
                  <a:pt x="4067" y="3074"/>
                </a:lnTo>
                <a:lnTo>
                  <a:pt x="4067" y="3074"/>
                </a:lnTo>
                <a:lnTo>
                  <a:pt x="4067" y="3074"/>
                </a:lnTo>
                <a:lnTo>
                  <a:pt x="4091" y="3074"/>
                </a:lnTo>
                <a:lnTo>
                  <a:pt x="4091" y="3074"/>
                </a:lnTo>
                <a:lnTo>
                  <a:pt x="4091" y="3074"/>
                </a:lnTo>
                <a:lnTo>
                  <a:pt x="4091" y="3074"/>
                </a:lnTo>
                <a:lnTo>
                  <a:pt x="4091" y="3074"/>
                </a:lnTo>
                <a:lnTo>
                  <a:pt x="4091" y="3074"/>
                </a:lnTo>
                <a:lnTo>
                  <a:pt x="4091" y="3074"/>
                </a:lnTo>
                <a:lnTo>
                  <a:pt x="4091" y="3074"/>
                </a:lnTo>
                <a:lnTo>
                  <a:pt x="4091"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50"/>
                </a:lnTo>
                <a:lnTo>
                  <a:pt x="4117" y="3050"/>
                </a:lnTo>
                <a:lnTo>
                  <a:pt x="4141" y="3050"/>
                </a:lnTo>
                <a:lnTo>
                  <a:pt x="4141" y="3050"/>
                </a:lnTo>
                <a:lnTo>
                  <a:pt x="4117" y="3050"/>
                </a:lnTo>
                <a:lnTo>
                  <a:pt x="4117" y="3050"/>
                </a:lnTo>
                <a:lnTo>
                  <a:pt x="4117" y="3050"/>
                </a:lnTo>
                <a:lnTo>
                  <a:pt x="4117" y="3050"/>
                </a:lnTo>
                <a:lnTo>
                  <a:pt x="4117" y="3050"/>
                </a:lnTo>
                <a:lnTo>
                  <a:pt x="4117" y="3050"/>
                </a:lnTo>
                <a:lnTo>
                  <a:pt x="4141" y="3025"/>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17" y="3025"/>
                </a:lnTo>
                <a:lnTo>
                  <a:pt x="4117" y="3025"/>
                </a:lnTo>
                <a:lnTo>
                  <a:pt x="4117" y="3025"/>
                </a:lnTo>
                <a:lnTo>
                  <a:pt x="4141" y="3025"/>
                </a:lnTo>
                <a:lnTo>
                  <a:pt x="4141" y="3025"/>
                </a:lnTo>
                <a:lnTo>
                  <a:pt x="4141" y="3025"/>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66" y="3000"/>
                </a:lnTo>
                <a:lnTo>
                  <a:pt x="4166" y="3000"/>
                </a:lnTo>
                <a:lnTo>
                  <a:pt x="4166" y="3000"/>
                </a:lnTo>
                <a:lnTo>
                  <a:pt x="4166" y="3000"/>
                </a:lnTo>
                <a:lnTo>
                  <a:pt x="4166" y="3000"/>
                </a:lnTo>
                <a:lnTo>
                  <a:pt x="4166" y="3000"/>
                </a:lnTo>
                <a:lnTo>
                  <a:pt x="4166" y="3000"/>
                </a:lnTo>
                <a:lnTo>
                  <a:pt x="4166" y="3000"/>
                </a:lnTo>
                <a:lnTo>
                  <a:pt x="4166" y="2975"/>
                </a:lnTo>
                <a:lnTo>
                  <a:pt x="4166" y="3000"/>
                </a:lnTo>
                <a:lnTo>
                  <a:pt x="4166" y="3000"/>
                </a:lnTo>
                <a:lnTo>
                  <a:pt x="4166" y="3000"/>
                </a:lnTo>
                <a:lnTo>
                  <a:pt x="4166" y="3000"/>
                </a:lnTo>
                <a:lnTo>
                  <a:pt x="4166" y="2975"/>
                </a:lnTo>
                <a:lnTo>
                  <a:pt x="4166" y="2975"/>
                </a:lnTo>
                <a:lnTo>
                  <a:pt x="4166" y="2975"/>
                </a:lnTo>
                <a:lnTo>
                  <a:pt x="4166" y="2975"/>
                </a:lnTo>
                <a:lnTo>
                  <a:pt x="4190" y="2975"/>
                </a:lnTo>
                <a:lnTo>
                  <a:pt x="4190" y="2975"/>
                </a:lnTo>
                <a:lnTo>
                  <a:pt x="4190" y="2975"/>
                </a:lnTo>
                <a:lnTo>
                  <a:pt x="4190" y="2975"/>
                </a:lnTo>
                <a:lnTo>
                  <a:pt x="4190" y="2975"/>
                </a:lnTo>
                <a:lnTo>
                  <a:pt x="4190" y="2975"/>
                </a:lnTo>
                <a:lnTo>
                  <a:pt x="4190" y="2975"/>
                </a:lnTo>
                <a:lnTo>
                  <a:pt x="4190" y="2975"/>
                </a:lnTo>
                <a:lnTo>
                  <a:pt x="4216" y="2975"/>
                </a:lnTo>
                <a:lnTo>
                  <a:pt x="4216" y="2975"/>
                </a:lnTo>
                <a:lnTo>
                  <a:pt x="4216" y="2975"/>
                </a:lnTo>
                <a:lnTo>
                  <a:pt x="4216" y="2975"/>
                </a:lnTo>
                <a:lnTo>
                  <a:pt x="4190" y="2975"/>
                </a:lnTo>
                <a:lnTo>
                  <a:pt x="4190" y="2975"/>
                </a:lnTo>
                <a:lnTo>
                  <a:pt x="4190" y="2975"/>
                </a:lnTo>
                <a:lnTo>
                  <a:pt x="4190" y="2975"/>
                </a:lnTo>
                <a:lnTo>
                  <a:pt x="4190" y="2975"/>
                </a:lnTo>
                <a:lnTo>
                  <a:pt x="4190" y="2950"/>
                </a:lnTo>
                <a:lnTo>
                  <a:pt x="4190" y="2950"/>
                </a:lnTo>
                <a:lnTo>
                  <a:pt x="4190" y="2950"/>
                </a:lnTo>
                <a:lnTo>
                  <a:pt x="4190" y="2950"/>
                </a:lnTo>
                <a:lnTo>
                  <a:pt x="4190" y="2950"/>
                </a:lnTo>
                <a:lnTo>
                  <a:pt x="4190" y="2950"/>
                </a:lnTo>
                <a:lnTo>
                  <a:pt x="4190" y="2975"/>
                </a:lnTo>
                <a:lnTo>
                  <a:pt x="4190" y="2975"/>
                </a:lnTo>
                <a:lnTo>
                  <a:pt x="4190" y="2975"/>
                </a:lnTo>
                <a:lnTo>
                  <a:pt x="4190" y="2950"/>
                </a:lnTo>
                <a:lnTo>
                  <a:pt x="4216" y="2950"/>
                </a:lnTo>
                <a:lnTo>
                  <a:pt x="4216" y="2950"/>
                </a:lnTo>
                <a:lnTo>
                  <a:pt x="4216" y="2950"/>
                </a:lnTo>
                <a:lnTo>
                  <a:pt x="4216" y="2950"/>
                </a:lnTo>
                <a:lnTo>
                  <a:pt x="4216" y="2950"/>
                </a:lnTo>
                <a:lnTo>
                  <a:pt x="4216" y="2950"/>
                </a:lnTo>
                <a:lnTo>
                  <a:pt x="4216" y="2950"/>
                </a:lnTo>
                <a:lnTo>
                  <a:pt x="4216" y="2950"/>
                </a:lnTo>
                <a:lnTo>
                  <a:pt x="4216" y="2975"/>
                </a:lnTo>
                <a:lnTo>
                  <a:pt x="4216" y="2975"/>
                </a:lnTo>
                <a:lnTo>
                  <a:pt x="4216" y="2975"/>
                </a:lnTo>
                <a:lnTo>
                  <a:pt x="4216" y="2975"/>
                </a:lnTo>
                <a:lnTo>
                  <a:pt x="4216" y="2975"/>
                </a:lnTo>
                <a:lnTo>
                  <a:pt x="4216" y="2975"/>
                </a:lnTo>
                <a:lnTo>
                  <a:pt x="4240" y="2975"/>
                </a:lnTo>
                <a:lnTo>
                  <a:pt x="4240" y="2975"/>
                </a:lnTo>
                <a:lnTo>
                  <a:pt x="4240" y="2975"/>
                </a:lnTo>
                <a:lnTo>
                  <a:pt x="4240" y="2975"/>
                </a:lnTo>
                <a:lnTo>
                  <a:pt x="4240" y="2975"/>
                </a:lnTo>
                <a:lnTo>
                  <a:pt x="4240" y="2975"/>
                </a:lnTo>
                <a:lnTo>
                  <a:pt x="4240" y="2975"/>
                </a:lnTo>
                <a:lnTo>
                  <a:pt x="4240" y="2950"/>
                </a:lnTo>
                <a:lnTo>
                  <a:pt x="4240" y="2950"/>
                </a:lnTo>
                <a:lnTo>
                  <a:pt x="4240" y="2950"/>
                </a:lnTo>
                <a:lnTo>
                  <a:pt x="4240" y="2950"/>
                </a:lnTo>
                <a:lnTo>
                  <a:pt x="4265" y="2950"/>
                </a:lnTo>
                <a:lnTo>
                  <a:pt x="4240" y="2950"/>
                </a:lnTo>
                <a:lnTo>
                  <a:pt x="4240" y="2950"/>
                </a:lnTo>
                <a:lnTo>
                  <a:pt x="4240" y="2950"/>
                </a:lnTo>
                <a:lnTo>
                  <a:pt x="4240" y="2950"/>
                </a:lnTo>
                <a:lnTo>
                  <a:pt x="4240" y="2950"/>
                </a:lnTo>
                <a:lnTo>
                  <a:pt x="4240" y="2950"/>
                </a:lnTo>
                <a:lnTo>
                  <a:pt x="4240" y="2926"/>
                </a:lnTo>
                <a:lnTo>
                  <a:pt x="4216" y="2926"/>
                </a:lnTo>
                <a:lnTo>
                  <a:pt x="4216" y="2926"/>
                </a:lnTo>
                <a:lnTo>
                  <a:pt x="4216" y="2926"/>
                </a:lnTo>
                <a:lnTo>
                  <a:pt x="4216" y="2950"/>
                </a:lnTo>
                <a:lnTo>
                  <a:pt x="4190" y="2950"/>
                </a:lnTo>
                <a:lnTo>
                  <a:pt x="4190" y="2950"/>
                </a:lnTo>
                <a:lnTo>
                  <a:pt x="4190"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50"/>
                </a:lnTo>
                <a:lnTo>
                  <a:pt x="4265" y="2950"/>
                </a:lnTo>
                <a:lnTo>
                  <a:pt x="4265" y="2950"/>
                </a:lnTo>
                <a:lnTo>
                  <a:pt x="4265" y="2950"/>
                </a:lnTo>
                <a:lnTo>
                  <a:pt x="4265" y="2926"/>
                </a:lnTo>
                <a:lnTo>
                  <a:pt x="4265" y="2926"/>
                </a:lnTo>
                <a:lnTo>
                  <a:pt x="4265" y="2926"/>
                </a:lnTo>
                <a:lnTo>
                  <a:pt x="4265" y="2926"/>
                </a:lnTo>
                <a:lnTo>
                  <a:pt x="4265" y="2926"/>
                </a:lnTo>
                <a:lnTo>
                  <a:pt x="4265" y="2926"/>
                </a:lnTo>
                <a:lnTo>
                  <a:pt x="4290" y="2950"/>
                </a:lnTo>
                <a:lnTo>
                  <a:pt x="4290" y="2926"/>
                </a:lnTo>
                <a:lnTo>
                  <a:pt x="4290" y="2926"/>
                </a:lnTo>
                <a:lnTo>
                  <a:pt x="4290" y="2926"/>
                </a:lnTo>
                <a:lnTo>
                  <a:pt x="4290" y="2926"/>
                </a:lnTo>
                <a:lnTo>
                  <a:pt x="4290" y="2926"/>
                </a:lnTo>
                <a:lnTo>
                  <a:pt x="4290" y="2926"/>
                </a:lnTo>
                <a:lnTo>
                  <a:pt x="4290" y="2926"/>
                </a:lnTo>
                <a:lnTo>
                  <a:pt x="4290" y="2926"/>
                </a:lnTo>
                <a:lnTo>
                  <a:pt x="4290" y="2900"/>
                </a:lnTo>
                <a:close/>
                <a:moveTo>
                  <a:pt x="4439" y="2504"/>
                </a:moveTo>
                <a:lnTo>
                  <a:pt x="4439" y="2504"/>
                </a:lnTo>
                <a:lnTo>
                  <a:pt x="4439" y="2529"/>
                </a:lnTo>
                <a:lnTo>
                  <a:pt x="4439" y="2529"/>
                </a:lnTo>
                <a:lnTo>
                  <a:pt x="4439" y="2529"/>
                </a:lnTo>
                <a:lnTo>
                  <a:pt x="4439" y="2529"/>
                </a:lnTo>
                <a:lnTo>
                  <a:pt x="4439" y="2529"/>
                </a:lnTo>
                <a:lnTo>
                  <a:pt x="4439" y="2529"/>
                </a:lnTo>
                <a:lnTo>
                  <a:pt x="4439" y="2529"/>
                </a:lnTo>
                <a:lnTo>
                  <a:pt x="4439" y="2529"/>
                </a:lnTo>
                <a:lnTo>
                  <a:pt x="4439" y="2529"/>
                </a:lnTo>
                <a:lnTo>
                  <a:pt x="4463" y="2529"/>
                </a:lnTo>
                <a:lnTo>
                  <a:pt x="4463" y="2529"/>
                </a:lnTo>
                <a:lnTo>
                  <a:pt x="4463" y="2529"/>
                </a:lnTo>
                <a:lnTo>
                  <a:pt x="4439" y="2504"/>
                </a:lnTo>
                <a:close/>
                <a:moveTo>
                  <a:pt x="6026" y="2578"/>
                </a:moveTo>
                <a:lnTo>
                  <a:pt x="6026" y="2554"/>
                </a:lnTo>
                <a:lnTo>
                  <a:pt x="6026" y="2554"/>
                </a:lnTo>
                <a:lnTo>
                  <a:pt x="6026" y="2554"/>
                </a:lnTo>
                <a:lnTo>
                  <a:pt x="6026" y="2554"/>
                </a:lnTo>
                <a:lnTo>
                  <a:pt x="6026" y="2554"/>
                </a:lnTo>
                <a:lnTo>
                  <a:pt x="6026" y="2554"/>
                </a:lnTo>
                <a:lnTo>
                  <a:pt x="6026"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26" y="2554"/>
                </a:lnTo>
                <a:lnTo>
                  <a:pt x="6000" y="2578"/>
                </a:lnTo>
                <a:lnTo>
                  <a:pt x="6000" y="2578"/>
                </a:lnTo>
                <a:lnTo>
                  <a:pt x="6000" y="2578"/>
                </a:lnTo>
                <a:lnTo>
                  <a:pt x="6026" y="2578"/>
                </a:lnTo>
                <a:lnTo>
                  <a:pt x="6026" y="2578"/>
                </a:lnTo>
                <a:lnTo>
                  <a:pt x="6000"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578"/>
                </a:lnTo>
                <a:close/>
                <a:moveTo>
                  <a:pt x="5108" y="2331"/>
                </a:moveTo>
                <a:lnTo>
                  <a:pt x="5108" y="2331"/>
                </a:lnTo>
                <a:lnTo>
                  <a:pt x="5108" y="2331"/>
                </a:lnTo>
                <a:lnTo>
                  <a:pt x="5108" y="2331"/>
                </a:lnTo>
                <a:lnTo>
                  <a:pt x="5108" y="2331"/>
                </a:lnTo>
                <a:lnTo>
                  <a:pt x="5108" y="2331"/>
                </a:lnTo>
                <a:lnTo>
                  <a:pt x="5108" y="2331"/>
                </a:lnTo>
                <a:lnTo>
                  <a:pt x="5108" y="2331"/>
                </a:lnTo>
                <a:lnTo>
                  <a:pt x="5108" y="2305"/>
                </a:lnTo>
                <a:lnTo>
                  <a:pt x="5108" y="2305"/>
                </a:lnTo>
                <a:lnTo>
                  <a:pt x="5083" y="2305"/>
                </a:lnTo>
                <a:lnTo>
                  <a:pt x="5083" y="2305"/>
                </a:lnTo>
                <a:lnTo>
                  <a:pt x="5083" y="2305"/>
                </a:lnTo>
                <a:lnTo>
                  <a:pt x="5083" y="2331"/>
                </a:lnTo>
                <a:lnTo>
                  <a:pt x="5108" y="2331"/>
                </a:lnTo>
                <a:close/>
                <a:moveTo>
                  <a:pt x="6149" y="2677"/>
                </a:moveTo>
                <a:lnTo>
                  <a:pt x="6149" y="2677"/>
                </a:lnTo>
                <a:lnTo>
                  <a:pt x="6149" y="2677"/>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28"/>
                </a:lnTo>
                <a:lnTo>
                  <a:pt x="6149" y="2628"/>
                </a:lnTo>
                <a:lnTo>
                  <a:pt x="6149" y="2628"/>
                </a:lnTo>
                <a:lnTo>
                  <a:pt x="6149" y="2628"/>
                </a:lnTo>
                <a:lnTo>
                  <a:pt x="6149" y="2628"/>
                </a:lnTo>
                <a:lnTo>
                  <a:pt x="6149" y="2628"/>
                </a:lnTo>
                <a:lnTo>
                  <a:pt x="6149" y="2628"/>
                </a:lnTo>
                <a:lnTo>
                  <a:pt x="6149" y="2628"/>
                </a:lnTo>
                <a:lnTo>
                  <a:pt x="6125" y="2628"/>
                </a:lnTo>
                <a:lnTo>
                  <a:pt x="6125" y="2628"/>
                </a:lnTo>
                <a:lnTo>
                  <a:pt x="6125" y="2628"/>
                </a:lnTo>
                <a:lnTo>
                  <a:pt x="6125" y="2628"/>
                </a:lnTo>
                <a:lnTo>
                  <a:pt x="6125" y="2628"/>
                </a:lnTo>
                <a:lnTo>
                  <a:pt x="6149" y="2628"/>
                </a:lnTo>
                <a:lnTo>
                  <a:pt x="6149" y="2628"/>
                </a:lnTo>
                <a:lnTo>
                  <a:pt x="6125" y="2628"/>
                </a:lnTo>
                <a:lnTo>
                  <a:pt x="6125" y="2628"/>
                </a:lnTo>
                <a:lnTo>
                  <a:pt x="6125" y="2628"/>
                </a:lnTo>
                <a:lnTo>
                  <a:pt x="6125" y="2628"/>
                </a:lnTo>
                <a:lnTo>
                  <a:pt x="6125" y="2603"/>
                </a:lnTo>
                <a:lnTo>
                  <a:pt x="6125" y="2603"/>
                </a:lnTo>
                <a:lnTo>
                  <a:pt x="6100" y="2628"/>
                </a:lnTo>
                <a:lnTo>
                  <a:pt x="6100" y="2603"/>
                </a:lnTo>
                <a:lnTo>
                  <a:pt x="6125" y="2603"/>
                </a:lnTo>
                <a:lnTo>
                  <a:pt x="6125" y="2603"/>
                </a:lnTo>
                <a:lnTo>
                  <a:pt x="6125" y="2603"/>
                </a:lnTo>
                <a:lnTo>
                  <a:pt x="6125" y="2603"/>
                </a:lnTo>
                <a:lnTo>
                  <a:pt x="6125" y="2603"/>
                </a:lnTo>
                <a:lnTo>
                  <a:pt x="6125" y="2603"/>
                </a:lnTo>
                <a:lnTo>
                  <a:pt x="6125" y="2603"/>
                </a:lnTo>
                <a:lnTo>
                  <a:pt x="6100" y="2603"/>
                </a:lnTo>
                <a:lnTo>
                  <a:pt x="6100" y="2603"/>
                </a:lnTo>
                <a:lnTo>
                  <a:pt x="6100" y="2603"/>
                </a:lnTo>
                <a:lnTo>
                  <a:pt x="6100" y="2603"/>
                </a:lnTo>
                <a:lnTo>
                  <a:pt x="6100" y="2603"/>
                </a:lnTo>
                <a:lnTo>
                  <a:pt x="6100" y="2603"/>
                </a:lnTo>
                <a:lnTo>
                  <a:pt x="6100" y="2603"/>
                </a:lnTo>
                <a:lnTo>
                  <a:pt x="6100" y="2603"/>
                </a:lnTo>
                <a:lnTo>
                  <a:pt x="6125" y="2603"/>
                </a:lnTo>
                <a:lnTo>
                  <a:pt x="6125" y="2603"/>
                </a:lnTo>
                <a:lnTo>
                  <a:pt x="6125" y="2603"/>
                </a:lnTo>
                <a:lnTo>
                  <a:pt x="6125" y="2603"/>
                </a:lnTo>
                <a:lnTo>
                  <a:pt x="6149" y="2603"/>
                </a:lnTo>
                <a:lnTo>
                  <a:pt x="6149" y="2603"/>
                </a:lnTo>
                <a:lnTo>
                  <a:pt x="6174" y="2603"/>
                </a:lnTo>
                <a:lnTo>
                  <a:pt x="6174" y="2628"/>
                </a:lnTo>
                <a:lnTo>
                  <a:pt x="6199" y="2628"/>
                </a:lnTo>
                <a:lnTo>
                  <a:pt x="6199" y="2628"/>
                </a:lnTo>
                <a:lnTo>
                  <a:pt x="6224" y="2628"/>
                </a:lnTo>
                <a:lnTo>
                  <a:pt x="6224" y="2628"/>
                </a:lnTo>
                <a:lnTo>
                  <a:pt x="6224" y="2628"/>
                </a:lnTo>
                <a:lnTo>
                  <a:pt x="6224" y="2628"/>
                </a:lnTo>
                <a:lnTo>
                  <a:pt x="6224" y="2628"/>
                </a:lnTo>
                <a:lnTo>
                  <a:pt x="6224" y="2628"/>
                </a:lnTo>
                <a:lnTo>
                  <a:pt x="6224" y="2628"/>
                </a:lnTo>
                <a:lnTo>
                  <a:pt x="6224" y="2603"/>
                </a:lnTo>
                <a:lnTo>
                  <a:pt x="6224" y="2603"/>
                </a:lnTo>
                <a:lnTo>
                  <a:pt x="6224" y="2603"/>
                </a:lnTo>
                <a:lnTo>
                  <a:pt x="6224" y="2603"/>
                </a:lnTo>
                <a:lnTo>
                  <a:pt x="6224" y="2603"/>
                </a:lnTo>
                <a:lnTo>
                  <a:pt x="6224" y="2603"/>
                </a:lnTo>
                <a:lnTo>
                  <a:pt x="6224" y="2603"/>
                </a:lnTo>
                <a:lnTo>
                  <a:pt x="6224" y="2603"/>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25" y="2578"/>
                </a:lnTo>
                <a:lnTo>
                  <a:pt x="6125" y="2578"/>
                </a:lnTo>
                <a:lnTo>
                  <a:pt x="6125" y="2578"/>
                </a:lnTo>
                <a:lnTo>
                  <a:pt x="6125" y="2554"/>
                </a:lnTo>
                <a:lnTo>
                  <a:pt x="6125" y="2554"/>
                </a:lnTo>
                <a:lnTo>
                  <a:pt x="6125" y="2554"/>
                </a:lnTo>
                <a:lnTo>
                  <a:pt x="6125" y="2554"/>
                </a:lnTo>
                <a:lnTo>
                  <a:pt x="6125" y="2554"/>
                </a:lnTo>
                <a:lnTo>
                  <a:pt x="6125" y="2554"/>
                </a:lnTo>
                <a:lnTo>
                  <a:pt x="6125" y="2554"/>
                </a:lnTo>
                <a:lnTo>
                  <a:pt x="6100" y="2554"/>
                </a:lnTo>
                <a:lnTo>
                  <a:pt x="6100" y="2554"/>
                </a:lnTo>
                <a:lnTo>
                  <a:pt x="6100" y="2554"/>
                </a:lnTo>
                <a:lnTo>
                  <a:pt x="6075" y="2554"/>
                </a:lnTo>
                <a:lnTo>
                  <a:pt x="6075" y="2554"/>
                </a:lnTo>
                <a:lnTo>
                  <a:pt x="6075" y="2554"/>
                </a:lnTo>
                <a:lnTo>
                  <a:pt x="6075" y="2554"/>
                </a:lnTo>
                <a:lnTo>
                  <a:pt x="6075" y="2554"/>
                </a:lnTo>
                <a:lnTo>
                  <a:pt x="6100" y="2554"/>
                </a:lnTo>
                <a:lnTo>
                  <a:pt x="6125" y="2554"/>
                </a:lnTo>
                <a:lnTo>
                  <a:pt x="6125" y="2554"/>
                </a:lnTo>
                <a:lnTo>
                  <a:pt x="6125" y="2554"/>
                </a:lnTo>
                <a:lnTo>
                  <a:pt x="6125" y="2554"/>
                </a:lnTo>
                <a:lnTo>
                  <a:pt x="6149" y="2554"/>
                </a:lnTo>
                <a:lnTo>
                  <a:pt x="6149" y="2578"/>
                </a:lnTo>
                <a:lnTo>
                  <a:pt x="6174" y="2578"/>
                </a:lnTo>
                <a:lnTo>
                  <a:pt x="6174" y="2554"/>
                </a:lnTo>
                <a:lnTo>
                  <a:pt x="6199" y="2554"/>
                </a:lnTo>
                <a:lnTo>
                  <a:pt x="6199" y="2554"/>
                </a:lnTo>
                <a:lnTo>
                  <a:pt x="6199" y="2554"/>
                </a:lnTo>
                <a:lnTo>
                  <a:pt x="6199" y="2554"/>
                </a:lnTo>
                <a:lnTo>
                  <a:pt x="6199" y="2554"/>
                </a:lnTo>
                <a:lnTo>
                  <a:pt x="6199" y="2554"/>
                </a:lnTo>
                <a:lnTo>
                  <a:pt x="6199" y="2554"/>
                </a:lnTo>
                <a:lnTo>
                  <a:pt x="6174" y="2554"/>
                </a:lnTo>
                <a:lnTo>
                  <a:pt x="6174" y="2554"/>
                </a:lnTo>
                <a:lnTo>
                  <a:pt x="6174" y="2554"/>
                </a:lnTo>
                <a:lnTo>
                  <a:pt x="6174" y="2554"/>
                </a:lnTo>
                <a:lnTo>
                  <a:pt x="6174" y="2554"/>
                </a:lnTo>
                <a:lnTo>
                  <a:pt x="6174" y="2554"/>
                </a:lnTo>
                <a:lnTo>
                  <a:pt x="6174" y="2554"/>
                </a:lnTo>
                <a:lnTo>
                  <a:pt x="6174" y="2554"/>
                </a:lnTo>
                <a:lnTo>
                  <a:pt x="6149" y="2554"/>
                </a:lnTo>
                <a:lnTo>
                  <a:pt x="6149" y="2529"/>
                </a:lnTo>
                <a:lnTo>
                  <a:pt x="6149" y="2529"/>
                </a:lnTo>
                <a:lnTo>
                  <a:pt x="6174" y="2529"/>
                </a:lnTo>
                <a:lnTo>
                  <a:pt x="6174" y="2529"/>
                </a:lnTo>
                <a:lnTo>
                  <a:pt x="6174" y="2529"/>
                </a:lnTo>
                <a:lnTo>
                  <a:pt x="6174" y="2554"/>
                </a:lnTo>
                <a:lnTo>
                  <a:pt x="6199" y="2554"/>
                </a:lnTo>
                <a:lnTo>
                  <a:pt x="6199" y="2554"/>
                </a:lnTo>
                <a:lnTo>
                  <a:pt x="6199" y="2554"/>
                </a:lnTo>
                <a:lnTo>
                  <a:pt x="6199" y="2554"/>
                </a:lnTo>
                <a:lnTo>
                  <a:pt x="6174" y="2554"/>
                </a:lnTo>
                <a:lnTo>
                  <a:pt x="6174" y="2529"/>
                </a:lnTo>
                <a:lnTo>
                  <a:pt x="6199" y="2529"/>
                </a:lnTo>
                <a:lnTo>
                  <a:pt x="6199" y="2529"/>
                </a:lnTo>
                <a:lnTo>
                  <a:pt x="6199" y="2529"/>
                </a:lnTo>
                <a:lnTo>
                  <a:pt x="6199" y="2529"/>
                </a:lnTo>
                <a:lnTo>
                  <a:pt x="6174" y="2529"/>
                </a:lnTo>
                <a:lnTo>
                  <a:pt x="6174" y="2529"/>
                </a:lnTo>
                <a:lnTo>
                  <a:pt x="6174" y="2529"/>
                </a:lnTo>
                <a:lnTo>
                  <a:pt x="6174" y="2529"/>
                </a:lnTo>
                <a:lnTo>
                  <a:pt x="6199" y="2529"/>
                </a:lnTo>
                <a:lnTo>
                  <a:pt x="6199" y="2529"/>
                </a:lnTo>
                <a:lnTo>
                  <a:pt x="6174" y="2504"/>
                </a:lnTo>
                <a:lnTo>
                  <a:pt x="6174"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29"/>
                </a:lnTo>
                <a:lnTo>
                  <a:pt x="6125" y="2529"/>
                </a:lnTo>
                <a:lnTo>
                  <a:pt x="6125" y="2529"/>
                </a:lnTo>
                <a:lnTo>
                  <a:pt x="6125" y="2529"/>
                </a:lnTo>
                <a:lnTo>
                  <a:pt x="6125"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25" y="2529"/>
                </a:lnTo>
                <a:lnTo>
                  <a:pt x="6125" y="2529"/>
                </a:lnTo>
                <a:lnTo>
                  <a:pt x="6125" y="2504"/>
                </a:lnTo>
                <a:lnTo>
                  <a:pt x="6125" y="2504"/>
                </a:lnTo>
                <a:lnTo>
                  <a:pt x="6125" y="2504"/>
                </a:lnTo>
                <a:lnTo>
                  <a:pt x="6125" y="2504"/>
                </a:lnTo>
                <a:lnTo>
                  <a:pt x="6125"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075" y="2504"/>
                </a:lnTo>
                <a:lnTo>
                  <a:pt x="6075" y="2479"/>
                </a:lnTo>
                <a:lnTo>
                  <a:pt x="6075" y="2479"/>
                </a:lnTo>
                <a:lnTo>
                  <a:pt x="6075" y="2479"/>
                </a:lnTo>
                <a:lnTo>
                  <a:pt x="6075" y="2504"/>
                </a:lnTo>
                <a:lnTo>
                  <a:pt x="6050" y="2504"/>
                </a:lnTo>
                <a:lnTo>
                  <a:pt x="6050" y="2504"/>
                </a:lnTo>
                <a:lnTo>
                  <a:pt x="6050" y="2504"/>
                </a:lnTo>
                <a:lnTo>
                  <a:pt x="6075" y="2504"/>
                </a:lnTo>
                <a:lnTo>
                  <a:pt x="6075" y="2529"/>
                </a:lnTo>
                <a:lnTo>
                  <a:pt x="6050" y="2529"/>
                </a:lnTo>
                <a:lnTo>
                  <a:pt x="6050" y="2504"/>
                </a:lnTo>
                <a:lnTo>
                  <a:pt x="6050" y="2504"/>
                </a:lnTo>
                <a:lnTo>
                  <a:pt x="6050" y="2504"/>
                </a:lnTo>
                <a:lnTo>
                  <a:pt x="6050" y="2504"/>
                </a:lnTo>
                <a:lnTo>
                  <a:pt x="6050" y="2504"/>
                </a:lnTo>
                <a:lnTo>
                  <a:pt x="6050" y="2504"/>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54"/>
                </a:lnTo>
                <a:lnTo>
                  <a:pt x="6050" y="2554"/>
                </a:lnTo>
                <a:lnTo>
                  <a:pt x="6050" y="2529"/>
                </a:lnTo>
                <a:lnTo>
                  <a:pt x="6050" y="2529"/>
                </a:lnTo>
                <a:lnTo>
                  <a:pt x="6050" y="2529"/>
                </a:lnTo>
                <a:lnTo>
                  <a:pt x="6050" y="2529"/>
                </a:lnTo>
                <a:lnTo>
                  <a:pt x="6050" y="2529"/>
                </a:lnTo>
                <a:lnTo>
                  <a:pt x="6026" y="2529"/>
                </a:lnTo>
                <a:lnTo>
                  <a:pt x="6026" y="2529"/>
                </a:lnTo>
                <a:lnTo>
                  <a:pt x="6026" y="2529"/>
                </a:lnTo>
                <a:lnTo>
                  <a:pt x="6026" y="2529"/>
                </a:lnTo>
                <a:lnTo>
                  <a:pt x="6026" y="2529"/>
                </a:lnTo>
                <a:lnTo>
                  <a:pt x="6026" y="2504"/>
                </a:lnTo>
                <a:lnTo>
                  <a:pt x="6026" y="2504"/>
                </a:lnTo>
                <a:lnTo>
                  <a:pt x="6026" y="2504"/>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54"/>
                </a:lnTo>
                <a:lnTo>
                  <a:pt x="6026" y="2554"/>
                </a:lnTo>
                <a:lnTo>
                  <a:pt x="6026" y="2554"/>
                </a:lnTo>
                <a:lnTo>
                  <a:pt x="6026" y="2554"/>
                </a:lnTo>
                <a:lnTo>
                  <a:pt x="6050" y="2554"/>
                </a:lnTo>
                <a:lnTo>
                  <a:pt x="6050" y="2554"/>
                </a:lnTo>
                <a:lnTo>
                  <a:pt x="6050" y="2554"/>
                </a:lnTo>
                <a:lnTo>
                  <a:pt x="6050" y="2578"/>
                </a:lnTo>
                <a:lnTo>
                  <a:pt x="6075" y="2578"/>
                </a:lnTo>
                <a:lnTo>
                  <a:pt x="6075" y="2578"/>
                </a:lnTo>
                <a:lnTo>
                  <a:pt x="6075" y="2578"/>
                </a:lnTo>
                <a:lnTo>
                  <a:pt x="6075" y="2578"/>
                </a:lnTo>
                <a:lnTo>
                  <a:pt x="6050" y="2578"/>
                </a:lnTo>
                <a:lnTo>
                  <a:pt x="6050" y="2554"/>
                </a:lnTo>
                <a:lnTo>
                  <a:pt x="6026" y="2554"/>
                </a:lnTo>
                <a:lnTo>
                  <a:pt x="6026" y="2554"/>
                </a:lnTo>
                <a:lnTo>
                  <a:pt x="6026" y="2554"/>
                </a:lnTo>
                <a:lnTo>
                  <a:pt x="6026" y="2554"/>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603"/>
                </a:lnTo>
                <a:lnTo>
                  <a:pt x="6026" y="2603"/>
                </a:lnTo>
                <a:lnTo>
                  <a:pt x="6026"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075" y="2628"/>
                </a:lnTo>
                <a:lnTo>
                  <a:pt x="6075" y="2628"/>
                </a:lnTo>
                <a:lnTo>
                  <a:pt x="6075" y="2628"/>
                </a:lnTo>
                <a:lnTo>
                  <a:pt x="6100" y="2628"/>
                </a:lnTo>
                <a:lnTo>
                  <a:pt x="6125" y="2653"/>
                </a:lnTo>
                <a:lnTo>
                  <a:pt x="6125" y="2653"/>
                </a:lnTo>
                <a:lnTo>
                  <a:pt x="6125" y="2653"/>
                </a:lnTo>
                <a:lnTo>
                  <a:pt x="6125" y="2653"/>
                </a:lnTo>
                <a:lnTo>
                  <a:pt x="6125" y="2653"/>
                </a:lnTo>
                <a:lnTo>
                  <a:pt x="6100" y="2653"/>
                </a:lnTo>
                <a:lnTo>
                  <a:pt x="6100" y="2653"/>
                </a:lnTo>
                <a:lnTo>
                  <a:pt x="6100" y="2653"/>
                </a:lnTo>
                <a:lnTo>
                  <a:pt x="6100" y="2653"/>
                </a:lnTo>
                <a:lnTo>
                  <a:pt x="6100" y="2653"/>
                </a:lnTo>
                <a:lnTo>
                  <a:pt x="6100" y="2653"/>
                </a:lnTo>
                <a:lnTo>
                  <a:pt x="6100" y="2653"/>
                </a:lnTo>
                <a:lnTo>
                  <a:pt x="6100" y="2653"/>
                </a:lnTo>
                <a:lnTo>
                  <a:pt x="6100" y="2653"/>
                </a:lnTo>
                <a:lnTo>
                  <a:pt x="6100" y="2653"/>
                </a:lnTo>
                <a:lnTo>
                  <a:pt x="6125" y="2653"/>
                </a:lnTo>
                <a:lnTo>
                  <a:pt x="6125" y="2677"/>
                </a:lnTo>
                <a:lnTo>
                  <a:pt x="6125" y="2677"/>
                </a:lnTo>
                <a:lnTo>
                  <a:pt x="6125" y="2677"/>
                </a:lnTo>
                <a:lnTo>
                  <a:pt x="6125" y="2677"/>
                </a:lnTo>
                <a:lnTo>
                  <a:pt x="6149" y="2677"/>
                </a:lnTo>
                <a:close/>
                <a:moveTo>
                  <a:pt x="5034" y="2281"/>
                </a:moveTo>
                <a:lnTo>
                  <a:pt x="5034" y="2281"/>
                </a:lnTo>
                <a:close/>
                <a:moveTo>
                  <a:pt x="4712" y="2355"/>
                </a:moveTo>
                <a:lnTo>
                  <a:pt x="4712" y="2355"/>
                </a:lnTo>
                <a:lnTo>
                  <a:pt x="4712" y="2355"/>
                </a:lnTo>
                <a:lnTo>
                  <a:pt x="4712" y="2355"/>
                </a:lnTo>
                <a:lnTo>
                  <a:pt x="4712" y="2355"/>
                </a:lnTo>
                <a:lnTo>
                  <a:pt x="4712" y="2355"/>
                </a:lnTo>
                <a:lnTo>
                  <a:pt x="4712" y="2355"/>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55"/>
                </a:lnTo>
                <a:close/>
                <a:moveTo>
                  <a:pt x="6199" y="2454"/>
                </a:move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49" y="2454"/>
                </a:lnTo>
                <a:lnTo>
                  <a:pt x="6149" y="2430"/>
                </a:lnTo>
                <a:lnTo>
                  <a:pt x="6149" y="2430"/>
                </a:lnTo>
                <a:lnTo>
                  <a:pt x="6149" y="2430"/>
                </a:lnTo>
                <a:lnTo>
                  <a:pt x="6149" y="2430"/>
                </a:lnTo>
                <a:lnTo>
                  <a:pt x="6149" y="2430"/>
                </a:lnTo>
                <a:lnTo>
                  <a:pt x="6149" y="2454"/>
                </a:lnTo>
                <a:lnTo>
                  <a:pt x="6149" y="2454"/>
                </a:lnTo>
                <a:lnTo>
                  <a:pt x="6174" y="2454"/>
                </a:lnTo>
                <a:lnTo>
                  <a:pt x="6174" y="2454"/>
                </a:lnTo>
                <a:lnTo>
                  <a:pt x="6174" y="2454"/>
                </a:lnTo>
                <a:lnTo>
                  <a:pt x="6174" y="2454"/>
                </a:lnTo>
                <a:lnTo>
                  <a:pt x="6174" y="2454"/>
                </a:lnTo>
                <a:lnTo>
                  <a:pt x="6174" y="2479"/>
                </a:lnTo>
                <a:lnTo>
                  <a:pt x="6174" y="2479"/>
                </a:lnTo>
                <a:lnTo>
                  <a:pt x="6174" y="2479"/>
                </a:lnTo>
                <a:lnTo>
                  <a:pt x="6174" y="2479"/>
                </a:lnTo>
                <a:lnTo>
                  <a:pt x="6174" y="2479"/>
                </a:lnTo>
                <a:lnTo>
                  <a:pt x="6174" y="2479"/>
                </a:lnTo>
                <a:lnTo>
                  <a:pt x="6174" y="2479"/>
                </a:lnTo>
                <a:lnTo>
                  <a:pt x="6174" y="2479"/>
                </a:lnTo>
                <a:lnTo>
                  <a:pt x="6174" y="2479"/>
                </a:lnTo>
                <a:lnTo>
                  <a:pt x="6199" y="2504"/>
                </a:lnTo>
                <a:lnTo>
                  <a:pt x="6199" y="2504"/>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504"/>
                </a:lnTo>
                <a:lnTo>
                  <a:pt x="6199" y="2504"/>
                </a:lnTo>
                <a:lnTo>
                  <a:pt x="6199" y="2504"/>
                </a:lnTo>
                <a:lnTo>
                  <a:pt x="6199" y="2504"/>
                </a:lnTo>
                <a:lnTo>
                  <a:pt x="6199" y="2504"/>
                </a:lnTo>
                <a:lnTo>
                  <a:pt x="6199" y="2504"/>
                </a:lnTo>
                <a:lnTo>
                  <a:pt x="6199" y="2504"/>
                </a:lnTo>
                <a:lnTo>
                  <a:pt x="6199" y="2529"/>
                </a:lnTo>
                <a:lnTo>
                  <a:pt x="6199" y="2529"/>
                </a:lnTo>
                <a:lnTo>
                  <a:pt x="6199" y="2529"/>
                </a:lnTo>
                <a:lnTo>
                  <a:pt x="6199" y="2529"/>
                </a:lnTo>
                <a:lnTo>
                  <a:pt x="6224" y="2529"/>
                </a:lnTo>
                <a:lnTo>
                  <a:pt x="6224" y="2554"/>
                </a:lnTo>
                <a:lnTo>
                  <a:pt x="6224" y="2554"/>
                </a:lnTo>
                <a:lnTo>
                  <a:pt x="6224" y="2554"/>
                </a:lnTo>
                <a:lnTo>
                  <a:pt x="6224" y="2554"/>
                </a:lnTo>
                <a:lnTo>
                  <a:pt x="6224" y="2554"/>
                </a:lnTo>
                <a:lnTo>
                  <a:pt x="6224" y="2554"/>
                </a:lnTo>
                <a:lnTo>
                  <a:pt x="6224" y="2578"/>
                </a:lnTo>
                <a:lnTo>
                  <a:pt x="6224" y="2578"/>
                </a:lnTo>
                <a:lnTo>
                  <a:pt x="6224" y="2578"/>
                </a:lnTo>
                <a:lnTo>
                  <a:pt x="6224" y="2578"/>
                </a:lnTo>
                <a:lnTo>
                  <a:pt x="6224" y="2578"/>
                </a:lnTo>
                <a:lnTo>
                  <a:pt x="6224" y="2578"/>
                </a:lnTo>
                <a:lnTo>
                  <a:pt x="6249" y="2603"/>
                </a:lnTo>
                <a:lnTo>
                  <a:pt x="6249" y="2603"/>
                </a:lnTo>
                <a:lnTo>
                  <a:pt x="6249" y="2603"/>
                </a:lnTo>
                <a:lnTo>
                  <a:pt x="6249" y="2603"/>
                </a:lnTo>
                <a:lnTo>
                  <a:pt x="6249" y="2603"/>
                </a:lnTo>
                <a:lnTo>
                  <a:pt x="6249" y="2603"/>
                </a:lnTo>
                <a:lnTo>
                  <a:pt x="6249" y="2603"/>
                </a:lnTo>
                <a:lnTo>
                  <a:pt x="6249" y="2603"/>
                </a:lnTo>
                <a:lnTo>
                  <a:pt x="6273" y="2603"/>
                </a:lnTo>
                <a:lnTo>
                  <a:pt x="6273" y="2603"/>
                </a:lnTo>
                <a:lnTo>
                  <a:pt x="6273" y="2603"/>
                </a:lnTo>
                <a:lnTo>
                  <a:pt x="6273" y="2603"/>
                </a:lnTo>
                <a:lnTo>
                  <a:pt x="6273"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73" y="2628"/>
                </a:lnTo>
                <a:lnTo>
                  <a:pt x="6273" y="2628"/>
                </a:lnTo>
                <a:lnTo>
                  <a:pt x="6273" y="2628"/>
                </a:lnTo>
                <a:lnTo>
                  <a:pt x="6273" y="2628"/>
                </a:lnTo>
                <a:lnTo>
                  <a:pt x="6273" y="2628"/>
                </a:lnTo>
                <a:lnTo>
                  <a:pt x="6299" y="2628"/>
                </a:lnTo>
                <a:lnTo>
                  <a:pt x="6273" y="2628"/>
                </a:lnTo>
                <a:lnTo>
                  <a:pt x="6273" y="2628"/>
                </a:lnTo>
                <a:lnTo>
                  <a:pt x="6273" y="2628"/>
                </a:lnTo>
                <a:lnTo>
                  <a:pt x="6273" y="2628"/>
                </a:lnTo>
                <a:lnTo>
                  <a:pt x="6273" y="2628"/>
                </a:lnTo>
                <a:lnTo>
                  <a:pt x="6273" y="2628"/>
                </a:lnTo>
                <a:lnTo>
                  <a:pt x="6299" y="2628"/>
                </a:lnTo>
                <a:lnTo>
                  <a:pt x="6299" y="2628"/>
                </a:lnTo>
                <a:lnTo>
                  <a:pt x="6299" y="2628"/>
                </a:lnTo>
                <a:lnTo>
                  <a:pt x="6273" y="2628"/>
                </a:lnTo>
                <a:lnTo>
                  <a:pt x="6273" y="2628"/>
                </a:lnTo>
                <a:lnTo>
                  <a:pt x="6273" y="2628"/>
                </a:lnTo>
                <a:lnTo>
                  <a:pt x="6273" y="2628"/>
                </a:lnTo>
                <a:lnTo>
                  <a:pt x="6249" y="2628"/>
                </a:lnTo>
                <a:lnTo>
                  <a:pt x="6249" y="2628"/>
                </a:lnTo>
                <a:lnTo>
                  <a:pt x="6249" y="2628"/>
                </a:lnTo>
                <a:lnTo>
                  <a:pt x="6273" y="2628"/>
                </a:lnTo>
                <a:lnTo>
                  <a:pt x="6273" y="2628"/>
                </a:lnTo>
                <a:lnTo>
                  <a:pt x="6273" y="2628"/>
                </a:lnTo>
                <a:lnTo>
                  <a:pt x="6273" y="2628"/>
                </a:lnTo>
                <a:lnTo>
                  <a:pt x="6273" y="2628"/>
                </a:lnTo>
                <a:lnTo>
                  <a:pt x="6273" y="2628"/>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77"/>
                </a:lnTo>
                <a:lnTo>
                  <a:pt x="6273" y="2677"/>
                </a:lnTo>
                <a:lnTo>
                  <a:pt x="6273" y="2677"/>
                </a:lnTo>
                <a:lnTo>
                  <a:pt x="6273" y="2677"/>
                </a:lnTo>
                <a:lnTo>
                  <a:pt x="6273" y="2677"/>
                </a:lnTo>
                <a:lnTo>
                  <a:pt x="6273" y="2677"/>
                </a:lnTo>
                <a:lnTo>
                  <a:pt x="6273" y="2677"/>
                </a:lnTo>
                <a:lnTo>
                  <a:pt x="6273" y="2677"/>
                </a:lnTo>
                <a:lnTo>
                  <a:pt x="6273" y="2677"/>
                </a:lnTo>
                <a:lnTo>
                  <a:pt x="6273" y="2702"/>
                </a:lnTo>
                <a:lnTo>
                  <a:pt x="6273" y="2702"/>
                </a:lnTo>
                <a:lnTo>
                  <a:pt x="6273" y="2702"/>
                </a:lnTo>
                <a:lnTo>
                  <a:pt x="6273" y="2702"/>
                </a:lnTo>
                <a:lnTo>
                  <a:pt x="6273" y="2702"/>
                </a:lnTo>
                <a:lnTo>
                  <a:pt x="6299" y="2702"/>
                </a:lnTo>
                <a:lnTo>
                  <a:pt x="6299" y="2702"/>
                </a:lnTo>
                <a:lnTo>
                  <a:pt x="6299" y="2702"/>
                </a:lnTo>
                <a:lnTo>
                  <a:pt x="6299" y="2702"/>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53"/>
                </a:lnTo>
                <a:lnTo>
                  <a:pt x="6299" y="2653"/>
                </a:lnTo>
                <a:lnTo>
                  <a:pt x="6299" y="2653"/>
                </a:lnTo>
                <a:lnTo>
                  <a:pt x="6299" y="2653"/>
                </a:lnTo>
                <a:lnTo>
                  <a:pt x="6299" y="2653"/>
                </a:lnTo>
                <a:lnTo>
                  <a:pt x="6299"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28"/>
                </a:lnTo>
                <a:lnTo>
                  <a:pt x="6323" y="2628"/>
                </a:lnTo>
                <a:lnTo>
                  <a:pt x="6323" y="2628"/>
                </a:lnTo>
                <a:lnTo>
                  <a:pt x="6323" y="2628"/>
                </a:lnTo>
                <a:lnTo>
                  <a:pt x="6299" y="2628"/>
                </a:lnTo>
                <a:lnTo>
                  <a:pt x="6299" y="2628"/>
                </a:lnTo>
                <a:lnTo>
                  <a:pt x="6299" y="2628"/>
                </a:lnTo>
                <a:lnTo>
                  <a:pt x="6299" y="2628"/>
                </a:lnTo>
                <a:lnTo>
                  <a:pt x="6299" y="2628"/>
                </a:lnTo>
                <a:lnTo>
                  <a:pt x="6299" y="2628"/>
                </a:lnTo>
                <a:lnTo>
                  <a:pt x="6299" y="2628"/>
                </a:lnTo>
                <a:lnTo>
                  <a:pt x="6299" y="2628"/>
                </a:lnTo>
                <a:lnTo>
                  <a:pt x="6299"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48" y="2628"/>
                </a:lnTo>
                <a:lnTo>
                  <a:pt x="6348"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299" y="2603"/>
                </a:lnTo>
                <a:lnTo>
                  <a:pt x="6299" y="2603"/>
                </a:lnTo>
                <a:lnTo>
                  <a:pt x="6299" y="2603"/>
                </a:lnTo>
                <a:lnTo>
                  <a:pt x="6299" y="2603"/>
                </a:lnTo>
                <a:lnTo>
                  <a:pt x="6299" y="2603"/>
                </a:lnTo>
                <a:lnTo>
                  <a:pt x="6299" y="2603"/>
                </a:lnTo>
                <a:lnTo>
                  <a:pt x="6299" y="2603"/>
                </a:lnTo>
                <a:lnTo>
                  <a:pt x="6299" y="2578"/>
                </a:lnTo>
                <a:lnTo>
                  <a:pt x="6299" y="2578"/>
                </a:lnTo>
                <a:lnTo>
                  <a:pt x="6299" y="2603"/>
                </a:lnTo>
                <a:lnTo>
                  <a:pt x="6299" y="2603"/>
                </a:lnTo>
                <a:lnTo>
                  <a:pt x="6323" y="2603"/>
                </a:lnTo>
                <a:lnTo>
                  <a:pt x="6323" y="2603"/>
                </a:lnTo>
                <a:lnTo>
                  <a:pt x="6323" y="2603"/>
                </a:lnTo>
                <a:lnTo>
                  <a:pt x="6323" y="2603"/>
                </a:lnTo>
                <a:lnTo>
                  <a:pt x="6323" y="2578"/>
                </a:lnTo>
                <a:lnTo>
                  <a:pt x="6323" y="2578"/>
                </a:lnTo>
                <a:lnTo>
                  <a:pt x="6323" y="2578"/>
                </a:lnTo>
                <a:lnTo>
                  <a:pt x="6323" y="2578"/>
                </a:lnTo>
                <a:lnTo>
                  <a:pt x="6323" y="2578"/>
                </a:lnTo>
                <a:lnTo>
                  <a:pt x="6323" y="2578"/>
                </a:lnTo>
                <a:lnTo>
                  <a:pt x="6323" y="2578"/>
                </a:lnTo>
                <a:lnTo>
                  <a:pt x="6323" y="2603"/>
                </a:lnTo>
                <a:lnTo>
                  <a:pt x="6323" y="2603"/>
                </a:lnTo>
                <a:lnTo>
                  <a:pt x="6323" y="2603"/>
                </a:lnTo>
                <a:lnTo>
                  <a:pt x="6323" y="2578"/>
                </a:lnTo>
                <a:lnTo>
                  <a:pt x="6323" y="2578"/>
                </a:lnTo>
                <a:lnTo>
                  <a:pt x="6323" y="2578"/>
                </a:lnTo>
                <a:lnTo>
                  <a:pt x="6323" y="2578"/>
                </a:lnTo>
                <a:lnTo>
                  <a:pt x="6323" y="2578"/>
                </a:lnTo>
                <a:lnTo>
                  <a:pt x="6323" y="2554"/>
                </a:lnTo>
                <a:lnTo>
                  <a:pt x="6299" y="2554"/>
                </a:lnTo>
                <a:lnTo>
                  <a:pt x="6299" y="2554"/>
                </a:lnTo>
                <a:lnTo>
                  <a:pt x="6299" y="2554"/>
                </a:lnTo>
                <a:lnTo>
                  <a:pt x="6299" y="2554"/>
                </a:lnTo>
                <a:lnTo>
                  <a:pt x="6299" y="2554"/>
                </a:lnTo>
                <a:lnTo>
                  <a:pt x="6299" y="2554"/>
                </a:lnTo>
                <a:lnTo>
                  <a:pt x="6299" y="2554"/>
                </a:lnTo>
                <a:lnTo>
                  <a:pt x="6299" y="2554"/>
                </a:lnTo>
                <a:lnTo>
                  <a:pt x="6299" y="2554"/>
                </a:lnTo>
                <a:lnTo>
                  <a:pt x="6273" y="2529"/>
                </a:lnTo>
                <a:lnTo>
                  <a:pt x="6273" y="2529"/>
                </a:lnTo>
                <a:lnTo>
                  <a:pt x="6273" y="2529"/>
                </a:lnTo>
                <a:lnTo>
                  <a:pt x="6249" y="2529"/>
                </a:lnTo>
                <a:lnTo>
                  <a:pt x="6249" y="2529"/>
                </a:lnTo>
                <a:lnTo>
                  <a:pt x="6249" y="2529"/>
                </a:lnTo>
                <a:lnTo>
                  <a:pt x="6249" y="2529"/>
                </a:lnTo>
                <a:lnTo>
                  <a:pt x="6249" y="2529"/>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479"/>
                </a:lnTo>
                <a:lnTo>
                  <a:pt x="6249" y="2479"/>
                </a:lnTo>
                <a:lnTo>
                  <a:pt x="6249" y="2479"/>
                </a:lnTo>
                <a:lnTo>
                  <a:pt x="6249" y="2504"/>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73" y="2504"/>
                </a:lnTo>
                <a:lnTo>
                  <a:pt x="6273" y="2504"/>
                </a:lnTo>
                <a:lnTo>
                  <a:pt x="6249" y="2504"/>
                </a:lnTo>
                <a:lnTo>
                  <a:pt x="6249" y="2479"/>
                </a:lnTo>
                <a:lnTo>
                  <a:pt x="6249" y="2479"/>
                </a:lnTo>
                <a:lnTo>
                  <a:pt x="6249" y="2479"/>
                </a:lnTo>
                <a:lnTo>
                  <a:pt x="6273" y="2504"/>
                </a:lnTo>
                <a:lnTo>
                  <a:pt x="6273" y="2504"/>
                </a:lnTo>
                <a:lnTo>
                  <a:pt x="6273" y="2504"/>
                </a:lnTo>
                <a:lnTo>
                  <a:pt x="6273" y="2504"/>
                </a:lnTo>
                <a:lnTo>
                  <a:pt x="6273" y="2529"/>
                </a:lnTo>
                <a:lnTo>
                  <a:pt x="6273" y="2529"/>
                </a:lnTo>
                <a:lnTo>
                  <a:pt x="6273" y="2529"/>
                </a:lnTo>
                <a:lnTo>
                  <a:pt x="6273" y="2529"/>
                </a:lnTo>
                <a:lnTo>
                  <a:pt x="6299" y="2529"/>
                </a:lnTo>
                <a:lnTo>
                  <a:pt x="6299" y="2529"/>
                </a:lnTo>
                <a:lnTo>
                  <a:pt x="6299" y="2529"/>
                </a:lnTo>
                <a:lnTo>
                  <a:pt x="6299" y="2529"/>
                </a:lnTo>
                <a:lnTo>
                  <a:pt x="6299" y="2529"/>
                </a:lnTo>
                <a:lnTo>
                  <a:pt x="6299" y="2529"/>
                </a:lnTo>
                <a:lnTo>
                  <a:pt x="6299" y="2554"/>
                </a:lnTo>
                <a:lnTo>
                  <a:pt x="6299" y="2554"/>
                </a:lnTo>
                <a:lnTo>
                  <a:pt x="6299" y="2554"/>
                </a:lnTo>
                <a:lnTo>
                  <a:pt x="6299" y="2554"/>
                </a:lnTo>
                <a:lnTo>
                  <a:pt x="6323" y="2554"/>
                </a:lnTo>
                <a:lnTo>
                  <a:pt x="6323" y="2554"/>
                </a:lnTo>
                <a:lnTo>
                  <a:pt x="6323" y="2554"/>
                </a:lnTo>
                <a:lnTo>
                  <a:pt x="6323" y="2578"/>
                </a:lnTo>
                <a:lnTo>
                  <a:pt x="6323" y="2578"/>
                </a:lnTo>
                <a:lnTo>
                  <a:pt x="6323" y="2554"/>
                </a:lnTo>
                <a:lnTo>
                  <a:pt x="6323" y="2554"/>
                </a:lnTo>
                <a:lnTo>
                  <a:pt x="6323" y="2554"/>
                </a:lnTo>
                <a:lnTo>
                  <a:pt x="6323" y="2554"/>
                </a:lnTo>
                <a:lnTo>
                  <a:pt x="6323" y="2554"/>
                </a:lnTo>
                <a:lnTo>
                  <a:pt x="6323" y="2554"/>
                </a:lnTo>
                <a:lnTo>
                  <a:pt x="6323" y="2529"/>
                </a:lnTo>
                <a:lnTo>
                  <a:pt x="6299" y="2529"/>
                </a:lnTo>
                <a:lnTo>
                  <a:pt x="6299" y="2529"/>
                </a:lnTo>
                <a:lnTo>
                  <a:pt x="6299" y="2529"/>
                </a:lnTo>
                <a:lnTo>
                  <a:pt x="6299" y="2529"/>
                </a:lnTo>
                <a:lnTo>
                  <a:pt x="6299" y="2529"/>
                </a:lnTo>
                <a:lnTo>
                  <a:pt x="6299" y="2529"/>
                </a:lnTo>
                <a:lnTo>
                  <a:pt x="6299" y="2529"/>
                </a:lnTo>
                <a:lnTo>
                  <a:pt x="6299" y="2529"/>
                </a:lnTo>
                <a:lnTo>
                  <a:pt x="6299" y="2504"/>
                </a:lnTo>
                <a:lnTo>
                  <a:pt x="6273" y="2504"/>
                </a:lnTo>
                <a:lnTo>
                  <a:pt x="6273" y="2504"/>
                </a:lnTo>
                <a:lnTo>
                  <a:pt x="6273" y="2504"/>
                </a:lnTo>
                <a:lnTo>
                  <a:pt x="6273" y="2479"/>
                </a:lnTo>
                <a:lnTo>
                  <a:pt x="6249" y="2479"/>
                </a:lnTo>
                <a:lnTo>
                  <a:pt x="6249" y="2479"/>
                </a:lnTo>
                <a:lnTo>
                  <a:pt x="6249" y="2479"/>
                </a:lnTo>
                <a:lnTo>
                  <a:pt x="6249" y="2479"/>
                </a:lnTo>
                <a:lnTo>
                  <a:pt x="6249" y="2479"/>
                </a:lnTo>
                <a:lnTo>
                  <a:pt x="6249" y="2479"/>
                </a:lnTo>
                <a:lnTo>
                  <a:pt x="6249" y="2479"/>
                </a:lnTo>
                <a:lnTo>
                  <a:pt x="6249" y="2454"/>
                </a:lnTo>
                <a:lnTo>
                  <a:pt x="6249" y="2454"/>
                </a:lnTo>
                <a:lnTo>
                  <a:pt x="6249" y="2454"/>
                </a:lnTo>
                <a:lnTo>
                  <a:pt x="6249" y="2454"/>
                </a:lnTo>
                <a:lnTo>
                  <a:pt x="6249" y="2479"/>
                </a:lnTo>
                <a:lnTo>
                  <a:pt x="6224" y="2479"/>
                </a:lnTo>
                <a:lnTo>
                  <a:pt x="6224" y="2479"/>
                </a:lnTo>
                <a:lnTo>
                  <a:pt x="6224" y="2479"/>
                </a:lnTo>
                <a:lnTo>
                  <a:pt x="6224" y="2479"/>
                </a:lnTo>
                <a:lnTo>
                  <a:pt x="6224" y="2479"/>
                </a:lnTo>
                <a:lnTo>
                  <a:pt x="6199" y="2479"/>
                </a:lnTo>
                <a:lnTo>
                  <a:pt x="6199" y="2479"/>
                </a:lnTo>
                <a:lnTo>
                  <a:pt x="6199" y="2479"/>
                </a:lnTo>
                <a:lnTo>
                  <a:pt x="6199" y="2479"/>
                </a:lnTo>
                <a:lnTo>
                  <a:pt x="6199" y="2479"/>
                </a:lnTo>
                <a:lnTo>
                  <a:pt x="6199" y="2479"/>
                </a:lnTo>
                <a:lnTo>
                  <a:pt x="6199" y="2479"/>
                </a:lnTo>
                <a:lnTo>
                  <a:pt x="6199" y="2454"/>
                </a:lnTo>
                <a:close/>
                <a:moveTo>
                  <a:pt x="5058" y="2281"/>
                </a:moveTo>
                <a:lnTo>
                  <a:pt x="5034" y="2281"/>
                </a:lnTo>
                <a:lnTo>
                  <a:pt x="5034" y="2281"/>
                </a:lnTo>
                <a:lnTo>
                  <a:pt x="5034" y="2281"/>
                </a:lnTo>
                <a:lnTo>
                  <a:pt x="5034" y="2281"/>
                </a:lnTo>
                <a:lnTo>
                  <a:pt x="5034" y="2281"/>
                </a:lnTo>
                <a:lnTo>
                  <a:pt x="5034" y="2281"/>
                </a:lnTo>
                <a:lnTo>
                  <a:pt x="5058" y="2281"/>
                </a:lnTo>
                <a:close/>
                <a:moveTo>
                  <a:pt x="6397" y="2926"/>
                </a:moveTo>
                <a:lnTo>
                  <a:pt x="6397"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97" y="2926"/>
                </a:lnTo>
                <a:lnTo>
                  <a:pt x="6397" y="2926"/>
                </a:lnTo>
                <a:lnTo>
                  <a:pt x="6397" y="2926"/>
                </a:lnTo>
                <a:lnTo>
                  <a:pt x="6397" y="2926"/>
                </a:lnTo>
                <a:lnTo>
                  <a:pt x="6397" y="2926"/>
                </a:lnTo>
                <a:lnTo>
                  <a:pt x="6397" y="2926"/>
                </a:lnTo>
                <a:lnTo>
                  <a:pt x="6397" y="2900"/>
                </a:lnTo>
                <a:lnTo>
                  <a:pt x="6397" y="2900"/>
                </a:lnTo>
                <a:lnTo>
                  <a:pt x="6397" y="2926"/>
                </a:lnTo>
                <a:close/>
                <a:moveTo>
                  <a:pt x="6422" y="2777"/>
                </a:move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72" y="2777"/>
                </a:lnTo>
                <a:lnTo>
                  <a:pt x="6472" y="2777"/>
                </a:lnTo>
                <a:lnTo>
                  <a:pt x="6472" y="2777"/>
                </a:lnTo>
                <a:lnTo>
                  <a:pt x="6472" y="2777"/>
                </a:lnTo>
                <a:lnTo>
                  <a:pt x="6472" y="2777"/>
                </a:lnTo>
                <a:lnTo>
                  <a:pt x="6472" y="2777"/>
                </a:lnTo>
                <a:lnTo>
                  <a:pt x="6472" y="2777"/>
                </a:lnTo>
                <a:lnTo>
                  <a:pt x="6472" y="2777"/>
                </a:lnTo>
                <a:lnTo>
                  <a:pt x="6472" y="2777"/>
                </a:lnTo>
                <a:lnTo>
                  <a:pt x="6472" y="2752"/>
                </a:lnTo>
                <a:lnTo>
                  <a:pt x="6472" y="2752"/>
                </a:lnTo>
                <a:lnTo>
                  <a:pt x="6472" y="2752"/>
                </a:lnTo>
                <a:lnTo>
                  <a:pt x="6472" y="2752"/>
                </a:lnTo>
                <a:lnTo>
                  <a:pt x="6472" y="2752"/>
                </a:lnTo>
                <a:lnTo>
                  <a:pt x="6472" y="2752"/>
                </a:lnTo>
                <a:lnTo>
                  <a:pt x="6472" y="2752"/>
                </a:lnTo>
                <a:lnTo>
                  <a:pt x="6472" y="2752"/>
                </a:lnTo>
                <a:lnTo>
                  <a:pt x="6472" y="2752"/>
                </a:lnTo>
                <a:lnTo>
                  <a:pt x="6472" y="2727"/>
                </a:lnTo>
                <a:lnTo>
                  <a:pt x="6472" y="2727"/>
                </a:lnTo>
                <a:lnTo>
                  <a:pt x="6472" y="2727"/>
                </a:lnTo>
                <a:lnTo>
                  <a:pt x="6472" y="2727"/>
                </a:lnTo>
                <a:lnTo>
                  <a:pt x="6472" y="2727"/>
                </a:lnTo>
                <a:lnTo>
                  <a:pt x="6472" y="2727"/>
                </a:lnTo>
                <a:lnTo>
                  <a:pt x="6472" y="2727"/>
                </a:lnTo>
                <a:lnTo>
                  <a:pt x="6472"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22" y="2727"/>
                </a:lnTo>
                <a:lnTo>
                  <a:pt x="6422" y="2702"/>
                </a:lnTo>
                <a:lnTo>
                  <a:pt x="6422" y="2702"/>
                </a:lnTo>
                <a:lnTo>
                  <a:pt x="6422" y="2702"/>
                </a:lnTo>
                <a:lnTo>
                  <a:pt x="6422" y="2702"/>
                </a:lnTo>
                <a:lnTo>
                  <a:pt x="6422" y="2702"/>
                </a:lnTo>
                <a:lnTo>
                  <a:pt x="6422" y="2702"/>
                </a:lnTo>
                <a:lnTo>
                  <a:pt x="6422" y="2702"/>
                </a:lnTo>
                <a:lnTo>
                  <a:pt x="6447" y="2702"/>
                </a:lnTo>
                <a:lnTo>
                  <a:pt x="6447" y="2702"/>
                </a:lnTo>
                <a:lnTo>
                  <a:pt x="6447" y="2702"/>
                </a:lnTo>
                <a:lnTo>
                  <a:pt x="6447" y="2702"/>
                </a:lnTo>
                <a:lnTo>
                  <a:pt x="6447" y="2702"/>
                </a:lnTo>
                <a:lnTo>
                  <a:pt x="6447" y="2702"/>
                </a:lnTo>
                <a:lnTo>
                  <a:pt x="6447" y="2702"/>
                </a:lnTo>
                <a:lnTo>
                  <a:pt x="6447"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02"/>
                </a:lnTo>
                <a:lnTo>
                  <a:pt x="6472" y="2702"/>
                </a:lnTo>
                <a:lnTo>
                  <a:pt x="6472" y="2702"/>
                </a:lnTo>
                <a:lnTo>
                  <a:pt x="6472" y="2702"/>
                </a:lnTo>
                <a:lnTo>
                  <a:pt x="6472" y="2702"/>
                </a:lnTo>
                <a:lnTo>
                  <a:pt x="6472" y="2702"/>
                </a:lnTo>
                <a:lnTo>
                  <a:pt x="6472" y="2702"/>
                </a:lnTo>
                <a:lnTo>
                  <a:pt x="6472" y="2702"/>
                </a:lnTo>
                <a:lnTo>
                  <a:pt x="6472" y="2677"/>
                </a:lnTo>
                <a:lnTo>
                  <a:pt x="6472" y="2677"/>
                </a:lnTo>
                <a:lnTo>
                  <a:pt x="6472" y="2677"/>
                </a:lnTo>
                <a:lnTo>
                  <a:pt x="6472" y="2677"/>
                </a:lnTo>
                <a:lnTo>
                  <a:pt x="6472" y="2677"/>
                </a:lnTo>
                <a:lnTo>
                  <a:pt x="6472" y="2677"/>
                </a:lnTo>
                <a:lnTo>
                  <a:pt x="6447" y="2677"/>
                </a:lnTo>
                <a:lnTo>
                  <a:pt x="6447" y="2677"/>
                </a:lnTo>
                <a:lnTo>
                  <a:pt x="6447" y="2677"/>
                </a:lnTo>
                <a:lnTo>
                  <a:pt x="6447" y="2653"/>
                </a:lnTo>
                <a:lnTo>
                  <a:pt x="6447" y="2653"/>
                </a:lnTo>
                <a:lnTo>
                  <a:pt x="6447" y="2653"/>
                </a:lnTo>
                <a:lnTo>
                  <a:pt x="6422" y="2653"/>
                </a:lnTo>
                <a:lnTo>
                  <a:pt x="6422" y="2653"/>
                </a:lnTo>
                <a:lnTo>
                  <a:pt x="6422" y="2677"/>
                </a:lnTo>
                <a:lnTo>
                  <a:pt x="6422" y="2677"/>
                </a:lnTo>
                <a:lnTo>
                  <a:pt x="6422" y="2677"/>
                </a:lnTo>
                <a:lnTo>
                  <a:pt x="6422" y="2677"/>
                </a:lnTo>
                <a:lnTo>
                  <a:pt x="6422" y="2677"/>
                </a:lnTo>
                <a:lnTo>
                  <a:pt x="6422" y="2677"/>
                </a:lnTo>
                <a:lnTo>
                  <a:pt x="6422" y="2677"/>
                </a:lnTo>
                <a:lnTo>
                  <a:pt x="6422" y="2677"/>
                </a:lnTo>
                <a:lnTo>
                  <a:pt x="6422" y="2677"/>
                </a:lnTo>
                <a:lnTo>
                  <a:pt x="6422" y="2677"/>
                </a:lnTo>
                <a:lnTo>
                  <a:pt x="6397" y="2677"/>
                </a:lnTo>
                <a:lnTo>
                  <a:pt x="6397" y="2677"/>
                </a:lnTo>
                <a:lnTo>
                  <a:pt x="6397" y="2677"/>
                </a:lnTo>
                <a:lnTo>
                  <a:pt x="6397" y="2677"/>
                </a:lnTo>
                <a:lnTo>
                  <a:pt x="6397" y="2677"/>
                </a:lnTo>
                <a:lnTo>
                  <a:pt x="6372" y="2677"/>
                </a:lnTo>
                <a:lnTo>
                  <a:pt x="6372"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27"/>
                </a:lnTo>
                <a:lnTo>
                  <a:pt x="6372" y="2727"/>
                </a:lnTo>
                <a:lnTo>
                  <a:pt x="6372" y="2727"/>
                </a:lnTo>
                <a:lnTo>
                  <a:pt x="6372" y="2727"/>
                </a:lnTo>
                <a:lnTo>
                  <a:pt x="6372" y="2727"/>
                </a:lnTo>
                <a:lnTo>
                  <a:pt x="6372" y="2727"/>
                </a:lnTo>
                <a:lnTo>
                  <a:pt x="6372" y="2727"/>
                </a:lnTo>
                <a:lnTo>
                  <a:pt x="6372" y="2727"/>
                </a:lnTo>
                <a:lnTo>
                  <a:pt x="6372" y="2727"/>
                </a:lnTo>
                <a:lnTo>
                  <a:pt x="6397" y="2727"/>
                </a:lnTo>
                <a:lnTo>
                  <a:pt x="6397" y="2727"/>
                </a:lnTo>
                <a:lnTo>
                  <a:pt x="6397" y="2727"/>
                </a:lnTo>
                <a:lnTo>
                  <a:pt x="6397" y="2702"/>
                </a:lnTo>
                <a:lnTo>
                  <a:pt x="6397" y="2702"/>
                </a:lnTo>
                <a:lnTo>
                  <a:pt x="6397" y="2702"/>
                </a:lnTo>
                <a:lnTo>
                  <a:pt x="6397" y="2702"/>
                </a:lnTo>
                <a:lnTo>
                  <a:pt x="6397" y="2702"/>
                </a:lnTo>
                <a:lnTo>
                  <a:pt x="6397" y="2702"/>
                </a:lnTo>
                <a:lnTo>
                  <a:pt x="6397" y="2702"/>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77"/>
                </a:lnTo>
                <a:lnTo>
                  <a:pt x="6397" y="2777"/>
                </a:lnTo>
                <a:lnTo>
                  <a:pt x="6422" y="2777"/>
                </a:lnTo>
                <a:close/>
                <a:moveTo>
                  <a:pt x="6397" y="2851"/>
                </a:moveTo>
                <a:lnTo>
                  <a:pt x="6397" y="2851"/>
                </a:lnTo>
                <a:lnTo>
                  <a:pt x="6397" y="2851"/>
                </a:lnTo>
                <a:lnTo>
                  <a:pt x="6397" y="2851"/>
                </a:lnTo>
                <a:lnTo>
                  <a:pt x="6397" y="2851"/>
                </a:lnTo>
                <a:lnTo>
                  <a:pt x="6397" y="2851"/>
                </a:lnTo>
                <a:lnTo>
                  <a:pt x="6397" y="2851"/>
                </a:lnTo>
                <a:lnTo>
                  <a:pt x="6397" y="2851"/>
                </a:lnTo>
                <a:lnTo>
                  <a:pt x="6397" y="2851"/>
                </a:lnTo>
                <a:lnTo>
                  <a:pt x="6397" y="2851"/>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777"/>
                </a:lnTo>
                <a:lnTo>
                  <a:pt x="6397" y="2777"/>
                </a:lnTo>
                <a:lnTo>
                  <a:pt x="6397" y="2777"/>
                </a:lnTo>
                <a:lnTo>
                  <a:pt x="6397" y="2777"/>
                </a:lnTo>
                <a:lnTo>
                  <a:pt x="6372" y="2777"/>
                </a:lnTo>
                <a:lnTo>
                  <a:pt x="6372" y="2777"/>
                </a:lnTo>
                <a:lnTo>
                  <a:pt x="6372" y="2777"/>
                </a:lnTo>
                <a:lnTo>
                  <a:pt x="6397" y="2777"/>
                </a:lnTo>
                <a:lnTo>
                  <a:pt x="6397" y="2777"/>
                </a:lnTo>
                <a:lnTo>
                  <a:pt x="6397" y="2777"/>
                </a:lnTo>
                <a:lnTo>
                  <a:pt x="6397" y="2777"/>
                </a:lnTo>
                <a:lnTo>
                  <a:pt x="6397" y="2777"/>
                </a:lnTo>
                <a:lnTo>
                  <a:pt x="6397" y="2777"/>
                </a:lnTo>
                <a:lnTo>
                  <a:pt x="6372" y="2777"/>
                </a:lnTo>
                <a:lnTo>
                  <a:pt x="6372" y="2752"/>
                </a:lnTo>
                <a:lnTo>
                  <a:pt x="6372" y="2752"/>
                </a:lnTo>
                <a:lnTo>
                  <a:pt x="6397" y="2752"/>
                </a:lnTo>
                <a:lnTo>
                  <a:pt x="6397" y="2752"/>
                </a:lnTo>
                <a:lnTo>
                  <a:pt x="6397" y="2777"/>
                </a:lnTo>
                <a:lnTo>
                  <a:pt x="6397" y="2777"/>
                </a:lnTo>
                <a:lnTo>
                  <a:pt x="6397" y="2777"/>
                </a:lnTo>
                <a:lnTo>
                  <a:pt x="6397" y="2777"/>
                </a:lnTo>
                <a:lnTo>
                  <a:pt x="6397" y="2777"/>
                </a:lnTo>
                <a:lnTo>
                  <a:pt x="6397" y="277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27"/>
                </a:lnTo>
                <a:lnTo>
                  <a:pt x="6397"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48" y="2727"/>
                </a:lnTo>
                <a:lnTo>
                  <a:pt x="6348" y="2727"/>
                </a:lnTo>
                <a:lnTo>
                  <a:pt x="6348" y="2727"/>
                </a:lnTo>
                <a:lnTo>
                  <a:pt x="6348" y="2727"/>
                </a:lnTo>
                <a:lnTo>
                  <a:pt x="6348" y="2702"/>
                </a:lnTo>
                <a:lnTo>
                  <a:pt x="6348" y="2702"/>
                </a:lnTo>
                <a:lnTo>
                  <a:pt x="6348" y="2702"/>
                </a:lnTo>
                <a:lnTo>
                  <a:pt x="6348" y="2702"/>
                </a:lnTo>
                <a:lnTo>
                  <a:pt x="6323" y="2702"/>
                </a:lnTo>
                <a:lnTo>
                  <a:pt x="6323" y="2702"/>
                </a:lnTo>
                <a:lnTo>
                  <a:pt x="6323" y="2702"/>
                </a:lnTo>
                <a:lnTo>
                  <a:pt x="6323" y="2702"/>
                </a:lnTo>
                <a:lnTo>
                  <a:pt x="6323" y="2702"/>
                </a:lnTo>
                <a:lnTo>
                  <a:pt x="6323" y="2702"/>
                </a:lnTo>
                <a:lnTo>
                  <a:pt x="6323" y="2727"/>
                </a:lnTo>
                <a:lnTo>
                  <a:pt x="6323" y="2727"/>
                </a:lnTo>
                <a:lnTo>
                  <a:pt x="6323" y="2727"/>
                </a:lnTo>
                <a:lnTo>
                  <a:pt x="6348" y="2727"/>
                </a:lnTo>
                <a:lnTo>
                  <a:pt x="6348" y="2727"/>
                </a:lnTo>
                <a:lnTo>
                  <a:pt x="6348" y="2727"/>
                </a:lnTo>
                <a:lnTo>
                  <a:pt x="6348" y="2727"/>
                </a:lnTo>
                <a:lnTo>
                  <a:pt x="6348" y="2727"/>
                </a:lnTo>
                <a:lnTo>
                  <a:pt x="6348"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52"/>
                </a:lnTo>
                <a:lnTo>
                  <a:pt x="6323" y="2727"/>
                </a:lnTo>
                <a:lnTo>
                  <a:pt x="6323" y="2727"/>
                </a:lnTo>
                <a:lnTo>
                  <a:pt x="6323" y="2727"/>
                </a:lnTo>
                <a:lnTo>
                  <a:pt x="6323" y="2727"/>
                </a:lnTo>
                <a:lnTo>
                  <a:pt x="6323" y="2727"/>
                </a:lnTo>
                <a:lnTo>
                  <a:pt x="6299" y="2727"/>
                </a:lnTo>
                <a:lnTo>
                  <a:pt x="6299" y="2727"/>
                </a:lnTo>
                <a:lnTo>
                  <a:pt x="6299" y="2727"/>
                </a:lnTo>
                <a:lnTo>
                  <a:pt x="6299" y="2727"/>
                </a:lnTo>
                <a:lnTo>
                  <a:pt x="6323" y="2752"/>
                </a:lnTo>
                <a:lnTo>
                  <a:pt x="6323" y="2752"/>
                </a:lnTo>
                <a:lnTo>
                  <a:pt x="6323" y="2752"/>
                </a:lnTo>
                <a:lnTo>
                  <a:pt x="6323" y="2752"/>
                </a:lnTo>
                <a:lnTo>
                  <a:pt x="6323" y="2752"/>
                </a:lnTo>
                <a:lnTo>
                  <a:pt x="6323" y="2752"/>
                </a:lnTo>
                <a:lnTo>
                  <a:pt x="6323" y="2752"/>
                </a:lnTo>
                <a:lnTo>
                  <a:pt x="6323" y="2777"/>
                </a:lnTo>
                <a:lnTo>
                  <a:pt x="6323" y="2777"/>
                </a:lnTo>
                <a:lnTo>
                  <a:pt x="6323" y="2777"/>
                </a:lnTo>
                <a:lnTo>
                  <a:pt x="6348" y="2777"/>
                </a:lnTo>
                <a:lnTo>
                  <a:pt x="6348" y="2752"/>
                </a:lnTo>
                <a:lnTo>
                  <a:pt x="6323" y="2752"/>
                </a:lnTo>
                <a:lnTo>
                  <a:pt x="6348" y="2752"/>
                </a:lnTo>
                <a:lnTo>
                  <a:pt x="6348" y="2752"/>
                </a:lnTo>
                <a:lnTo>
                  <a:pt x="6348" y="2752"/>
                </a:lnTo>
                <a:lnTo>
                  <a:pt x="6348" y="2752"/>
                </a:lnTo>
                <a:lnTo>
                  <a:pt x="6348" y="2777"/>
                </a:lnTo>
                <a:lnTo>
                  <a:pt x="6348" y="2777"/>
                </a:lnTo>
                <a:lnTo>
                  <a:pt x="6348" y="2777"/>
                </a:lnTo>
                <a:lnTo>
                  <a:pt x="6323" y="2777"/>
                </a:lnTo>
                <a:lnTo>
                  <a:pt x="6348" y="2777"/>
                </a:lnTo>
                <a:lnTo>
                  <a:pt x="6348" y="2777"/>
                </a:lnTo>
                <a:lnTo>
                  <a:pt x="6348" y="2777"/>
                </a:lnTo>
                <a:lnTo>
                  <a:pt x="6348" y="2777"/>
                </a:lnTo>
                <a:lnTo>
                  <a:pt x="6348" y="2752"/>
                </a:lnTo>
                <a:lnTo>
                  <a:pt x="6348" y="2752"/>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801"/>
                </a:lnTo>
                <a:lnTo>
                  <a:pt x="6348" y="2801"/>
                </a:lnTo>
                <a:lnTo>
                  <a:pt x="6348" y="2801"/>
                </a:lnTo>
                <a:lnTo>
                  <a:pt x="6372" y="2801"/>
                </a:lnTo>
                <a:lnTo>
                  <a:pt x="6372" y="2801"/>
                </a:lnTo>
                <a:lnTo>
                  <a:pt x="6372" y="2777"/>
                </a:lnTo>
                <a:lnTo>
                  <a:pt x="6372" y="2777"/>
                </a:lnTo>
                <a:lnTo>
                  <a:pt x="6372" y="2777"/>
                </a:lnTo>
                <a:lnTo>
                  <a:pt x="6372" y="2777"/>
                </a:lnTo>
                <a:lnTo>
                  <a:pt x="6372" y="2777"/>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48" y="2801"/>
                </a:lnTo>
                <a:lnTo>
                  <a:pt x="6348" y="2801"/>
                </a:lnTo>
                <a:lnTo>
                  <a:pt x="6348" y="2801"/>
                </a:lnTo>
                <a:lnTo>
                  <a:pt x="6372" y="2801"/>
                </a:lnTo>
                <a:lnTo>
                  <a:pt x="6372" y="2801"/>
                </a:lnTo>
                <a:lnTo>
                  <a:pt x="6348" y="2827"/>
                </a:lnTo>
                <a:lnTo>
                  <a:pt x="6348" y="2827"/>
                </a:lnTo>
                <a:lnTo>
                  <a:pt x="6348" y="2827"/>
                </a:lnTo>
                <a:lnTo>
                  <a:pt x="6348" y="2801"/>
                </a:lnTo>
                <a:lnTo>
                  <a:pt x="6348" y="2827"/>
                </a:lnTo>
                <a:lnTo>
                  <a:pt x="6348" y="2827"/>
                </a:lnTo>
                <a:lnTo>
                  <a:pt x="6348" y="2827"/>
                </a:lnTo>
                <a:lnTo>
                  <a:pt x="6348" y="2827"/>
                </a:lnTo>
                <a:lnTo>
                  <a:pt x="6348" y="2827"/>
                </a:lnTo>
                <a:lnTo>
                  <a:pt x="6348" y="2827"/>
                </a:lnTo>
                <a:lnTo>
                  <a:pt x="6348" y="2827"/>
                </a:lnTo>
                <a:lnTo>
                  <a:pt x="6348" y="2827"/>
                </a:lnTo>
                <a:lnTo>
                  <a:pt x="6348" y="2827"/>
                </a:lnTo>
                <a:lnTo>
                  <a:pt x="6348" y="2851"/>
                </a:lnTo>
                <a:lnTo>
                  <a:pt x="6348" y="2851"/>
                </a:lnTo>
                <a:lnTo>
                  <a:pt x="6348" y="2851"/>
                </a:lnTo>
                <a:lnTo>
                  <a:pt x="6348" y="2851"/>
                </a:lnTo>
                <a:lnTo>
                  <a:pt x="6348" y="2851"/>
                </a:lnTo>
                <a:lnTo>
                  <a:pt x="6348" y="2851"/>
                </a:lnTo>
                <a:lnTo>
                  <a:pt x="6372" y="2827"/>
                </a:lnTo>
                <a:lnTo>
                  <a:pt x="6372" y="2827"/>
                </a:lnTo>
                <a:lnTo>
                  <a:pt x="6372" y="2827"/>
                </a:lnTo>
                <a:lnTo>
                  <a:pt x="6372" y="2827"/>
                </a:lnTo>
                <a:lnTo>
                  <a:pt x="6372" y="2827"/>
                </a:lnTo>
                <a:lnTo>
                  <a:pt x="6372" y="2827"/>
                </a:lnTo>
                <a:lnTo>
                  <a:pt x="6372" y="2827"/>
                </a:lnTo>
                <a:lnTo>
                  <a:pt x="6372" y="2827"/>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97" y="2876"/>
                </a:lnTo>
                <a:lnTo>
                  <a:pt x="6397" y="2900"/>
                </a:lnTo>
                <a:lnTo>
                  <a:pt x="6397" y="2900"/>
                </a:lnTo>
                <a:lnTo>
                  <a:pt x="6397" y="2900"/>
                </a:lnTo>
                <a:lnTo>
                  <a:pt x="6397" y="2900"/>
                </a:lnTo>
                <a:lnTo>
                  <a:pt x="6397" y="2900"/>
                </a:lnTo>
                <a:lnTo>
                  <a:pt x="6397" y="2876"/>
                </a:lnTo>
                <a:lnTo>
                  <a:pt x="6397" y="2876"/>
                </a:lnTo>
                <a:lnTo>
                  <a:pt x="6397" y="2876"/>
                </a:lnTo>
                <a:lnTo>
                  <a:pt x="6397" y="2876"/>
                </a:lnTo>
                <a:lnTo>
                  <a:pt x="6397" y="2876"/>
                </a:lnTo>
                <a:lnTo>
                  <a:pt x="6397" y="2876"/>
                </a:lnTo>
                <a:lnTo>
                  <a:pt x="6397" y="2876"/>
                </a:lnTo>
                <a:lnTo>
                  <a:pt x="6397" y="2876"/>
                </a:lnTo>
                <a:lnTo>
                  <a:pt x="6397" y="2876"/>
                </a:lnTo>
                <a:lnTo>
                  <a:pt x="6372" y="2876"/>
                </a:lnTo>
                <a:lnTo>
                  <a:pt x="6372" y="2876"/>
                </a:lnTo>
                <a:lnTo>
                  <a:pt x="6372" y="2876"/>
                </a:lnTo>
                <a:lnTo>
                  <a:pt x="6372" y="2876"/>
                </a:lnTo>
                <a:lnTo>
                  <a:pt x="6372" y="2876"/>
                </a:lnTo>
                <a:lnTo>
                  <a:pt x="6372" y="2851"/>
                </a:lnTo>
                <a:lnTo>
                  <a:pt x="6372" y="2851"/>
                </a:lnTo>
                <a:lnTo>
                  <a:pt x="6372" y="2851"/>
                </a:lnTo>
                <a:lnTo>
                  <a:pt x="6372" y="2851"/>
                </a:lnTo>
                <a:lnTo>
                  <a:pt x="6372" y="2851"/>
                </a:lnTo>
                <a:lnTo>
                  <a:pt x="6372" y="2851"/>
                </a:lnTo>
                <a:lnTo>
                  <a:pt x="6372" y="2827"/>
                </a:lnTo>
                <a:lnTo>
                  <a:pt x="6372" y="2827"/>
                </a:lnTo>
                <a:lnTo>
                  <a:pt x="6372" y="2827"/>
                </a:lnTo>
                <a:lnTo>
                  <a:pt x="6372" y="2827"/>
                </a:lnTo>
                <a:lnTo>
                  <a:pt x="6397" y="2827"/>
                </a:lnTo>
                <a:lnTo>
                  <a:pt x="6397" y="2851"/>
                </a:lnTo>
                <a:lnTo>
                  <a:pt x="6397" y="2851"/>
                </a:lnTo>
                <a:lnTo>
                  <a:pt x="6397" y="2851"/>
                </a:lnTo>
                <a:lnTo>
                  <a:pt x="6397" y="2851"/>
                </a:lnTo>
                <a:lnTo>
                  <a:pt x="6397" y="2851"/>
                </a:lnTo>
                <a:lnTo>
                  <a:pt x="6397" y="2876"/>
                </a:lnTo>
                <a:lnTo>
                  <a:pt x="6397" y="2876"/>
                </a:lnTo>
                <a:lnTo>
                  <a:pt x="6397" y="2876"/>
                </a:lnTo>
                <a:lnTo>
                  <a:pt x="6397" y="2876"/>
                </a:lnTo>
                <a:lnTo>
                  <a:pt x="6397" y="2876"/>
                </a:lnTo>
                <a:lnTo>
                  <a:pt x="6397" y="2876"/>
                </a:lnTo>
                <a:lnTo>
                  <a:pt x="6397" y="2876"/>
                </a:lnTo>
                <a:lnTo>
                  <a:pt x="6397" y="2876"/>
                </a:lnTo>
                <a:lnTo>
                  <a:pt x="6397" y="2876"/>
                </a:lnTo>
                <a:lnTo>
                  <a:pt x="6397" y="2851"/>
                </a:lnTo>
                <a:close/>
                <a:moveTo>
                  <a:pt x="6546" y="2752"/>
                </a:moveTo>
                <a:lnTo>
                  <a:pt x="6522" y="2752"/>
                </a:lnTo>
                <a:lnTo>
                  <a:pt x="6522" y="2752"/>
                </a:lnTo>
                <a:lnTo>
                  <a:pt x="6522" y="2752"/>
                </a:lnTo>
                <a:lnTo>
                  <a:pt x="6522" y="2752"/>
                </a:lnTo>
                <a:lnTo>
                  <a:pt x="6522" y="2752"/>
                </a:lnTo>
                <a:lnTo>
                  <a:pt x="6522" y="2752"/>
                </a:lnTo>
                <a:lnTo>
                  <a:pt x="6522" y="2752"/>
                </a:lnTo>
                <a:lnTo>
                  <a:pt x="6522" y="2752"/>
                </a:lnTo>
                <a:lnTo>
                  <a:pt x="6497" y="2752"/>
                </a:lnTo>
                <a:lnTo>
                  <a:pt x="6497" y="2752"/>
                </a:lnTo>
                <a:lnTo>
                  <a:pt x="6497" y="2752"/>
                </a:lnTo>
                <a:lnTo>
                  <a:pt x="6497" y="2752"/>
                </a:lnTo>
                <a:lnTo>
                  <a:pt x="6497" y="2752"/>
                </a:lnTo>
                <a:lnTo>
                  <a:pt x="6497" y="2777"/>
                </a:lnTo>
                <a:lnTo>
                  <a:pt x="6497" y="2777"/>
                </a:lnTo>
                <a:lnTo>
                  <a:pt x="6497" y="2777"/>
                </a:lnTo>
                <a:lnTo>
                  <a:pt x="6497" y="2777"/>
                </a:lnTo>
                <a:lnTo>
                  <a:pt x="6497" y="2801"/>
                </a:lnTo>
                <a:lnTo>
                  <a:pt x="6497" y="2801"/>
                </a:lnTo>
                <a:lnTo>
                  <a:pt x="6522" y="2801"/>
                </a:lnTo>
                <a:lnTo>
                  <a:pt x="6522" y="2801"/>
                </a:lnTo>
                <a:lnTo>
                  <a:pt x="6522" y="2801"/>
                </a:lnTo>
                <a:lnTo>
                  <a:pt x="6546" y="2801"/>
                </a:lnTo>
                <a:lnTo>
                  <a:pt x="6546" y="2777"/>
                </a:lnTo>
                <a:lnTo>
                  <a:pt x="6546" y="2777"/>
                </a:lnTo>
                <a:lnTo>
                  <a:pt x="6546" y="2777"/>
                </a:lnTo>
                <a:lnTo>
                  <a:pt x="6522" y="2777"/>
                </a:lnTo>
                <a:lnTo>
                  <a:pt x="6522" y="2777"/>
                </a:lnTo>
                <a:lnTo>
                  <a:pt x="6522" y="2777"/>
                </a:lnTo>
                <a:lnTo>
                  <a:pt x="6546" y="2752"/>
                </a:lnTo>
                <a:close/>
                <a:moveTo>
                  <a:pt x="6174" y="2702"/>
                </a:moveTo>
                <a:lnTo>
                  <a:pt x="6174"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677"/>
                </a:lnTo>
                <a:lnTo>
                  <a:pt x="6149" y="2677"/>
                </a:lnTo>
                <a:lnTo>
                  <a:pt x="6125" y="2677"/>
                </a:lnTo>
                <a:lnTo>
                  <a:pt x="6125" y="2677"/>
                </a:lnTo>
                <a:lnTo>
                  <a:pt x="6125" y="2677"/>
                </a:lnTo>
                <a:lnTo>
                  <a:pt x="6125" y="2677"/>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49" y="2702"/>
                </a:lnTo>
                <a:lnTo>
                  <a:pt x="6149" y="2702"/>
                </a:lnTo>
                <a:lnTo>
                  <a:pt x="6149" y="2702"/>
                </a:lnTo>
                <a:lnTo>
                  <a:pt x="6149" y="2727"/>
                </a:lnTo>
                <a:lnTo>
                  <a:pt x="6149" y="2727"/>
                </a:lnTo>
                <a:lnTo>
                  <a:pt x="6149" y="2727"/>
                </a:lnTo>
                <a:lnTo>
                  <a:pt x="6149" y="2727"/>
                </a:lnTo>
                <a:lnTo>
                  <a:pt x="6149" y="2727"/>
                </a:lnTo>
                <a:lnTo>
                  <a:pt x="6149" y="2727"/>
                </a:lnTo>
                <a:lnTo>
                  <a:pt x="6149" y="2752"/>
                </a:lnTo>
                <a:lnTo>
                  <a:pt x="6149" y="2752"/>
                </a:lnTo>
                <a:lnTo>
                  <a:pt x="6149" y="2752"/>
                </a:lnTo>
                <a:lnTo>
                  <a:pt x="6149" y="2752"/>
                </a:lnTo>
                <a:lnTo>
                  <a:pt x="6149" y="2752"/>
                </a:lnTo>
                <a:lnTo>
                  <a:pt x="6174" y="2752"/>
                </a:lnTo>
                <a:lnTo>
                  <a:pt x="6174" y="2752"/>
                </a:lnTo>
                <a:lnTo>
                  <a:pt x="6174" y="2727"/>
                </a:lnTo>
                <a:lnTo>
                  <a:pt x="6174" y="2727"/>
                </a:lnTo>
                <a:lnTo>
                  <a:pt x="6174" y="2702"/>
                </a:lnTo>
                <a:close/>
                <a:moveTo>
                  <a:pt x="5009" y="2281"/>
                </a:moveTo>
                <a:lnTo>
                  <a:pt x="5009" y="2281"/>
                </a:lnTo>
                <a:close/>
                <a:moveTo>
                  <a:pt x="6199" y="2454"/>
                </a:moveTo>
                <a:lnTo>
                  <a:pt x="6199" y="2454"/>
                </a:lnTo>
                <a:lnTo>
                  <a:pt x="6199" y="2454"/>
                </a:lnTo>
                <a:lnTo>
                  <a:pt x="6199" y="2454"/>
                </a:lnTo>
                <a:lnTo>
                  <a:pt x="6199" y="2454"/>
                </a:lnTo>
                <a:lnTo>
                  <a:pt x="6224" y="2454"/>
                </a:lnTo>
                <a:lnTo>
                  <a:pt x="6224" y="2454"/>
                </a:lnTo>
                <a:lnTo>
                  <a:pt x="6249" y="2454"/>
                </a:lnTo>
                <a:lnTo>
                  <a:pt x="6249" y="2454"/>
                </a:lnTo>
                <a:lnTo>
                  <a:pt x="6224" y="2454"/>
                </a:lnTo>
                <a:lnTo>
                  <a:pt x="6224" y="2430"/>
                </a:lnTo>
                <a:lnTo>
                  <a:pt x="6199" y="2430"/>
                </a:lnTo>
                <a:lnTo>
                  <a:pt x="6199" y="2430"/>
                </a:lnTo>
                <a:lnTo>
                  <a:pt x="6199" y="2430"/>
                </a:lnTo>
                <a:lnTo>
                  <a:pt x="6199" y="2454"/>
                </a:lnTo>
                <a:close/>
                <a:moveTo>
                  <a:pt x="6323" y="2876"/>
                </a:moveTo>
                <a:lnTo>
                  <a:pt x="6323" y="2876"/>
                </a:lnTo>
                <a:lnTo>
                  <a:pt x="6323" y="2851"/>
                </a:lnTo>
                <a:lnTo>
                  <a:pt x="6323" y="2851"/>
                </a:lnTo>
                <a:lnTo>
                  <a:pt x="6323" y="2851"/>
                </a:lnTo>
                <a:lnTo>
                  <a:pt x="6323" y="2851"/>
                </a:lnTo>
                <a:lnTo>
                  <a:pt x="6323" y="2851"/>
                </a:lnTo>
                <a:lnTo>
                  <a:pt x="6323" y="2851"/>
                </a:lnTo>
                <a:lnTo>
                  <a:pt x="6323" y="2851"/>
                </a:lnTo>
                <a:lnTo>
                  <a:pt x="6323" y="2827"/>
                </a:lnTo>
                <a:lnTo>
                  <a:pt x="6323" y="2827"/>
                </a:lnTo>
                <a:lnTo>
                  <a:pt x="6323" y="2827"/>
                </a:lnTo>
                <a:lnTo>
                  <a:pt x="6299" y="2827"/>
                </a:lnTo>
                <a:lnTo>
                  <a:pt x="6299" y="2827"/>
                </a:lnTo>
                <a:lnTo>
                  <a:pt x="6299" y="2827"/>
                </a:lnTo>
                <a:lnTo>
                  <a:pt x="6299" y="2827"/>
                </a:lnTo>
                <a:lnTo>
                  <a:pt x="6299" y="2827"/>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777"/>
                </a:lnTo>
                <a:lnTo>
                  <a:pt x="6299" y="2752"/>
                </a:lnTo>
                <a:lnTo>
                  <a:pt x="6299" y="2752"/>
                </a:lnTo>
                <a:lnTo>
                  <a:pt x="6299" y="2752"/>
                </a:lnTo>
                <a:lnTo>
                  <a:pt x="6299" y="2752"/>
                </a:lnTo>
                <a:lnTo>
                  <a:pt x="6299" y="2752"/>
                </a:lnTo>
                <a:lnTo>
                  <a:pt x="6273" y="2752"/>
                </a:lnTo>
                <a:lnTo>
                  <a:pt x="6273" y="2752"/>
                </a:lnTo>
                <a:lnTo>
                  <a:pt x="6273" y="2727"/>
                </a:lnTo>
                <a:lnTo>
                  <a:pt x="6273" y="2727"/>
                </a:lnTo>
                <a:lnTo>
                  <a:pt x="6273" y="2727"/>
                </a:lnTo>
                <a:lnTo>
                  <a:pt x="6273" y="2727"/>
                </a:lnTo>
                <a:lnTo>
                  <a:pt x="6273" y="2727"/>
                </a:lnTo>
                <a:lnTo>
                  <a:pt x="6273" y="2727"/>
                </a:lnTo>
                <a:lnTo>
                  <a:pt x="6273" y="2727"/>
                </a:lnTo>
                <a:lnTo>
                  <a:pt x="6273" y="2727"/>
                </a:lnTo>
                <a:lnTo>
                  <a:pt x="6273" y="2702"/>
                </a:lnTo>
                <a:lnTo>
                  <a:pt x="6273" y="2702"/>
                </a:lnTo>
                <a:lnTo>
                  <a:pt x="6273" y="2702"/>
                </a:lnTo>
                <a:lnTo>
                  <a:pt x="6273" y="2702"/>
                </a:lnTo>
                <a:lnTo>
                  <a:pt x="6273" y="2702"/>
                </a:lnTo>
                <a:lnTo>
                  <a:pt x="6273" y="2702"/>
                </a:lnTo>
                <a:lnTo>
                  <a:pt x="6249" y="2702"/>
                </a:lnTo>
                <a:lnTo>
                  <a:pt x="6249" y="2702"/>
                </a:lnTo>
                <a:lnTo>
                  <a:pt x="6249" y="2702"/>
                </a:lnTo>
                <a:lnTo>
                  <a:pt x="6249" y="2702"/>
                </a:lnTo>
                <a:lnTo>
                  <a:pt x="6249" y="2702"/>
                </a:lnTo>
                <a:lnTo>
                  <a:pt x="6249" y="2702"/>
                </a:lnTo>
                <a:lnTo>
                  <a:pt x="6249" y="2702"/>
                </a:lnTo>
                <a:lnTo>
                  <a:pt x="6249" y="2702"/>
                </a:lnTo>
                <a:lnTo>
                  <a:pt x="6249" y="2702"/>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24" y="2677"/>
                </a:lnTo>
                <a:lnTo>
                  <a:pt x="6224" y="2677"/>
                </a:lnTo>
                <a:lnTo>
                  <a:pt x="6224" y="2677"/>
                </a:lnTo>
                <a:lnTo>
                  <a:pt x="6224" y="2677"/>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199" y="2653"/>
                </a:lnTo>
                <a:lnTo>
                  <a:pt x="6199" y="2653"/>
                </a:lnTo>
                <a:lnTo>
                  <a:pt x="6199" y="2628"/>
                </a:lnTo>
                <a:lnTo>
                  <a:pt x="6199" y="2628"/>
                </a:lnTo>
                <a:lnTo>
                  <a:pt x="6199" y="2628"/>
                </a:lnTo>
                <a:lnTo>
                  <a:pt x="6199" y="2628"/>
                </a:lnTo>
                <a:lnTo>
                  <a:pt x="6199" y="2653"/>
                </a:lnTo>
                <a:lnTo>
                  <a:pt x="6199" y="2653"/>
                </a:lnTo>
                <a:lnTo>
                  <a:pt x="6199" y="2628"/>
                </a:lnTo>
                <a:lnTo>
                  <a:pt x="6199" y="2628"/>
                </a:lnTo>
                <a:lnTo>
                  <a:pt x="6199" y="2628"/>
                </a:lnTo>
                <a:lnTo>
                  <a:pt x="6174" y="2628"/>
                </a:lnTo>
                <a:lnTo>
                  <a:pt x="6174" y="2628"/>
                </a:lnTo>
                <a:lnTo>
                  <a:pt x="6174" y="2628"/>
                </a:lnTo>
                <a:lnTo>
                  <a:pt x="6174" y="2628"/>
                </a:lnTo>
                <a:lnTo>
                  <a:pt x="6174" y="2628"/>
                </a:lnTo>
                <a:lnTo>
                  <a:pt x="6174" y="2628"/>
                </a:lnTo>
                <a:lnTo>
                  <a:pt x="6174" y="2628"/>
                </a:lnTo>
                <a:lnTo>
                  <a:pt x="6174" y="2628"/>
                </a:lnTo>
                <a:lnTo>
                  <a:pt x="6174" y="2653"/>
                </a:lnTo>
                <a:lnTo>
                  <a:pt x="6174" y="2653"/>
                </a:lnTo>
                <a:lnTo>
                  <a:pt x="6174" y="2653"/>
                </a:lnTo>
                <a:lnTo>
                  <a:pt x="6174" y="2653"/>
                </a:lnTo>
                <a:lnTo>
                  <a:pt x="6174" y="2628"/>
                </a:lnTo>
                <a:lnTo>
                  <a:pt x="6174" y="2628"/>
                </a:lnTo>
                <a:lnTo>
                  <a:pt x="6174" y="2628"/>
                </a:lnTo>
                <a:lnTo>
                  <a:pt x="6174" y="2628"/>
                </a:lnTo>
                <a:lnTo>
                  <a:pt x="6149" y="2628"/>
                </a:lnTo>
                <a:lnTo>
                  <a:pt x="6149" y="2628"/>
                </a:lnTo>
                <a:lnTo>
                  <a:pt x="6149" y="2628"/>
                </a:lnTo>
                <a:lnTo>
                  <a:pt x="6149" y="2628"/>
                </a:lnTo>
                <a:lnTo>
                  <a:pt x="6149" y="2628"/>
                </a:lnTo>
                <a:lnTo>
                  <a:pt x="6149" y="2628"/>
                </a:lnTo>
                <a:lnTo>
                  <a:pt x="6149" y="2628"/>
                </a:lnTo>
                <a:lnTo>
                  <a:pt x="6149" y="2628"/>
                </a:lnTo>
                <a:lnTo>
                  <a:pt x="6149" y="2628"/>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74" y="2677"/>
                </a:lnTo>
                <a:lnTo>
                  <a:pt x="6149" y="2677"/>
                </a:lnTo>
                <a:lnTo>
                  <a:pt x="6149" y="2677"/>
                </a:lnTo>
                <a:lnTo>
                  <a:pt x="6149" y="2677"/>
                </a:lnTo>
                <a:lnTo>
                  <a:pt x="6149" y="2677"/>
                </a:lnTo>
                <a:lnTo>
                  <a:pt x="6149" y="2677"/>
                </a:lnTo>
                <a:lnTo>
                  <a:pt x="6149" y="2677"/>
                </a:lnTo>
                <a:lnTo>
                  <a:pt x="6149" y="2677"/>
                </a:lnTo>
                <a:lnTo>
                  <a:pt x="6149" y="2677"/>
                </a:lnTo>
                <a:lnTo>
                  <a:pt x="6149" y="2677"/>
                </a:lnTo>
                <a:lnTo>
                  <a:pt x="6149" y="2702"/>
                </a:lnTo>
                <a:lnTo>
                  <a:pt x="6174" y="2702"/>
                </a:lnTo>
                <a:lnTo>
                  <a:pt x="6174" y="2702"/>
                </a:lnTo>
                <a:lnTo>
                  <a:pt x="6174" y="2677"/>
                </a:lnTo>
                <a:lnTo>
                  <a:pt x="6174" y="2677"/>
                </a:lnTo>
                <a:lnTo>
                  <a:pt x="6174" y="2677"/>
                </a:lnTo>
                <a:lnTo>
                  <a:pt x="6174" y="2677"/>
                </a:lnTo>
                <a:lnTo>
                  <a:pt x="6174" y="2677"/>
                </a:lnTo>
                <a:lnTo>
                  <a:pt x="6174" y="2702"/>
                </a:lnTo>
                <a:lnTo>
                  <a:pt x="6174" y="2702"/>
                </a:lnTo>
                <a:lnTo>
                  <a:pt x="6174" y="2702"/>
                </a:lnTo>
                <a:lnTo>
                  <a:pt x="6174" y="2702"/>
                </a:lnTo>
                <a:lnTo>
                  <a:pt x="6174" y="2702"/>
                </a:lnTo>
                <a:lnTo>
                  <a:pt x="6174" y="2702"/>
                </a:lnTo>
                <a:lnTo>
                  <a:pt x="6174" y="2702"/>
                </a:lnTo>
                <a:lnTo>
                  <a:pt x="6174" y="2702"/>
                </a:lnTo>
                <a:lnTo>
                  <a:pt x="6174" y="2702"/>
                </a:lnTo>
                <a:lnTo>
                  <a:pt x="6199" y="2702"/>
                </a:lnTo>
                <a:lnTo>
                  <a:pt x="6199" y="2702"/>
                </a:lnTo>
                <a:lnTo>
                  <a:pt x="6199" y="2702"/>
                </a:lnTo>
                <a:lnTo>
                  <a:pt x="6199" y="2702"/>
                </a:lnTo>
                <a:lnTo>
                  <a:pt x="6199" y="2702"/>
                </a:lnTo>
                <a:lnTo>
                  <a:pt x="6199" y="2702"/>
                </a:lnTo>
                <a:lnTo>
                  <a:pt x="6199" y="2702"/>
                </a:lnTo>
                <a:lnTo>
                  <a:pt x="6174" y="2702"/>
                </a:lnTo>
                <a:lnTo>
                  <a:pt x="6199" y="2727"/>
                </a:lnTo>
                <a:lnTo>
                  <a:pt x="6199" y="2727"/>
                </a:lnTo>
                <a:lnTo>
                  <a:pt x="6199" y="2727"/>
                </a:lnTo>
                <a:lnTo>
                  <a:pt x="6199" y="2727"/>
                </a:lnTo>
                <a:lnTo>
                  <a:pt x="6199" y="2727"/>
                </a:lnTo>
                <a:lnTo>
                  <a:pt x="6224" y="2727"/>
                </a:lnTo>
                <a:lnTo>
                  <a:pt x="6224" y="2727"/>
                </a:lnTo>
                <a:lnTo>
                  <a:pt x="6224" y="2727"/>
                </a:lnTo>
                <a:lnTo>
                  <a:pt x="6224" y="2727"/>
                </a:lnTo>
                <a:lnTo>
                  <a:pt x="6224" y="2727"/>
                </a:lnTo>
                <a:lnTo>
                  <a:pt x="6199" y="2727"/>
                </a:lnTo>
                <a:lnTo>
                  <a:pt x="6199" y="2727"/>
                </a:lnTo>
                <a:lnTo>
                  <a:pt x="6199" y="2727"/>
                </a:lnTo>
                <a:lnTo>
                  <a:pt x="6199" y="2727"/>
                </a:lnTo>
                <a:lnTo>
                  <a:pt x="6199" y="2727"/>
                </a:lnTo>
                <a:lnTo>
                  <a:pt x="6199" y="2727"/>
                </a:lnTo>
                <a:lnTo>
                  <a:pt x="6199" y="2727"/>
                </a:lnTo>
                <a:lnTo>
                  <a:pt x="6199" y="2727"/>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77"/>
                </a:lnTo>
                <a:lnTo>
                  <a:pt x="6199" y="2777"/>
                </a:lnTo>
                <a:lnTo>
                  <a:pt x="6199" y="2777"/>
                </a:lnTo>
                <a:lnTo>
                  <a:pt x="6199" y="2777"/>
                </a:lnTo>
                <a:lnTo>
                  <a:pt x="6199" y="2777"/>
                </a:lnTo>
                <a:lnTo>
                  <a:pt x="6224" y="2777"/>
                </a:lnTo>
                <a:lnTo>
                  <a:pt x="6224" y="2752"/>
                </a:lnTo>
                <a:lnTo>
                  <a:pt x="6224" y="2752"/>
                </a:lnTo>
                <a:lnTo>
                  <a:pt x="6224" y="2752"/>
                </a:lnTo>
                <a:lnTo>
                  <a:pt x="6224" y="2752"/>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801"/>
                </a:lnTo>
                <a:lnTo>
                  <a:pt x="6224" y="2801"/>
                </a:lnTo>
                <a:lnTo>
                  <a:pt x="6224" y="2801"/>
                </a:lnTo>
                <a:lnTo>
                  <a:pt x="6224" y="2801"/>
                </a:lnTo>
                <a:lnTo>
                  <a:pt x="6224" y="2801"/>
                </a:lnTo>
                <a:lnTo>
                  <a:pt x="6249" y="2777"/>
                </a:lnTo>
                <a:lnTo>
                  <a:pt x="6249" y="2777"/>
                </a:lnTo>
                <a:lnTo>
                  <a:pt x="6249" y="2777"/>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49" y="2801"/>
                </a:lnTo>
                <a:lnTo>
                  <a:pt x="6249" y="2801"/>
                </a:lnTo>
                <a:lnTo>
                  <a:pt x="6249" y="2801"/>
                </a:lnTo>
                <a:lnTo>
                  <a:pt x="6249" y="2801"/>
                </a:lnTo>
                <a:lnTo>
                  <a:pt x="6249" y="2801"/>
                </a:lnTo>
                <a:lnTo>
                  <a:pt x="6249" y="2801"/>
                </a:lnTo>
                <a:lnTo>
                  <a:pt x="6249" y="2801"/>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73" y="2801"/>
                </a:lnTo>
                <a:lnTo>
                  <a:pt x="6273" y="2801"/>
                </a:lnTo>
                <a:lnTo>
                  <a:pt x="6273" y="2801"/>
                </a:lnTo>
                <a:lnTo>
                  <a:pt x="6273" y="2777"/>
                </a:lnTo>
                <a:lnTo>
                  <a:pt x="6273" y="2777"/>
                </a:lnTo>
                <a:lnTo>
                  <a:pt x="6273" y="2777"/>
                </a:lnTo>
                <a:lnTo>
                  <a:pt x="6273" y="2777"/>
                </a:lnTo>
                <a:lnTo>
                  <a:pt x="6273" y="2777"/>
                </a:lnTo>
                <a:lnTo>
                  <a:pt x="6273" y="2801"/>
                </a:lnTo>
                <a:lnTo>
                  <a:pt x="6273" y="2801"/>
                </a:lnTo>
                <a:lnTo>
                  <a:pt x="6273" y="2801"/>
                </a:lnTo>
                <a:lnTo>
                  <a:pt x="6273" y="2801"/>
                </a:lnTo>
                <a:lnTo>
                  <a:pt x="6249" y="2801"/>
                </a:lnTo>
                <a:lnTo>
                  <a:pt x="6249" y="2801"/>
                </a:lnTo>
                <a:lnTo>
                  <a:pt x="6249" y="2801"/>
                </a:lnTo>
                <a:lnTo>
                  <a:pt x="6249" y="2801"/>
                </a:lnTo>
                <a:lnTo>
                  <a:pt x="6249" y="2801"/>
                </a:lnTo>
                <a:lnTo>
                  <a:pt x="6249" y="2801"/>
                </a:lnTo>
                <a:lnTo>
                  <a:pt x="6249" y="2827"/>
                </a:lnTo>
                <a:lnTo>
                  <a:pt x="6249" y="2827"/>
                </a:lnTo>
                <a:lnTo>
                  <a:pt x="6249" y="2827"/>
                </a:lnTo>
                <a:lnTo>
                  <a:pt x="6249" y="2827"/>
                </a:lnTo>
                <a:lnTo>
                  <a:pt x="6249" y="2827"/>
                </a:lnTo>
                <a:lnTo>
                  <a:pt x="6273" y="2827"/>
                </a:lnTo>
                <a:lnTo>
                  <a:pt x="6273" y="2827"/>
                </a:lnTo>
                <a:lnTo>
                  <a:pt x="6273" y="2827"/>
                </a:lnTo>
                <a:lnTo>
                  <a:pt x="6273" y="2827"/>
                </a:lnTo>
                <a:lnTo>
                  <a:pt x="6273" y="2851"/>
                </a:lnTo>
                <a:lnTo>
                  <a:pt x="6273" y="2851"/>
                </a:lnTo>
                <a:lnTo>
                  <a:pt x="6273" y="2851"/>
                </a:lnTo>
                <a:lnTo>
                  <a:pt x="6273" y="2851"/>
                </a:lnTo>
                <a:lnTo>
                  <a:pt x="6273" y="2851"/>
                </a:lnTo>
                <a:lnTo>
                  <a:pt x="6273" y="2851"/>
                </a:lnTo>
                <a:lnTo>
                  <a:pt x="6273"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76"/>
                </a:lnTo>
                <a:lnTo>
                  <a:pt x="6299" y="2876"/>
                </a:lnTo>
                <a:lnTo>
                  <a:pt x="6299" y="2876"/>
                </a:lnTo>
                <a:lnTo>
                  <a:pt x="6299" y="2876"/>
                </a:lnTo>
                <a:lnTo>
                  <a:pt x="6299" y="2876"/>
                </a:lnTo>
                <a:lnTo>
                  <a:pt x="6299" y="2876"/>
                </a:lnTo>
                <a:lnTo>
                  <a:pt x="6299" y="2876"/>
                </a:lnTo>
                <a:lnTo>
                  <a:pt x="6323" y="2876"/>
                </a:lnTo>
                <a:close/>
                <a:moveTo>
                  <a:pt x="5108" y="2331"/>
                </a:moveTo>
                <a:lnTo>
                  <a:pt x="5108" y="2331"/>
                </a:lnTo>
                <a:lnTo>
                  <a:pt x="5108" y="2331"/>
                </a:lnTo>
                <a:lnTo>
                  <a:pt x="5083" y="2331"/>
                </a:lnTo>
                <a:lnTo>
                  <a:pt x="5083" y="2355"/>
                </a:lnTo>
                <a:lnTo>
                  <a:pt x="5083" y="2355"/>
                </a:lnTo>
                <a:lnTo>
                  <a:pt x="5083" y="2355"/>
                </a:lnTo>
                <a:lnTo>
                  <a:pt x="5083" y="2380"/>
                </a:lnTo>
                <a:lnTo>
                  <a:pt x="5083" y="2380"/>
                </a:lnTo>
                <a:lnTo>
                  <a:pt x="5083" y="2355"/>
                </a:lnTo>
                <a:lnTo>
                  <a:pt x="5108" y="2355"/>
                </a:lnTo>
                <a:lnTo>
                  <a:pt x="5108" y="2355"/>
                </a:lnTo>
                <a:lnTo>
                  <a:pt x="5108" y="2355"/>
                </a:lnTo>
                <a:lnTo>
                  <a:pt x="5108" y="2331"/>
                </a:lnTo>
                <a:close/>
                <a:moveTo>
                  <a:pt x="5009" y="2281"/>
                </a:moveTo>
                <a:lnTo>
                  <a:pt x="5009" y="2281"/>
                </a:lnTo>
                <a:lnTo>
                  <a:pt x="5009" y="2281"/>
                </a:lnTo>
                <a:lnTo>
                  <a:pt x="5009" y="2281"/>
                </a:lnTo>
                <a:lnTo>
                  <a:pt x="5009" y="2281"/>
                </a:lnTo>
                <a:lnTo>
                  <a:pt x="5009" y="2256"/>
                </a:lnTo>
                <a:lnTo>
                  <a:pt x="5009" y="2256"/>
                </a:lnTo>
                <a:lnTo>
                  <a:pt x="5009" y="2256"/>
                </a:lnTo>
                <a:lnTo>
                  <a:pt x="5009" y="2256"/>
                </a:lnTo>
                <a:lnTo>
                  <a:pt x="5009" y="2256"/>
                </a:lnTo>
                <a:lnTo>
                  <a:pt x="5009" y="2256"/>
                </a:lnTo>
                <a:lnTo>
                  <a:pt x="5009" y="2256"/>
                </a:lnTo>
                <a:lnTo>
                  <a:pt x="4984" y="2281"/>
                </a:lnTo>
                <a:lnTo>
                  <a:pt x="4984" y="2281"/>
                </a:lnTo>
                <a:lnTo>
                  <a:pt x="5009" y="2281"/>
                </a:lnTo>
                <a:close/>
                <a:moveTo>
                  <a:pt x="4785" y="2305"/>
                </a:moveTo>
                <a:lnTo>
                  <a:pt x="4785" y="2305"/>
                </a:lnTo>
                <a:lnTo>
                  <a:pt x="4785" y="2305"/>
                </a:lnTo>
                <a:lnTo>
                  <a:pt x="4761" y="2305"/>
                </a:lnTo>
                <a:lnTo>
                  <a:pt x="4761" y="2305"/>
                </a:lnTo>
                <a:lnTo>
                  <a:pt x="4761" y="2305"/>
                </a:lnTo>
                <a:lnTo>
                  <a:pt x="4761" y="2305"/>
                </a:lnTo>
                <a:lnTo>
                  <a:pt x="4761" y="2305"/>
                </a:lnTo>
                <a:lnTo>
                  <a:pt x="4761" y="2305"/>
                </a:lnTo>
                <a:lnTo>
                  <a:pt x="4761" y="2331"/>
                </a:lnTo>
                <a:lnTo>
                  <a:pt x="4761" y="2305"/>
                </a:lnTo>
                <a:lnTo>
                  <a:pt x="4785" y="2305"/>
                </a:lnTo>
                <a:close/>
                <a:moveTo>
                  <a:pt x="4835" y="2181"/>
                </a:moveTo>
                <a:lnTo>
                  <a:pt x="4835" y="2181"/>
                </a:lnTo>
                <a:close/>
                <a:moveTo>
                  <a:pt x="4736" y="2355"/>
                </a:moveTo>
                <a:lnTo>
                  <a:pt x="4736" y="2355"/>
                </a:lnTo>
                <a:lnTo>
                  <a:pt x="4736" y="2355"/>
                </a:lnTo>
                <a:lnTo>
                  <a:pt x="4736" y="2355"/>
                </a:lnTo>
                <a:lnTo>
                  <a:pt x="4736" y="2355"/>
                </a:lnTo>
                <a:lnTo>
                  <a:pt x="4736" y="2355"/>
                </a:lnTo>
                <a:lnTo>
                  <a:pt x="4736" y="2355"/>
                </a:lnTo>
                <a:lnTo>
                  <a:pt x="4736" y="2355"/>
                </a:lnTo>
                <a:lnTo>
                  <a:pt x="4736" y="2355"/>
                </a:lnTo>
                <a:lnTo>
                  <a:pt x="4712" y="2380"/>
                </a:lnTo>
                <a:lnTo>
                  <a:pt x="4712" y="2380"/>
                </a:lnTo>
                <a:lnTo>
                  <a:pt x="4712" y="2380"/>
                </a:lnTo>
                <a:lnTo>
                  <a:pt x="4712" y="2380"/>
                </a:lnTo>
                <a:lnTo>
                  <a:pt x="4736" y="2380"/>
                </a:lnTo>
                <a:lnTo>
                  <a:pt x="4736" y="2380"/>
                </a:lnTo>
                <a:lnTo>
                  <a:pt x="4736" y="2380"/>
                </a:lnTo>
                <a:lnTo>
                  <a:pt x="4736" y="2380"/>
                </a:lnTo>
                <a:lnTo>
                  <a:pt x="4736" y="2355"/>
                </a:lnTo>
                <a:close/>
                <a:moveTo>
                  <a:pt x="4761" y="2231"/>
                </a:moveTo>
                <a:lnTo>
                  <a:pt x="4761" y="2231"/>
                </a:lnTo>
                <a:lnTo>
                  <a:pt x="4761" y="2231"/>
                </a:lnTo>
                <a:lnTo>
                  <a:pt x="4761" y="2231"/>
                </a:lnTo>
                <a:lnTo>
                  <a:pt x="4761" y="2231"/>
                </a:lnTo>
                <a:lnTo>
                  <a:pt x="4761" y="2231"/>
                </a:lnTo>
                <a:lnTo>
                  <a:pt x="4761" y="2231"/>
                </a:lnTo>
                <a:lnTo>
                  <a:pt x="4761" y="2231"/>
                </a:lnTo>
                <a:lnTo>
                  <a:pt x="4761" y="2231"/>
                </a:lnTo>
                <a:lnTo>
                  <a:pt x="4785" y="2231"/>
                </a:lnTo>
                <a:lnTo>
                  <a:pt x="4785" y="2231"/>
                </a:lnTo>
                <a:lnTo>
                  <a:pt x="4785" y="2231"/>
                </a:lnTo>
                <a:lnTo>
                  <a:pt x="4785" y="2231"/>
                </a:lnTo>
                <a:lnTo>
                  <a:pt x="4785" y="2231"/>
                </a:lnTo>
                <a:lnTo>
                  <a:pt x="4785" y="2231"/>
                </a:lnTo>
                <a:lnTo>
                  <a:pt x="4785" y="2231"/>
                </a:lnTo>
                <a:lnTo>
                  <a:pt x="4785" y="2231"/>
                </a:lnTo>
                <a:lnTo>
                  <a:pt x="4761" y="2231"/>
                </a:lnTo>
                <a:lnTo>
                  <a:pt x="4761" y="2231"/>
                </a:lnTo>
                <a:lnTo>
                  <a:pt x="4761" y="2231"/>
                </a:lnTo>
                <a:lnTo>
                  <a:pt x="4761" y="2206"/>
                </a:lnTo>
                <a:lnTo>
                  <a:pt x="4761" y="2206"/>
                </a:lnTo>
                <a:lnTo>
                  <a:pt x="4761" y="2206"/>
                </a:lnTo>
                <a:lnTo>
                  <a:pt x="4761" y="2231"/>
                </a:lnTo>
                <a:close/>
                <a:moveTo>
                  <a:pt x="4910" y="2479"/>
                </a:moveTo>
                <a:lnTo>
                  <a:pt x="4910" y="2479"/>
                </a:lnTo>
                <a:close/>
                <a:moveTo>
                  <a:pt x="4810" y="2305"/>
                </a:moveTo>
                <a:lnTo>
                  <a:pt x="4810" y="2305"/>
                </a:lnTo>
                <a:lnTo>
                  <a:pt x="4810" y="2281"/>
                </a:lnTo>
                <a:lnTo>
                  <a:pt x="4810" y="2281"/>
                </a:lnTo>
                <a:lnTo>
                  <a:pt x="4810" y="2281"/>
                </a:lnTo>
                <a:lnTo>
                  <a:pt x="4810" y="2281"/>
                </a:lnTo>
                <a:lnTo>
                  <a:pt x="4810" y="2281"/>
                </a:lnTo>
                <a:lnTo>
                  <a:pt x="4810" y="2281"/>
                </a:lnTo>
                <a:lnTo>
                  <a:pt x="4810" y="2281"/>
                </a:lnTo>
                <a:lnTo>
                  <a:pt x="4810" y="2281"/>
                </a:lnTo>
                <a:lnTo>
                  <a:pt x="4785" y="2281"/>
                </a:lnTo>
                <a:lnTo>
                  <a:pt x="4785" y="2281"/>
                </a:lnTo>
                <a:lnTo>
                  <a:pt x="4785" y="2281"/>
                </a:lnTo>
                <a:lnTo>
                  <a:pt x="4810" y="2305"/>
                </a:lnTo>
                <a:lnTo>
                  <a:pt x="4810" y="2305"/>
                </a:lnTo>
                <a:lnTo>
                  <a:pt x="4810" y="2305"/>
                </a:lnTo>
                <a:lnTo>
                  <a:pt x="4810" y="2305"/>
                </a:lnTo>
                <a:lnTo>
                  <a:pt x="4810" y="2305"/>
                </a:lnTo>
                <a:lnTo>
                  <a:pt x="4810" y="2305"/>
                </a:lnTo>
                <a:lnTo>
                  <a:pt x="4810" y="2305"/>
                </a:lnTo>
                <a:lnTo>
                  <a:pt x="4785" y="2305"/>
                </a:lnTo>
                <a:lnTo>
                  <a:pt x="4785" y="2305"/>
                </a:lnTo>
                <a:lnTo>
                  <a:pt x="4785" y="2305"/>
                </a:lnTo>
                <a:lnTo>
                  <a:pt x="4785" y="2305"/>
                </a:lnTo>
                <a:lnTo>
                  <a:pt x="4785" y="2305"/>
                </a:lnTo>
                <a:lnTo>
                  <a:pt x="4810" y="2305"/>
                </a:lnTo>
                <a:lnTo>
                  <a:pt x="4810" y="2305"/>
                </a:lnTo>
                <a:lnTo>
                  <a:pt x="4810" y="2305"/>
                </a:lnTo>
                <a:lnTo>
                  <a:pt x="4810" y="2305"/>
                </a:lnTo>
                <a:lnTo>
                  <a:pt x="4785" y="2305"/>
                </a:lnTo>
                <a:lnTo>
                  <a:pt x="4785" y="2305"/>
                </a:lnTo>
                <a:lnTo>
                  <a:pt x="4785" y="2305"/>
                </a:lnTo>
                <a:lnTo>
                  <a:pt x="4785" y="2305"/>
                </a:lnTo>
                <a:lnTo>
                  <a:pt x="4785" y="2305"/>
                </a:lnTo>
                <a:lnTo>
                  <a:pt x="4785" y="2305"/>
                </a:lnTo>
                <a:lnTo>
                  <a:pt x="4785" y="2305"/>
                </a:lnTo>
                <a:lnTo>
                  <a:pt x="4785" y="2331"/>
                </a:lnTo>
                <a:lnTo>
                  <a:pt x="4785" y="2331"/>
                </a:lnTo>
                <a:lnTo>
                  <a:pt x="4785" y="2331"/>
                </a:lnTo>
                <a:lnTo>
                  <a:pt x="4785" y="2331"/>
                </a:lnTo>
                <a:lnTo>
                  <a:pt x="4785" y="2331"/>
                </a:lnTo>
                <a:lnTo>
                  <a:pt x="4785" y="2331"/>
                </a:lnTo>
                <a:lnTo>
                  <a:pt x="4761" y="2355"/>
                </a:lnTo>
                <a:lnTo>
                  <a:pt x="4761" y="2355"/>
                </a:lnTo>
                <a:lnTo>
                  <a:pt x="4761" y="2355"/>
                </a:lnTo>
                <a:lnTo>
                  <a:pt x="4761" y="2380"/>
                </a:lnTo>
                <a:lnTo>
                  <a:pt x="4761" y="2380"/>
                </a:lnTo>
                <a:lnTo>
                  <a:pt x="4761" y="2380"/>
                </a:lnTo>
                <a:lnTo>
                  <a:pt x="4761" y="2380"/>
                </a:lnTo>
                <a:lnTo>
                  <a:pt x="4761" y="2380"/>
                </a:lnTo>
                <a:lnTo>
                  <a:pt x="4736" y="2380"/>
                </a:lnTo>
                <a:lnTo>
                  <a:pt x="4736" y="2380"/>
                </a:lnTo>
                <a:lnTo>
                  <a:pt x="4736" y="2380"/>
                </a:lnTo>
                <a:lnTo>
                  <a:pt x="4736" y="2380"/>
                </a:lnTo>
                <a:lnTo>
                  <a:pt x="4736" y="2380"/>
                </a:lnTo>
                <a:lnTo>
                  <a:pt x="4761" y="2380"/>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61" y="2404"/>
                </a:lnTo>
                <a:lnTo>
                  <a:pt x="4761" y="2404"/>
                </a:lnTo>
                <a:lnTo>
                  <a:pt x="4761" y="2404"/>
                </a:lnTo>
                <a:lnTo>
                  <a:pt x="4761" y="2404"/>
                </a:lnTo>
                <a:lnTo>
                  <a:pt x="4761" y="2404"/>
                </a:lnTo>
                <a:lnTo>
                  <a:pt x="4785" y="2404"/>
                </a:lnTo>
                <a:lnTo>
                  <a:pt x="4785" y="2404"/>
                </a:lnTo>
                <a:lnTo>
                  <a:pt x="4785" y="2380"/>
                </a:lnTo>
                <a:lnTo>
                  <a:pt x="4785" y="2380"/>
                </a:lnTo>
                <a:lnTo>
                  <a:pt x="4785" y="2380"/>
                </a:lnTo>
                <a:lnTo>
                  <a:pt x="4785" y="2380"/>
                </a:lnTo>
                <a:lnTo>
                  <a:pt x="4785" y="2380"/>
                </a:lnTo>
                <a:lnTo>
                  <a:pt x="4785" y="2380"/>
                </a:lnTo>
                <a:lnTo>
                  <a:pt x="4785" y="2380"/>
                </a:lnTo>
                <a:lnTo>
                  <a:pt x="4785" y="2380"/>
                </a:lnTo>
                <a:lnTo>
                  <a:pt x="4785" y="2380"/>
                </a:lnTo>
                <a:lnTo>
                  <a:pt x="4785" y="2380"/>
                </a:lnTo>
                <a:lnTo>
                  <a:pt x="4785" y="2355"/>
                </a:lnTo>
                <a:lnTo>
                  <a:pt x="4785" y="2355"/>
                </a:lnTo>
                <a:lnTo>
                  <a:pt x="4785" y="2355"/>
                </a:lnTo>
                <a:lnTo>
                  <a:pt x="4785" y="2355"/>
                </a:lnTo>
                <a:lnTo>
                  <a:pt x="4785" y="2355"/>
                </a:lnTo>
                <a:lnTo>
                  <a:pt x="4785" y="2355"/>
                </a:lnTo>
                <a:lnTo>
                  <a:pt x="4810" y="2331"/>
                </a:lnTo>
                <a:lnTo>
                  <a:pt x="4810" y="2305"/>
                </a:lnTo>
                <a:lnTo>
                  <a:pt x="4810" y="2305"/>
                </a:lnTo>
                <a:lnTo>
                  <a:pt x="4835" y="2305"/>
                </a:lnTo>
                <a:lnTo>
                  <a:pt x="4835" y="2305"/>
                </a:lnTo>
                <a:lnTo>
                  <a:pt x="4835" y="2305"/>
                </a:lnTo>
                <a:lnTo>
                  <a:pt x="4835" y="2305"/>
                </a:lnTo>
                <a:lnTo>
                  <a:pt x="4835" y="2305"/>
                </a:lnTo>
                <a:lnTo>
                  <a:pt x="4835" y="2305"/>
                </a:lnTo>
                <a:lnTo>
                  <a:pt x="4810" y="2305"/>
                </a:lnTo>
                <a:close/>
                <a:moveTo>
                  <a:pt x="4785" y="2181"/>
                </a:move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810" y="2181"/>
                </a:lnTo>
                <a:lnTo>
                  <a:pt x="4785" y="2181"/>
                </a:lnTo>
                <a:close/>
                <a:moveTo>
                  <a:pt x="4984" y="2281"/>
                </a:move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84" y="2281"/>
                </a:lnTo>
                <a:close/>
                <a:moveTo>
                  <a:pt x="5009" y="2281"/>
                </a:moveTo>
                <a:lnTo>
                  <a:pt x="4984" y="2281"/>
                </a:lnTo>
                <a:lnTo>
                  <a:pt x="4984" y="2281"/>
                </a:lnTo>
                <a:lnTo>
                  <a:pt x="4984" y="2281"/>
                </a:lnTo>
                <a:lnTo>
                  <a:pt x="4984" y="2281"/>
                </a:lnTo>
                <a:lnTo>
                  <a:pt x="4984" y="2281"/>
                </a:lnTo>
                <a:lnTo>
                  <a:pt x="4984" y="2281"/>
                </a:lnTo>
                <a:lnTo>
                  <a:pt x="4984" y="2281"/>
                </a:lnTo>
                <a:lnTo>
                  <a:pt x="4984" y="2281"/>
                </a:lnTo>
                <a:lnTo>
                  <a:pt x="4984" y="2281"/>
                </a:lnTo>
                <a:lnTo>
                  <a:pt x="5009" y="2281"/>
                </a:lnTo>
                <a:close/>
                <a:moveTo>
                  <a:pt x="4935" y="2281"/>
                </a:moveTo>
                <a:lnTo>
                  <a:pt x="4959" y="2281"/>
                </a:lnTo>
                <a:lnTo>
                  <a:pt x="4959" y="2281"/>
                </a:lnTo>
                <a:lnTo>
                  <a:pt x="4959" y="2281"/>
                </a:lnTo>
                <a:lnTo>
                  <a:pt x="4959" y="2281"/>
                </a:lnTo>
                <a:lnTo>
                  <a:pt x="4935" y="2281"/>
                </a:lnTo>
                <a:close/>
                <a:moveTo>
                  <a:pt x="4935" y="2281"/>
                </a:moveTo>
                <a:lnTo>
                  <a:pt x="4935" y="2281"/>
                </a:lnTo>
                <a:close/>
                <a:moveTo>
                  <a:pt x="4935" y="2231"/>
                </a:moveTo>
                <a:lnTo>
                  <a:pt x="4935" y="2231"/>
                </a:lnTo>
                <a:lnTo>
                  <a:pt x="4935" y="2231"/>
                </a:lnTo>
                <a:lnTo>
                  <a:pt x="4935" y="2231"/>
                </a:lnTo>
                <a:lnTo>
                  <a:pt x="4935" y="2231"/>
                </a:lnTo>
                <a:lnTo>
                  <a:pt x="4935" y="2231"/>
                </a:lnTo>
                <a:lnTo>
                  <a:pt x="4935" y="2231"/>
                </a:lnTo>
                <a:lnTo>
                  <a:pt x="4935" y="2231"/>
                </a:lnTo>
                <a:lnTo>
                  <a:pt x="4935" y="2206"/>
                </a:lnTo>
                <a:lnTo>
                  <a:pt x="4935" y="2206"/>
                </a:lnTo>
                <a:lnTo>
                  <a:pt x="4935" y="2206"/>
                </a:lnTo>
                <a:lnTo>
                  <a:pt x="4935" y="2231"/>
                </a:lnTo>
                <a:lnTo>
                  <a:pt x="4935" y="2231"/>
                </a:lnTo>
                <a:lnTo>
                  <a:pt x="4910" y="2231"/>
                </a:lnTo>
                <a:lnTo>
                  <a:pt x="4910" y="2231"/>
                </a:lnTo>
                <a:lnTo>
                  <a:pt x="4910" y="2231"/>
                </a:lnTo>
                <a:lnTo>
                  <a:pt x="4910" y="2231"/>
                </a:lnTo>
                <a:lnTo>
                  <a:pt x="4910" y="2231"/>
                </a:lnTo>
                <a:lnTo>
                  <a:pt x="4910" y="2231"/>
                </a:lnTo>
                <a:lnTo>
                  <a:pt x="4910" y="2231"/>
                </a:lnTo>
                <a:lnTo>
                  <a:pt x="4910" y="2231"/>
                </a:lnTo>
                <a:lnTo>
                  <a:pt x="4910" y="2231"/>
                </a:lnTo>
                <a:lnTo>
                  <a:pt x="4910" y="2231"/>
                </a:lnTo>
                <a:lnTo>
                  <a:pt x="4885" y="2256"/>
                </a:lnTo>
                <a:lnTo>
                  <a:pt x="4885" y="2256"/>
                </a:lnTo>
                <a:lnTo>
                  <a:pt x="4885" y="2256"/>
                </a:lnTo>
                <a:lnTo>
                  <a:pt x="4885" y="2256"/>
                </a:lnTo>
                <a:lnTo>
                  <a:pt x="4885" y="2256"/>
                </a:lnTo>
                <a:lnTo>
                  <a:pt x="4910" y="2256"/>
                </a:lnTo>
                <a:lnTo>
                  <a:pt x="4910" y="2256"/>
                </a:lnTo>
                <a:lnTo>
                  <a:pt x="4910" y="2231"/>
                </a:lnTo>
                <a:lnTo>
                  <a:pt x="4910" y="2231"/>
                </a:lnTo>
                <a:lnTo>
                  <a:pt x="4935" y="2231"/>
                </a:lnTo>
                <a:close/>
                <a:moveTo>
                  <a:pt x="4935" y="2256"/>
                </a:moveTo>
                <a:lnTo>
                  <a:pt x="4935" y="2256"/>
                </a:lnTo>
                <a:close/>
                <a:moveTo>
                  <a:pt x="4910" y="2256"/>
                </a:moveTo>
                <a:lnTo>
                  <a:pt x="4910" y="2256"/>
                </a:lnTo>
                <a:lnTo>
                  <a:pt x="4910" y="2256"/>
                </a:lnTo>
                <a:lnTo>
                  <a:pt x="4910" y="2256"/>
                </a:lnTo>
                <a:lnTo>
                  <a:pt x="4910" y="2256"/>
                </a:lnTo>
                <a:lnTo>
                  <a:pt x="4910" y="2256"/>
                </a:lnTo>
                <a:lnTo>
                  <a:pt x="4885" y="2256"/>
                </a:lnTo>
                <a:lnTo>
                  <a:pt x="4885" y="2256"/>
                </a:lnTo>
                <a:lnTo>
                  <a:pt x="4885" y="2256"/>
                </a:lnTo>
                <a:lnTo>
                  <a:pt x="4885" y="2256"/>
                </a:lnTo>
                <a:lnTo>
                  <a:pt x="4885" y="2256"/>
                </a:lnTo>
                <a:lnTo>
                  <a:pt x="4885" y="2256"/>
                </a:lnTo>
                <a:lnTo>
                  <a:pt x="4885" y="2256"/>
                </a:lnTo>
                <a:lnTo>
                  <a:pt x="4885" y="2256"/>
                </a:lnTo>
                <a:lnTo>
                  <a:pt x="4885"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35" y="2281"/>
                </a:lnTo>
                <a:lnTo>
                  <a:pt x="4835"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305"/>
                </a:lnTo>
                <a:lnTo>
                  <a:pt x="4860" y="2305"/>
                </a:lnTo>
                <a:lnTo>
                  <a:pt x="4860" y="2305"/>
                </a:lnTo>
                <a:lnTo>
                  <a:pt x="4860" y="2305"/>
                </a:lnTo>
                <a:lnTo>
                  <a:pt x="4860" y="2305"/>
                </a:lnTo>
                <a:lnTo>
                  <a:pt x="4860" y="2305"/>
                </a:lnTo>
                <a:lnTo>
                  <a:pt x="4860" y="2305"/>
                </a:lnTo>
                <a:lnTo>
                  <a:pt x="4860" y="2281"/>
                </a:lnTo>
                <a:lnTo>
                  <a:pt x="4885" y="2281"/>
                </a:lnTo>
                <a:lnTo>
                  <a:pt x="4885" y="2281"/>
                </a:lnTo>
                <a:lnTo>
                  <a:pt x="4885" y="2281"/>
                </a:lnTo>
                <a:lnTo>
                  <a:pt x="4910" y="2281"/>
                </a:lnTo>
                <a:lnTo>
                  <a:pt x="4910" y="2281"/>
                </a:lnTo>
                <a:lnTo>
                  <a:pt x="4910" y="2281"/>
                </a:lnTo>
                <a:lnTo>
                  <a:pt x="4910" y="2281"/>
                </a:lnTo>
                <a:lnTo>
                  <a:pt x="4910" y="2281"/>
                </a:lnTo>
                <a:lnTo>
                  <a:pt x="4910" y="2281"/>
                </a:lnTo>
                <a:lnTo>
                  <a:pt x="4910" y="2281"/>
                </a:lnTo>
                <a:lnTo>
                  <a:pt x="4910" y="2256"/>
                </a:lnTo>
                <a:close/>
              </a:path>
            </a:pathLst>
          </a:custGeom>
          <a:solidFill>
            <a:schemeClr val="accent3">
              <a:lumMod val="60000"/>
              <a:lumOff val="40000"/>
            </a:schemeClr>
          </a:solidFill>
          <a:ln w="6350">
            <a:solidFill>
              <a:schemeClr val="bg1">
                <a:lumMod val="85000"/>
              </a:schemeClr>
            </a:solidFill>
          </a:ln>
          <a:effectLst/>
          <a:extLst/>
        </p:spPr>
        <p:txBody>
          <a:bodyPr wrap="none" anchor="ctr"/>
          <a:lstStyle/>
          <a:p>
            <a:pPr>
              <a:defRPr/>
            </a:pPr>
            <a:endParaRPr lang="en-US" sz="1600" dirty="0">
              <a:latin typeface="Open Sans Regular" charset="0"/>
              <a:ea typeface="Open Sans Regular" charset="0"/>
              <a:cs typeface="Open Sans Regular" charset="0"/>
            </a:endParaRPr>
          </a:p>
        </p:txBody>
      </p:sp>
      <p:graphicFrame>
        <p:nvGraphicFramePr>
          <p:cNvPr id="450" name="Diagram 449"/>
          <p:cNvGraphicFramePr/>
          <p:nvPr>
            <p:extLst>
              <p:ext uri="{D42A27DB-BD31-4B8C-83A1-F6EECF244321}">
                <p14:modId xmlns:p14="http://schemas.microsoft.com/office/powerpoint/2010/main" val="1191220364"/>
              </p:ext>
            </p:extLst>
          </p:nvPr>
        </p:nvGraphicFramePr>
        <p:xfrm>
          <a:off x="242357" y="272284"/>
          <a:ext cx="3322301" cy="3296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51" name="Diagram 450"/>
          <p:cNvGraphicFramePr/>
          <p:nvPr>
            <p:extLst>
              <p:ext uri="{D42A27DB-BD31-4B8C-83A1-F6EECF244321}">
                <p14:modId xmlns:p14="http://schemas.microsoft.com/office/powerpoint/2010/main" val="1430380948"/>
              </p:ext>
            </p:extLst>
          </p:nvPr>
        </p:nvGraphicFramePr>
        <p:xfrm>
          <a:off x="4014257" y="275459"/>
          <a:ext cx="3322301" cy="41184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452" name="Group 451"/>
          <p:cNvGrpSpPr/>
          <p:nvPr/>
        </p:nvGrpSpPr>
        <p:grpSpPr>
          <a:xfrm>
            <a:off x="4013507" y="3457378"/>
            <a:ext cx="3321051" cy="947816"/>
            <a:chOff x="647700" y="4901667"/>
            <a:chExt cx="3321051" cy="947816"/>
          </a:xfrm>
        </p:grpSpPr>
        <p:sp>
          <p:nvSpPr>
            <p:cNvPr id="453" name="Rectangle 452"/>
            <p:cNvSpPr/>
            <p:nvPr/>
          </p:nvSpPr>
          <p:spPr>
            <a:xfrm>
              <a:off x="647700" y="5014004"/>
              <a:ext cx="3321051" cy="835479"/>
            </a:xfrm>
            <a:prstGeom prst="rect">
              <a:avLst/>
            </a:prstGeom>
            <a:solidFill>
              <a:srgbClr val="FF850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454" name="Isosceles Triangle 33"/>
            <p:cNvSpPr/>
            <p:nvPr/>
          </p:nvSpPr>
          <p:spPr>
            <a:xfrm>
              <a:off x="857133" y="4901667"/>
              <a:ext cx="395744" cy="111545"/>
            </a:xfrm>
            <a:prstGeom prst="triangle">
              <a:avLst/>
            </a:prstGeom>
            <a:solidFill>
              <a:srgbClr val="FF850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grpSp>
      <p:grpSp>
        <p:nvGrpSpPr>
          <p:cNvPr id="455" name="Group 454"/>
          <p:cNvGrpSpPr/>
          <p:nvPr/>
        </p:nvGrpSpPr>
        <p:grpSpPr>
          <a:xfrm>
            <a:off x="4525462" y="3756726"/>
            <a:ext cx="2646110" cy="588368"/>
            <a:chOff x="2911385" y="5266208"/>
            <a:chExt cx="2646110" cy="588368"/>
          </a:xfrm>
        </p:grpSpPr>
        <p:sp>
          <p:nvSpPr>
            <p:cNvPr id="456" name="TextBox 455"/>
            <p:cNvSpPr txBox="1"/>
            <p:nvPr/>
          </p:nvSpPr>
          <p:spPr>
            <a:xfrm>
              <a:off x="3603567" y="5266208"/>
              <a:ext cx="1948162" cy="369332"/>
            </a:xfrm>
            <a:prstGeom prst="rect">
              <a:avLst/>
            </a:prstGeom>
            <a:noFill/>
          </p:spPr>
          <p:txBody>
            <a:bodyPr wrap="none" rtlCol="0">
              <a:spAutoFit/>
            </a:bodyPr>
            <a:lstStyle/>
            <a:p>
              <a:pPr algn="r"/>
              <a:r>
                <a:rPr lang="en-US" dirty="0" err="1">
                  <a:solidFill>
                    <a:schemeClr val="bg1"/>
                  </a:solidFill>
                  <a:latin typeface="Open Sans Light" charset="0"/>
                </a:rPr>
                <a:t>Farren</a:t>
              </a:r>
              <a:r>
                <a:rPr lang="en-US" dirty="0">
                  <a:solidFill>
                    <a:schemeClr val="bg1"/>
                  </a:solidFill>
                  <a:latin typeface="Open Sans Light" charset="0"/>
                </a:rPr>
                <a:t> Ross Baer</a:t>
              </a:r>
            </a:p>
          </p:txBody>
        </p:sp>
        <p:sp>
          <p:nvSpPr>
            <p:cNvPr id="457" name="TextBox 456"/>
            <p:cNvSpPr txBox="1"/>
            <p:nvPr/>
          </p:nvSpPr>
          <p:spPr>
            <a:xfrm>
              <a:off x="2911385" y="5546799"/>
              <a:ext cx="2646110" cy="307777"/>
            </a:xfrm>
            <a:prstGeom prst="rect">
              <a:avLst/>
            </a:prstGeom>
            <a:noFill/>
          </p:spPr>
          <p:txBody>
            <a:bodyPr wrap="none" rtlCol="0">
              <a:spAutoFit/>
            </a:bodyPr>
            <a:lstStyle/>
            <a:p>
              <a:pPr algn="r"/>
              <a:r>
                <a:rPr lang="en-US" sz="1400" dirty="0">
                  <a:solidFill>
                    <a:schemeClr val="bg1"/>
                  </a:solidFill>
                  <a:latin typeface="Open Sans Light" charset="0"/>
                </a:rPr>
                <a:t>Professional Development SVP</a:t>
              </a:r>
            </a:p>
          </p:txBody>
        </p:sp>
      </p:grpSp>
      <p:graphicFrame>
        <p:nvGraphicFramePr>
          <p:cNvPr id="458" name="Diagram 457"/>
          <p:cNvGraphicFramePr/>
          <p:nvPr>
            <p:extLst>
              <p:ext uri="{D42A27DB-BD31-4B8C-83A1-F6EECF244321}">
                <p14:modId xmlns:p14="http://schemas.microsoft.com/office/powerpoint/2010/main" val="422108438"/>
              </p:ext>
            </p:extLst>
          </p:nvPr>
        </p:nvGraphicFramePr>
        <p:xfrm>
          <a:off x="7797629" y="280222"/>
          <a:ext cx="3322300" cy="328870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459" name="Group 458"/>
          <p:cNvGrpSpPr/>
          <p:nvPr/>
        </p:nvGrpSpPr>
        <p:grpSpPr>
          <a:xfrm>
            <a:off x="7796878" y="3449261"/>
            <a:ext cx="3323051" cy="947816"/>
            <a:chOff x="647700" y="4901667"/>
            <a:chExt cx="3321051" cy="947816"/>
          </a:xfrm>
          <a:effectLst>
            <a:outerShdw blurRad="50800" dist="76200" dir="2700000" algn="tl" rotWithShape="0">
              <a:prstClr val="black">
                <a:alpha val="40000"/>
              </a:prstClr>
            </a:outerShdw>
          </a:effectLst>
        </p:grpSpPr>
        <p:sp>
          <p:nvSpPr>
            <p:cNvPr id="460" name="Rectangle 459"/>
            <p:cNvSpPr/>
            <p:nvPr/>
          </p:nvSpPr>
          <p:spPr>
            <a:xfrm>
              <a:off x="647700" y="5014004"/>
              <a:ext cx="3321051" cy="835479"/>
            </a:xfrm>
            <a:prstGeom prst="rect">
              <a:avLst/>
            </a:prstGeom>
            <a:solidFill>
              <a:srgbClr val="A1BC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461" name="Isosceles Triangle 40"/>
            <p:cNvSpPr/>
            <p:nvPr/>
          </p:nvSpPr>
          <p:spPr>
            <a:xfrm>
              <a:off x="857133" y="4901667"/>
              <a:ext cx="395744" cy="111545"/>
            </a:xfrm>
            <a:prstGeom prst="triangle">
              <a:avLst/>
            </a:prstGeom>
            <a:solidFill>
              <a:srgbClr val="A1BC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grpSp>
      <p:grpSp>
        <p:nvGrpSpPr>
          <p:cNvPr id="462" name="Group 461"/>
          <p:cNvGrpSpPr/>
          <p:nvPr/>
        </p:nvGrpSpPr>
        <p:grpSpPr>
          <a:xfrm>
            <a:off x="8854688" y="3761488"/>
            <a:ext cx="2100255" cy="585589"/>
            <a:chOff x="3457240" y="5266208"/>
            <a:chExt cx="2100255" cy="585589"/>
          </a:xfrm>
        </p:grpSpPr>
        <p:sp>
          <p:nvSpPr>
            <p:cNvPr id="463" name="TextBox 462"/>
            <p:cNvSpPr txBox="1"/>
            <p:nvPr/>
          </p:nvSpPr>
          <p:spPr>
            <a:xfrm>
              <a:off x="3613185" y="5266208"/>
              <a:ext cx="1938544" cy="369332"/>
            </a:xfrm>
            <a:prstGeom prst="rect">
              <a:avLst/>
            </a:prstGeom>
            <a:noFill/>
          </p:spPr>
          <p:txBody>
            <a:bodyPr wrap="none" rtlCol="0">
              <a:spAutoFit/>
            </a:bodyPr>
            <a:lstStyle/>
            <a:p>
              <a:pPr algn="r"/>
              <a:r>
                <a:rPr lang="en-US" dirty="0">
                  <a:solidFill>
                    <a:schemeClr val="bg1"/>
                  </a:solidFill>
                  <a:latin typeface="Open Sans Light" charset="0"/>
                </a:rPr>
                <a:t>Karen Kirkpatrick</a:t>
              </a:r>
            </a:p>
          </p:txBody>
        </p:sp>
        <p:sp>
          <p:nvSpPr>
            <p:cNvPr id="464" name="TextBox 463"/>
            <p:cNvSpPr txBox="1"/>
            <p:nvPr/>
          </p:nvSpPr>
          <p:spPr>
            <a:xfrm>
              <a:off x="3457240" y="5544020"/>
              <a:ext cx="2100255" cy="307777"/>
            </a:xfrm>
            <a:prstGeom prst="rect">
              <a:avLst/>
            </a:prstGeom>
            <a:noFill/>
          </p:spPr>
          <p:txBody>
            <a:bodyPr wrap="none" rtlCol="0">
              <a:spAutoFit/>
            </a:bodyPr>
            <a:lstStyle/>
            <a:p>
              <a:pPr algn="r"/>
              <a:r>
                <a:rPr lang="en-US" sz="1400" dirty="0">
                  <a:solidFill>
                    <a:schemeClr val="bg1"/>
                  </a:solidFill>
                  <a:latin typeface="Open Sans Light" charset="0"/>
                </a:rPr>
                <a:t>2017-18 PDC Vice Chair</a:t>
              </a:r>
            </a:p>
          </p:txBody>
        </p:sp>
      </p:grpSp>
      <p:sp>
        <p:nvSpPr>
          <p:cNvPr id="471" name="Text Placeholder 1"/>
          <p:cNvSpPr>
            <a:spLocks noGrp="1"/>
          </p:cNvSpPr>
          <p:nvPr>
            <p:ph type="body" sz="quarter" idx="10"/>
          </p:nvPr>
        </p:nvSpPr>
        <p:spPr>
          <a:xfrm>
            <a:off x="260071" y="5842382"/>
            <a:ext cx="11009271" cy="642938"/>
          </a:xfrm>
        </p:spPr>
        <p:txBody>
          <a:bodyPr/>
          <a:lstStyle/>
          <a:p>
            <a:r>
              <a:rPr lang="en-US" dirty="0" err="1"/>
              <a:t>Committee</a:t>
            </a:r>
            <a:r>
              <a:rPr lang="en-US" dirty="0" err="1">
                <a:solidFill>
                  <a:schemeClr val="accent2"/>
                </a:solidFill>
                <a:latin typeface="Open Sans Light" charset="0"/>
              </a:rPr>
              <a:t>Leadership</a:t>
            </a:r>
            <a:endParaRPr lang="en-US" dirty="0">
              <a:solidFill>
                <a:schemeClr val="accent2"/>
              </a:solidFill>
              <a:latin typeface="Open Sans Light" charset="0"/>
            </a:endParaRPr>
          </a:p>
        </p:txBody>
      </p:sp>
      <p:sp>
        <p:nvSpPr>
          <p:cNvPr id="472" name="Text Placeholder 2"/>
          <p:cNvSpPr>
            <a:spLocks noGrp="1"/>
          </p:cNvSpPr>
          <p:nvPr>
            <p:ph type="body" sz="quarter" idx="11"/>
          </p:nvPr>
        </p:nvSpPr>
        <p:spPr>
          <a:xfrm>
            <a:off x="284785" y="6402558"/>
            <a:ext cx="10984557" cy="305229"/>
          </a:xfrm>
        </p:spPr>
        <p:txBody>
          <a:bodyPr/>
          <a:lstStyle/>
          <a:p>
            <a:r>
              <a:rPr lang="en-US" sz="1800" dirty="0"/>
              <a:t>Professional Development</a:t>
            </a:r>
          </a:p>
        </p:txBody>
      </p:sp>
      <p:sp>
        <p:nvSpPr>
          <p:cNvPr id="473" name="Rectangle 472"/>
          <p:cNvSpPr/>
          <p:nvPr/>
        </p:nvSpPr>
        <p:spPr>
          <a:xfrm>
            <a:off x="207846" y="5950808"/>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Open Sans Regular" charset="0"/>
            </a:endParaRPr>
          </a:p>
        </p:txBody>
      </p:sp>
      <p:sp>
        <p:nvSpPr>
          <p:cNvPr id="474" name="Rectangle 473"/>
          <p:cNvSpPr/>
          <p:nvPr/>
        </p:nvSpPr>
        <p:spPr>
          <a:xfrm>
            <a:off x="207845" y="6421551"/>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Open Sans Regular" charset="0"/>
            </a:endParaRPr>
          </a:p>
        </p:txBody>
      </p:sp>
      <p:sp>
        <p:nvSpPr>
          <p:cNvPr id="475" name="Rectangle 474"/>
          <p:cNvSpPr/>
          <p:nvPr/>
        </p:nvSpPr>
        <p:spPr>
          <a:xfrm>
            <a:off x="205498" y="5948460"/>
            <a:ext cx="45719" cy="6757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Open Sans Regular" charset="0"/>
            </a:endParaRPr>
          </a:p>
        </p:txBody>
      </p:sp>
      <p:sp>
        <p:nvSpPr>
          <p:cNvPr id="476" name="Rectangle 475"/>
          <p:cNvSpPr/>
          <p:nvPr/>
        </p:nvSpPr>
        <p:spPr>
          <a:xfrm>
            <a:off x="205497" y="6419203"/>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Open Sans Regular" charset="0"/>
            </a:endParaRPr>
          </a:p>
        </p:txBody>
      </p:sp>
      <p:pic>
        <p:nvPicPr>
          <p:cNvPr id="449" name="Picture 448">
            <a:extLst>
              <a:ext uri="{FF2B5EF4-FFF2-40B4-BE49-F238E27FC236}">
                <a16:creationId xmlns:a16="http://schemas.microsoft.com/office/drawing/2014/main" xmlns="" id="{F1382AF6-6E18-4823-BD91-007460A4549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1216" y="335204"/>
            <a:ext cx="3305495" cy="3486643"/>
          </a:xfrm>
          <a:prstGeom prst="rect">
            <a:avLst/>
          </a:prstGeom>
        </p:spPr>
      </p:pic>
      <p:grpSp>
        <p:nvGrpSpPr>
          <p:cNvPr id="465" name="Group 464"/>
          <p:cNvGrpSpPr/>
          <p:nvPr/>
        </p:nvGrpSpPr>
        <p:grpSpPr>
          <a:xfrm>
            <a:off x="242357" y="3467484"/>
            <a:ext cx="3323051" cy="947816"/>
            <a:chOff x="647700" y="4901667"/>
            <a:chExt cx="3321051" cy="947816"/>
          </a:xfrm>
          <a:effectLst>
            <a:outerShdw blurRad="50800" dist="76200" dir="2700000" algn="tl" rotWithShape="0">
              <a:prstClr val="black">
                <a:alpha val="40000"/>
              </a:prstClr>
            </a:outerShdw>
          </a:effectLst>
        </p:grpSpPr>
        <p:sp>
          <p:nvSpPr>
            <p:cNvPr id="466" name="Isosceles Triangle 18"/>
            <p:cNvSpPr/>
            <p:nvPr/>
          </p:nvSpPr>
          <p:spPr>
            <a:xfrm>
              <a:off x="857133" y="4901667"/>
              <a:ext cx="395744" cy="111545"/>
            </a:xfrm>
            <a:prstGeom prst="triangle">
              <a:avLst/>
            </a:prstGeom>
            <a:solidFill>
              <a:srgbClr val="4472C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467" name="Rectangle 466"/>
            <p:cNvSpPr/>
            <p:nvPr/>
          </p:nvSpPr>
          <p:spPr>
            <a:xfrm>
              <a:off x="647700" y="5014004"/>
              <a:ext cx="3321051" cy="835479"/>
            </a:xfrm>
            <a:prstGeom prst="rect">
              <a:avLst/>
            </a:prstGeom>
            <a:solidFill>
              <a:srgbClr val="4472C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grpSp>
      <p:grpSp>
        <p:nvGrpSpPr>
          <p:cNvPr id="468" name="Group 467"/>
          <p:cNvGrpSpPr/>
          <p:nvPr/>
        </p:nvGrpSpPr>
        <p:grpSpPr>
          <a:xfrm>
            <a:off x="937849" y="3753550"/>
            <a:ext cx="2461823" cy="599440"/>
            <a:chOff x="3095672" y="5266208"/>
            <a:chExt cx="2461823" cy="599440"/>
          </a:xfrm>
        </p:grpSpPr>
        <p:sp>
          <p:nvSpPr>
            <p:cNvPr id="469" name="TextBox 468"/>
            <p:cNvSpPr txBox="1"/>
            <p:nvPr/>
          </p:nvSpPr>
          <p:spPr>
            <a:xfrm>
              <a:off x="3095672" y="5266208"/>
              <a:ext cx="2456057" cy="400110"/>
            </a:xfrm>
            <a:prstGeom prst="rect">
              <a:avLst/>
            </a:prstGeom>
            <a:noFill/>
          </p:spPr>
          <p:txBody>
            <a:bodyPr wrap="none" rtlCol="0">
              <a:spAutoFit/>
            </a:bodyPr>
            <a:lstStyle/>
            <a:p>
              <a:pPr algn="r"/>
              <a:r>
                <a:rPr lang="en-US" sz="2000" dirty="0">
                  <a:solidFill>
                    <a:schemeClr val="bg1"/>
                  </a:solidFill>
                  <a:latin typeface="Open Sans Light" charset="0"/>
                </a:rPr>
                <a:t>Ashley W. </a:t>
              </a:r>
              <a:r>
                <a:rPr lang="en-US" sz="2000" dirty="0" err="1">
                  <a:solidFill>
                    <a:schemeClr val="bg1"/>
                  </a:solidFill>
                  <a:latin typeface="Open Sans Light" charset="0"/>
                </a:rPr>
                <a:t>Kapostins</a:t>
              </a:r>
              <a:endParaRPr lang="en-US" sz="2000" dirty="0">
                <a:solidFill>
                  <a:schemeClr val="bg1"/>
                </a:solidFill>
                <a:latin typeface="Open Sans Light" charset="0"/>
              </a:endParaRPr>
            </a:p>
          </p:txBody>
        </p:sp>
        <p:sp>
          <p:nvSpPr>
            <p:cNvPr id="470" name="TextBox 469"/>
            <p:cNvSpPr txBox="1"/>
            <p:nvPr/>
          </p:nvSpPr>
          <p:spPr>
            <a:xfrm>
              <a:off x="3824328" y="5557871"/>
              <a:ext cx="1733167" cy="307777"/>
            </a:xfrm>
            <a:prstGeom prst="rect">
              <a:avLst/>
            </a:prstGeom>
            <a:noFill/>
          </p:spPr>
          <p:txBody>
            <a:bodyPr wrap="none" rtlCol="0">
              <a:spAutoFit/>
            </a:bodyPr>
            <a:lstStyle/>
            <a:p>
              <a:pPr algn="r"/>
              <a:r>
                <a:rPr lang="en-US" sz="1400" dirty="0">
                  <a:solidFill>
                    <a:schemeClr val="bg1"/>
                  </a:solidFill>
                  <a:latin typeface="Open Sans Light" charset="0"/>
                </a:rPr>
                <a:t>2017-18 PDC Chair</a:t>
              </a:r>
            </a:p>
          </p:txBody>
        </p:sp>
      </p:grpSp>
    </p:spTree>
    <p:extLst>
      <p:ext uri="{BB962C8B-B14F-4D97-AF65-F5344CB8AC3E}">
        <p14:creationId xmlns:p14="http://schemas.microsoft.com/office/powerpoint/2010/main" val="353709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589649" y="1698677"/>
            <a:ext cx="9992751" cy="4525963"/>
          </a:xfrm>
        </p:spPr>
        <p:txBody>
          <a:bodyPr/>
          <a:lstStyle/>
          <a:p>
            <a:r>
              <a:rPr lang="en-US" dirty="0" err="1">
                <a:latin typeface="Open Sans" charset="0"/>
                <a:ea typeface="Open Sans" charset="0"/>
                <a:cs typeface="Open Sans" charset="0"/>
              </a:rPr>
              <a:t>Farren</a:t>
            </a:r>
            <a:r>
              <a:rPr lang="en-US" dirty="0">
                <a:latin typeface="Open Sans" charset="0"/>
                <a:ea typeface="Open Sans" charset="0"/>
                <a:cs typeface="Open Sans" charset="0"/>
              </a:rPr>
              <a:t> Baer </a:t>
            </a:r>
            <a:r>
              <a:rPr lang="en-US" dirty="0">
                <a:latin typeface="Open Sans Light" charset="0"/>
                <a:ea typeface="Open Sans Light" charset="0"/>
                <a:cs typeface="Open Sans Light" charset="0"/>
              </a:rPr>
              <a:t>runs day-to-day programs and services as NAHU’s Senior Vice President for Professional Development </a:t>
            </a:r>
            <a:r>
              <a:rPr lang="en-US" dirty="0">
                <a:latin typeface="Open Sans Light" charset="0"/>
                <a:ea typeface="Open Sans Light" charset="0"/>
                <a:cs typeface="Open Sans Light" charset="0"/>
                <a:hlinkClick r:id="rId2"/>
              </a:rPr>
              <a:t>fbaer@nahu.org</a:t>
            </a:r>
            <a:r>
              <a:rPr lang="en-US" dirty="0">
                <a:latin typeface="Open Sans Light" charset="0"/>
                <a:ea typeface="Open Sans Light" charset="0"/>
                <a:cs typeface="Open Sans Light" charset="0"/>
              </a:rPr>
              <a:t> </a:t>
            </a:r>
          </a:p>
          <a:p>
            <a:pPr lvl="1"/>
            <a:endParaRPr lang="en-US" dirty="0">
              <a:latin typeface="Open Sans" charset="0"/>
              <a:ea typeface="Open Sans" charset="0"/>
              <a:cs typeface="Open Sans" charset="0"/>
            </a:endParaRPr>
          </a:p>
          <a:p>
            <a:r>
              <a:rPr lang="en-US" dirty="0">
                <a:latin typeface="Open Sans" charset="0"/>
                <a:ea typeface="Open Sans" charset="0"/>
                <a:cs typeface="Open Sans" charset="0"/>
              </a:rPr>
              <a:t>Dagmar Byrnes </a:t>
            </a:r>
            <a:r>
              <a:rPr lang="en-US" dirty="0">
                <a:latin typeface="Open Sans Light" charset="0"/>
                <a:ea typeface="Open Sans Light" charset="0"/>
                <a:cs typeface="Open Sans Light" charset="0"/>
              </a:rPr>
              <a:t>is NAHU’s dedicated senior manager of Education Operations </a:t>
            </a:r>
            <a:r>
              <a:rPr lang="en-US" dirty="0">
                <a:latin typeface="Open Sans Light" charset="0"/>
                <a:ea typeface="Open Sans Light" charset="0"/>
                <a:cs typeface="Open Sans Light" charset="0"/>
                <a:hlinkClick r:id="rId3"/>
              </a:rPr>
              <a:t>dbyrnes@nahu.org</a:t>
            </a:r>
            <a:r>
              <a:rPr lang="en-US" dirty="0">
                <a:latin typeface="Open Sans Light" charset="0"/>
                <a:ea typeface="Open Sans Light" charset="0"/>
                <a:cs typeface="Open Sans Light" charset="0"/>
              </a:rPr>
              <a:t> </a:t>
            </a:r>
          </a:p>
          <a:p>
            <a:pPr lvl="1"/>
            <a:endParaRPr lang="en-US" dirty="0">
              <a:latin typeface="Open Sans" charset="0"/>
              <a:ea typeface="Open Sans" charset="0"/>
              <a:cs typeface="Open Sans" charset="0"/>
            </a:endParaRPr>
          </a:p>
          <a:p>
            <a:r>
              <a:rPr lang="en-US" dirty="0">
                <a:latin typeface="Open Sans" charset="0"/>
                <a:ea typeface="Open Sans" charset="0"/>
                <a:cs typeface="Open Sans" charset="0"/>
              </a:rPr>
              <a:t>Hiring two additional staff positions</a:t>
            </a:r>
            <a:endParaRPr lang="en-US" dirty="0">
              <a:latin typeface="Open Sans Light" charset="0"/>
              <a:ea typeface="Open Sans Light" charset="0"/>
              <a:cs typeface="Open Sans Light" charset="0"/>
            </a:endParaRPr>
          </a:p>
          <a:p>
            <a:endParaRPr lang="en-US" dirty="0">
              <a:latin typeface="Open Sans Light" charset="0"/>
              <a:ea typeface="Open Sans Light" charset="0"/>
              <a:cs typeface="Open Sans Light" charset="0"/>
            </a:endParaRPr>
          </a:p>
        </p:txBody>
      </p:sp>
      <p:sp>
        <p:nvSpPr>
          <p:cNvPr id="4" name="Rectangle 3"/>
          <p:cNvSpPr/>
          <p:nvPr/>
        </p:nvSpPr>
        <p:spPr>
          <a:xfrm>
            <a:off x="609600" y="1698677"/>
            <a:ext cx="861430" cy="861430"/>
          </a:xfrm>
          <a:prstGeom prst="rect">
            <a:avLst/>
          </a:prstGeom>
          <a:solidFill>
            <a:srgbClr val="01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FontAwesome" pitchFamily="2" charset="0"/>
              </a:rPr>
              <a:t></a:t>
            </a:r>
            <a:endParaRPr lang="ru-RU" sz="2400" dirty="0">
              <a:solidFill>
                <a:prstClr val="white"/>
              </a:solidFill>
              <a:latin typeface="Open Sans Regular" charset="0"/>
            </a:endParaRPr>
          </a:p>
        </p:txBody>
      </p:sp>
      <p:grpSp>
        <p:nvGrpSpPr>
          <p:cNvPr id="5" name="Group 4"/>
          <p:cNvGrpSpPr/>
          <p:nvPr/>
        </p:nvGrpSpPr>
        <p:grpSpPr>
          <a:xfrm>
            <a:off x="455000" y="491056"/>
            <a:ext cx="45720" cy="675713"/>
            <a:chOff x="455000" y="491056"/>
            <a:chExt cx="45720" cy="675713"/>
          </a:xfrm>
        </p:grpSpPr>
        <p:sp>
          <p:nvSpPr>
            <p:cNvPr id="6" name="Rectangle 5"/>
            <p:cNvSpPr/>
            <p:nvPr userDrawn="1"/>
          </p:nvSpPr>
          <p:spPr>
            <a:xfrm>
              <a:off x="455001" y="491056"/>
              <a:ext cx="45719" cy="675713"/>
            </a:xfrm>
            <a:prstGeom prst="rect">
              <a:avLst/>
            </a:prstGeom>
            <a:solidFill>
              <a:srgbClr val="3DB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a typeface="Open Sans Regular" charset="0"/>
                <a:cs typeface="Open Sans Regular" charset="0"/>
              </a:endParaRPr>
            </a:p>
          </p:txBody>
        </p:sp>
        <p:sp>
          <p:nvSpPr>
            <p:cNvPr id="7" name="Rectangle 6"/>
            <p:cNvSpPr/>
            <p:nvPr userDrawn="1"/>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a typeface="Open Sans Regular" charset="0"/>
                <a:cs typeface="Open Sans Regular" charset="0"/>
              </a:endParaRPr>
            </a:p>
          </p:txBody>
        </p:sp>
      </p:grpSp>
      <p:sp>
        <p:nvSpPr>
          <p:cNvPr id="8" name="Text Placeholder 1"/>
          <p:cNvSpPr txBox="1">
            <a:spLocks/>
          </p:cNvSpPr>
          <p:nvPr/>
        </p:nvSpPr>
        <p:spPr>
          <a:xfrm>
            <a:off x="507226" y="382630"/>
            <a:ext cx="11009271" cy="642938"/>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err="1">
                <a:latin typeface="Open Sans Regular" charset="0"/>
              </a:rPr>
              <a:t>Committee</a:t>
            </a:r>
            <a:r>
              <a:rPr lang="en-US" sz="4000" dirty="0" err="1">
                <a:solidFill>
                  <a:schemeClr val="accent2"/>
                </a:solidFill>
                <a:latin typeface="Open Sans Light" charset="0"/>
              </a:rPr>
              <a:t>Leadership</a:t>
            </a:r>
            <a:endParaRPr lang="en-US" sz="4000" dirty="0">
              <a:solidFill>
                <a:schemeClr val="accent2"/>
              </a:solidFill>
              <a:latin typeface="Open Sans Light" charset="0"/>
            </a:endParaRPr>
          </a:p>
        </p:txBody>
      </p:sp>
      <p:sp>
        <p:nvSpPr>
          <p:cNvPr id="9" name="Text Placeholder 2"/>
          <p:cNvSpPr txBox="1">
            <a:spLocks/>
          </p:cNvSpPr>
          <p:nvPr/>
        </p:nvSpPr>
        <p:spPr>
          <a:xfrm>
            <a:off x="531940" y="942806"/>
            <a:ext cx="10984557" cy="305229"/>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50000"/>
                  </a:schemeClr>
                </a:solidFill>
                <a:latin typeface="Open Sans Light" charset="0"/>
                <a:ea typeface="Open Sans Light" charset="0"/>
                <a:cs typeface="Open Sans Light" charset="0"/>
              </a:rPr>
              <a:t>Dedicated Staff</a:t>
            </a:r>
          </a:p>
        </p:txBody>
      </p:sp>
      <p:sp>
        <p:nvSpPr>
          <p:cNvPr id="10" name="Rectangle 9"/>
          <p:cNvSpPr/>
          <p:nvPr/>
        </p:nvSpPr>
        <p:spPr>
          <a:xfrm>
            <a:off x="455001" y="491056"/>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Open Sans Regular" charset="0"/>
              <a:ea typeface="Open Sans Regular" charset="0"/>
              <a:cs typeface="Open Sans Regular" charset="0"/>
            </a:endParaRPr>
          </a:p>
        </p:txBody>
      </p:sp>
      <p:sp>
        <p:nvSpPr>
          <p:cNvPr id="11" name="Rectangle 10"/>
          <p:cNvSpPr/>
          <p:nvPr/>
        </p:nvSpPr>
        <p:spPr>
          <a:xfrm>
            <a:off x="455000" y="961799"/>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Open Sans Regular" charset="0"/>
              <a:ea typeface="Open Sans Regular" charset="0"/>
              <a:cs typeface="Open Sans Regular" charset="0"/>
            </a:endParaRPr>
          </a:p>
        </p:txBody>
      </p:sp>
      <p:sp>
        <p:nvSpPr>
          <p:cNvPr id="12" name="Rectangle 11"/>
          <p:cNvSpPr/>
          <p:nvPr/>
        </p:nvSpPr>
        <p:spPr>
          <a:xfrm>
            <a:off x="452653" y="488708"/>
            <a:ext cx="45719" cy="675713"/>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Open Sans Regular" charset="0"/>
              <a:ea typeface="Open Sans Regular" charset="0"/>
              <a:cs typeface="Open Sans Regular" charset="0"/>
            </a:endParaRPr>
          </a:p>
        </p:txBody>
      </p:sp>
      <p:sp>
        <p:nvSpPr>
          <p:cNvPr id="13" name="Rectangle 12"/>
          <p:cNvSpPr/>
          <p:nvPr/>
        </p:nvSpPr>
        <p:spPr>
          <a:xfrm>
            <a:off x="452652" y="959451"/>
            <a:ext cx="45719" cy="20497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Open Sans Regular" charset="0"/>
              <a:ea typeface="Open Sans Regular" charset="0"/>
              <a:cs typeface="Open Sans Regular" charset="0"/>
            </a:endParaRPr>
          </a:p>
        </p:txBody>
      </p:sp>
    </p:spTree>
    <p:extLst>
      <p:ext uri="{BB962C8B-B14F-4D97-AF65-F5344CB8AC3E}">
        <p14:creationId xmlns:p14="http://schemas.microsoft.com/office/powerpoint/2010/main" val="18247897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3061" y="1439594"/>
            <a:ext cx="10515600" cy="4023360"/>
          </a:xfrm>
        </p:spPr>
        <p:txBody>
          <a:bodyPr/>
          <a:lstStyle/>
          <a:p>
            <a:pPr>
              <a:buFont typeface="Wingdings" charset="2"/>
              <a:buChar char="§"/>
            </a:pPr>
            <a:r>
              <a:rPr lang="en-US" sz="3200" dirty="0"/>
              <a:t>Today, NAHU is recognized as an approved provider of education through every Department of Insurance across the country</a:t>
            </a:r>
          </a:p>
          <a:p>
            <a:pPr>
              <a:buFont typeface="Wingdings" charset="2"/>
              <a:buChar char="§"/>
            </a:pPr>
            <a:r>
              <a:rPr lang="en-US" sz="3200" dirty="0"/>
              <a:t>An approved vendor for the CMS Federally Facilitated Marketplace broker training/certification.</a:t>
            </a:r>
          </a:p>
          <a:p>
            <a:pPr>
              <a:buFont typeface="Wingdings" charset="2"/>
              <a:buChar char="§"/>
            </a:pPr>
            <a:r>
              <a:rPr lang="en-US" sz="3200" dirty="0"/>
              <a:t>Provider of the DC Health Link broker training</a:t>
            </a:r>
          </a:p>
          <a:p>
            <a:pPr>
              <a:buFont typeface="Wingdings" charset="2"/>
              <a:buChar char="§"/>
            </a:pPr>
            <a:r>
              <a:rPr lang="en-US" sz="3200" dirty="0"/>
              <a:t>2017 owner/provider of the REBC and ChHC designation acquired from the American College. </a:t>
            </a:r>
          </a:p>
        </p:txBody>
      </p:sp>
      <p:sp>
        <p:nvSpPr>
          <p:cNvPr id="3" name="Text Placeholder 2"/>
          <p:cNvSpPr>
            <a:spLocks noGrp="1"/>
          </p:cNvSpPr>
          <p:nvPr>
            <p:ph type="body" sz="quarter" idx="11"/>
          </p:nvPr>
        </p:nvSpPr>
        <p:spPr>
          <a:xfrm>
            <a:off x="531940" y="382630"/>
            <a:ext cx="10984557" cy="579169"/>
          </a:xfrm>
        </p:spPr>
        <p:txBody>
          <a:bodyPr/>
          <a:lstStyle/>
          <a:p>
            <a:r>
              <a:rPr lang="en-US" sz="4400" dirty="0">
                <a:ea typeface="Open Sans Light" charset="0"/>
              </a:rPr>
              <a:t>State &amp; </a:t>
            </a:r>
            <a:r>
              <a:rPr lang="en-US" sz="4400" dirty="0" err="1">
                <a:ea typeface="Open Sans Light" charset="0"/>
              </a:rPr>
              <a:t>National</a:t>
            </a:r>
            <a:r>
              <a:rPr lang="en-US" sz="4400" dirty="0" err="1">
                <a:solidFill>
                  <a:srgbClr val="D43E01"/>
                </a:solidFill>
                <a:ea typeface="Open Sans Light" charset="0"/>
              </a:rPr>
              <a:t>Recognition</a:t>
            </a:r>
            <a:endParaRPr lang="en-US" sz="4400" dirty="0">
              <a:solidFill>
                <a:srgbClr val="D43E01"/>
              </a:solidFill>
              <a:ea typeface="Open Sans Light" charset="0"/>
            </a:endParaRPr>
          </a:p>
        </p:txBody>
      </p:sp>
      <p:sp>
        <p:nvSpPr>
          <p:cNvPr id="4" name="Text Placeholder 3"/>
          <p:cNvSpPr>
            <a:spLocks noGrp="1"/>
          </p:cNvSpPr>
          <p:nvPr>
            <p:ph type="body" sz="quarter" idx="12"/>
          </p:nvPr>
        </p:nvSpPr>
        <p:spPr/>
        <p:txBody>
          <a:bodyPr/>
          <a:lstStyle/>
          <a:p>
            <a:r>
              <a:rPr lang="en-US" sz="1800" dirty="0">
                <a:solidFill>
                  <a:schemeClr val="bg1">
                    <a:lumMod val="50000"/>
                  </a:schemeClr>
                </a:solidFill>
              </a:rPr>
              <a:t>NAHU Professional Development</a:t>
            </a:r>
          </a:p>
        </p:txBody>
      </p:sp>
      <p:sp>
        <p:nvSpPr>
          <p:cNvPr id="7" name="Rectangle 6"/>
          <p:cNvSpPr/>
          <p:nvPr userDrawn="1"/>
        </p:nvSpPr>
        <p:spPr>
          <a:xfrm>
            <a:off x="455000" y="961799"/>
            <a:ext cx="45719" cy="204970"/>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latin typeface="Open Sans Regular" charset="0"/>
            </a:endParaRPr>
          </a:p>
        </p:txBody>
      </p:sp>
      <p:sp>
        <p:nvSpPr>
          <p:cNvPr id="13" name="Rectangle 12"/>
          <p:cNvSpPr/>
          <p:nvPr/>
        </p:nvSpPr>
        <p:spPr>
          <a:xfrm>
            <a:off x="455001" y="491056"/>
            <a:ext cx="45719" cy="675713"/>
          </a:xfrm>
          <a:prstGeom prst="rect">
            <a:avLst/>
          </a:pr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
        <p:nvSpPr>
          <p:cNvPr id="14" name="Rectangle 13"/>
          <p:cNvSpPr/>
          <p:nvPr/>
        </p:nvSpPr>
        <p:spPr>
          <a:xfrm>
            <a:off x="455001" y="964726"/>
            <a:ext cx="54080" cy="204970"/>
          </a:xfrm>
          <a:prstGeom prst="rect">
            <a:avLst/>
          </a:prstGeom>
          <a:solidFill>
            <a:srgbClr val="FE8301">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pen Sans Regular" charset="0"/>
            </a:endParaRPr>
          </a:p>
        </p:txBody>
      </p:sp>
    </p:spTree>
    <p:extLst>
      <p:ext uri="{BB962C8B-B14F-4D97-AF65-F5344CB8AC3E}">
        <p14:creationId xmlns:p14="http://schemas.microsoft.com/office/powerpoint/2010/main" val="746087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Basic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Basic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13203</TotalTime>
  <Words>1571</Words>
  <Application>Microsoft Office PowerPoint</Application>
  <PresentationFormat>Custom</PresentationFormat>
  <Paragraphs>350</Paragraphs>
  <Slides>42</Slides>
  <Notes>13</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Theme</vt:lpstr>
      <vt:lpstr>Basic Slide</vt:lpstr>
      <vt:lpstr>1_Basic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Danny</dc:creator>
  <cp:lastModifiedBy>Farren Baer</cp:lastModifiedBy>
  <cp:revision>503</cp:revision>
  <cp:lastPrinted>2016-07-02T20:29:26Z</cp:lastPrinted>
  <dcterms:created xsi:type="dcterms:W3CDTF">2014-12-09T04:02:55Z</dcterms:created>
  <dcterms:modified xsi:type="dcterms:W3CDTF">2017-08-01T17:48:53Z</dcterms:modified>
</cp:coreProperties>
</file>